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notesSlides/notesSlide2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35"/>
  </p:notesMasterIdLst>
  <p:sldIdLst>
    <p:sldId id="260" r:id="rId4"/>
    <p:sldId id="280" r:id="rId5"/>
    <p:sldId id="261" r:id="rId6"/>
    <p:sldId id="281" r:id="rId7"/>
    <p:sldId id="282" r:id="rId8"/>
    <p:sldId id="287" r:id="rId9"/>
    <p:sldId id="258" r:id="rId10"/>
    <p:sldId id="262" r:id="rId11"/>
    <p:sldId id="290" r:id="rId12"/>
    <p:sldId id="263" r:id="rId13"/>
    <p:sldId id="264" r:id="rId14"/>
    <p:sldId id="283" r:id="rId15"/>
    <p:sldId id="265" r:id="rId16"/>
    <p:sldId id="267" r:id="rId17"/>
    <p:sldId id="268" r:id="rId18"/>
    <p:sldId id="284" r:id="rId19"/>
    <p:sldId id="266" r:id="rId20"/>
    <p:sldId id="289" r:id="rId21"/>
    <p:sldId id="288" r:id="rId22"/>
    <p:sldId id="269" r:id="rId23"/>
    <p:sldId id="270" r:id="rId24"/>
    <p:sldId id="271" r:id="rId25"/>
    <p:sldId id="272" r:id="rId26"/>
    <p:sldId id="273" r:id="rId27"/>
    <p:sldId id="274" r:id="rId28"/>
    <p:sldId id="276" r:id="rId29"/>
    <p:sldId id="277" r:id="rId30"/>
    <p:sldId id="286" r:id="rId31"/>
    <p:sldId id="285" r:id="rId32"/>
    <p:sldId id="278"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17FA5A-0139-DFAD-5A52-7F8DB81B982C}" name="Kaifes, Melynda" initials="" userId="S::mkhkm@umsystem.edu::9cba1786-213c-4cfe-ac7e-d0aae78e0111" providerId="AD"/>
  <p188:author id="{71A9D760-2B9C-2C16-054C-CDE2DFE3DC39}" name="Clark, Marie" initials="CM" userId="S::mcpnk@umsystem.edu::7ffe24c2-7424-482d-9c49-50c71609a1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9EDA02-1E8E-4D8E-B808-B6806A53CD4A}" v="254" dt="2024-03-19T14:36:19.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86395" autoAdjust="0"/>
  </p:normalViewPr>
  <p:slideViewPr>
    <p:cSldViewPr snapToGrid="0">
      <p:cViewPr varScale="1">
        <p:scale>
          <a:sx n="78" d="100"/>
          <a:sy n="78" d="100"/>
        </p:scale>
        <p:origin x="192" y="856"/>
      </p:cViewPr>
      <p:guideLst/>
    </p:cSldViewPr>
  </p:slideViewPr>
  <p:outlineViewPr>
    <p:cViewPr>
      <p:scale>
        <a:sx n="33" d="100"/>
        <a:sy n="33" d="100"/>
      </p:scale>
      <p:origin x="0" y="-176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A4DFD-CD75-FE40-8C24-F5B1BCDD5A79}"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AA5834-C993-234E-A8A7-751BA033DEA6}" type="slidenum">
              <a:rPr lang="en-US" smtClean="0"/>
              <a:t>‹#›</a:t>
            </a:fld>
            <a:endParaRPr lang="en-US"/>
          </a:p>
        </p:txBody>
      </p:sp>
    </p:spTree>
    <p:extLst>
      <p:ext uri="{BB962C8B-B14F-4D97-AF65-F5344CB8AC3E}">
        <p14:creationId xmlns:p14="http://schemas.microsoft.com/office/powerpoint/2010/main" val="4063925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Refer to the EZ-Reader </a:t>
            </a:r>
            <a:r>
              <a:rPr lang="en-US" sz="1200" i="1" kern="100" dirty="0">
                <a:effectLst/>
                <a:latin typeface="Calibri" panose="020F0502020204030204" pitchFamily="34" charset="0"/>
                <a:ea typeface="Calibri" panose="020F0502020204030204" pitchFamily="34" charset="0"/>
                <a:cs typeface="Calibri" panose="020F0502020204030204" pitchFamily="34" charset="0"/>
              </a:rPr>
              <a:t>Learning About Credit and Debt </a:t>
            </a:r>
            <a:r>
              <a:rPr lang="en-US" sz="1200" i="0" kern="100" dirty="0">
                <a:effectLst/>
                <a:latin typeface="Calibri" panose="020F0502020204030204" pitchFamily="34" charset="0"/>
                <a:ea typeface="Calibri" panose="020F0502020204030204" pitchFamily="34" charset="0"/>
                <a:cs typeface="Calibri" panose="020F0502020204030204" pitchFamily="34" charset="0"/>
              </a:rPr>
              <a:t>throughout the training.</a:t>
            </a:r>
            <a:endParaRPr lang="en-US" sz="1200" i="1" kern="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This training will discuss how to manage your debt through credit and how to make sure you are paying back the money you owe.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A learning activity will towards the end of the training.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r>
              <a:rPr lang="en-US" sz="1200" dirty="0">
                <a:effectLst/>
                <a:latin typeface="Calibri" panose="020F0502020204030204" pitchFamily="34" charset="0"/>
                <a:ea typeface="Calibri" panose="020F0502020204030204" pitchFamily="34" charset="0"/>
                <a:cs typeface="Calibri" panose="020F0502020204030204" pitchFamily="34" charset="0"/>
              </a:rPr>
              <a:t>Please ask questions as we go through. </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1</a:t>
            </a:fld>
            <a:endParaRPr lang="en-US"/>
          </a:p>
        </p:txBody>
      </p:sp>
    </p:spTree>
    <p:extLst>
      <p:ext uri="{BB962C8B-B14F-4D97-AF65-F5344CB8AC3E}">
        <p14:creationId xmlns:p14="http://schemas.microsoft.com/office/powerpoint/2010/main" val="354085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sz="1200" dirty="0">
              <a:effectLst/>
              <a:latin typeface="Calibri" panose="020F0502020204030204" pitchFamily="34" charset="0"/>
            </a:endParaRPr>
          </a:p>
          <a:p>
            <a:r>
              <a:rPr lang="en-US" sz="1200" dirty="0">
                <a:effectLst/>
                <a:latin typeface="Calibri" panose="020F0502020204030204" pitchFamily="34" charset="0"/>
              </a:rPr>
              <a:t>Quickly paying back the money you owe means you will pay less interest.</a:t>
            </a:r>
          </a:p>
          <a:p>
            <a:endParaRPr lang="en-US" sz="12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8CFD799-59B4-BE4B-829A-42CFCAFB4351}" type="slidenum">
              <a:rPr lang="en-US" smtClean="0"/>
              <a:t>10</a:t>
            </a:fld>
            <a:endParaRPr lang="en-US"/>
          </a:p>
        </p:txBody>
      </p:sp>
    </p:spTree>
    <p:extLst>
      <p:ext uri="{BB962C8B-B14F-4D97-AF65-F5344CB8AC3E}">
        <p14:creationId xmlns:p14="http://schemas.microsoft.com/office/powerpoint/2010/main" val="2194027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rPr>
              <a:t>It is important to make credit payments on time. </a:t>
            </a:r>
          </a:p>
          <a:p>
            <a:endParaRPr lang="en-US" sz="1200" dirty="0">
              <a:latin typeface="Calibri" panose="020F0502020204030204" pitchFamily="34" charset="0"/>
            </a:endParaRPr>
          </a:p>
          <a:p>
            <a:r>
              <a:rPr lang="en-US" sz="1200" dirty="0">
                <a:effectLst/>
                <a:latin typeface="Calibri" panose="020F0502020204030204" pitchFamily="34" charset="0"/>
              </a:rPr>
              <a:t>A late fee is charged if you make late credit payments or skip payments.</a:t>
            </a:r>
          </a:p>
          <a:p>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11</a:t>
            </a:fld>
            <a:endParaRPr lang="en-US"/>
          </a:p>
        </p:txBody>
      </p:sp>
    </p:spTree>
    <p:extLst>
      <p:ext uri="{BB962C8B-B14F-4D97-AF65-F5344CB8AC3E}">
        <p14:creationId xmlns:p14="http://schemas.microsoft.com/office/powerpoint/2010/main" val="704305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Any person can apply for credit.  The bank or business will determine if they extend credit to you based on your credit score and credit history.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Co-trainer can:  </a:t>
            </a:r>
            <a:r>
              <a:rPr lang="en-US" sz="1200" dirty="0">
                <a:effectLst/>
                <a:latin typeface="Calibri" panose="020F0502020204030204" pitchFamily="34" charset="0"/>
                <a:ea typeface="Aptos" panose="020B0004020202020204" pitchFamily="34" charset="0"/>
              </a:rPr>
              <a:t>Share examples of credit you have applied for if comfortable. </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8AA5834-C993-234E-A8A7-751BA033DEA6}" type="slidenum">
              <a:rPr lang="en-US" smtClean="0"/>
              <a:t>12</a:t>
            </a:fld>
            <a:endParaRPr lang="en-US"/>
          </a:p>
        </p:txBody>
      </p:sp>
    </p:spTree>
    <p:extLst>
      <p:ext uri="{BB962C8B-B14F-4D97-AF65-F5344CB8AC3E}">
        <p14:creationId xmlns:p14="http://schemas.microsoft.com/office/powerpoint/2010/main" val="182116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pPr marL="0" indent="0">
              <a:buNone/>
            </a:pPr>
            <a:r>
              <a:rPr lang="en-US" dirty="0">
                <a:effectLst/>
                <a:latin typeface="Calibri" panose="020F0502020204030204" pitchFamily="34" charset="0"/>
              </a:rPr>
              <a:t>Your credit score </a:t>
            </a:r>
            <a:r>
              <a:rPr lang="en-US" dirty="0">
                <a:effectLst/>
              </a:rPr>
              <a:t>can</a:t>
            </a:r>
            <a:r>
              <a:rPr lang="en-US" dirty="0">
                <a:effectLst/>
                <a:latin typeface="Arial" panose="020B0604020202020204" pitchFamily="34" charset="0"/>
              </a:rPr>
              <a:t> </a:t>
            </a:r>
            <a:r>
              <a:rPr lang="en-US" dirty="0">
                <a:effectLst/>
                <a:latin typeface="Calibri" panose="020F0502020204030204" pitchFamily="34" charset="0"/>
              </a:rPr>
              <a:t>change anytime based on how you use credit.  The higher your score the more likely you are to receive the credit amount.  If you have a low credit score, you may not be able to get the credit amount OR the credit card company will charge a higher interest rate.  </a:t>
            </a: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13</a:t>
            </a:fld>
            <a:endParaRPr lang="en-US"/>
          </a:p>
        </p:txBody>
      </p:sp>
    </p:spTree>
    <p:extLst>
      <p:ext uri="{BB962C8B-B14F-4D97-AF65-F5344CB8AC3E}">
        <p14:creationId xmlns:p14="http://schemas.microsoft.com/office/powerpoint/2010/main" val="1352907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Your credit score will be checked when you apply for credit. </a:t>
            </a:r>
          </a:p>
          <a:p>
            <a:endParaRPr lang="en-US" dirty="0">
              <a:effectLst/>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A good credit score or credit history will help you get a loan or credit card. </a:t>
            </a: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14</a:t>
            </a:fld>
            <a:endParaRPr lang="en-US"/>
          </a:p>
        </p:txBody>
      </p:sp>
    </p:spTree>
    <p:extLst>
      <p:ext uri="{BB962C8B-B14F-4D97-AF65-F5344CB8AC3E}">
        <p14:creationId xmlns:p14="http://schemas.microsoft.com/office/powerpoint/2010/main" val="1170643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a:p>
            <a:endParaRPr lang="en-US"/>
          </a:p>
          <a:p>
            <a:endParaRPr lang="en-US"/>
          </a:p>
          <a:p>
            <a:pPr marL="0" indent="0">
              <a:buNone/>
            </a:pPr>
            <a:r>
              <a:rPr lang="en-US">
                <a:effectLst/>
                <a:latin typeface="Calibri" panose="020F0502020204030204" pitchFamily="34" charset="0"/>
              </a:rPr>
              <a:t>A bank or business will look at your credit history when you apply for a loan or credit.  A credit history reports on how you have handled money in the past.  </a:t>
            </a:r>
          </a:p>
          <a:p>
            <a:pPr marL="0" indent="0">
              <a:buNone/>
            </a:pPr>
            <a:endParaRPr lang="en-US">
              <a:effectLst/>
              <a:latin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fld id="{88AA5834-C993-234E-A8A7-751BA033DEA6}" type="slidenum">
              <a:rPr lang="en-US" smtClean="0"/>
              <a:t>15</a:t>
            </a:fld>
            <a:endParaRPr lang="en-US"/>
          </a:p>
        </p:txBody>
      </p:sp>
    </p:spTree>
    <p:extLst>
      <p:ext uri="{BB962C8B-B14F-4D97-AF65-F5344CB8AC3E}">
        <p14:creationId xmlns:p14="http://schemas.microsoft.com/office/powerpoint/2010/main" val="38095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libri" panose="020F0502020204030204" pitchFamily="34" charset="0"/>
                <a:cs typeface="Calibri" panose="020F0502020204030204" pitchFamily="34" charset="0"/>
              </a:rPr>
              <a:t>Your credit history determines your credit score.</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Making payments on time will build your credit history.  </a:t>
            </a:r>
          </a:p>
          <a:p>
            <a:pPr marL="0" indent="0">
              <a:buNone/>
            </a:pPr>
            <a:endParaRPr lang="en-US" dirty="0">
              <a:effectLst/>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Read Slide</a:t>
            </a:r>
          </a:p>
          <a:p>
            <a:pPr marL="0" indent="0">
              <a:buNone/>
            </a:pPr>
            <a:endParaRPr lang="en-US" dirty="0">
              <a:effectLst/>
              <a:latin typeface="Calibri" panose="020F0502020204030204" pitchFamily="34" charset="0"/>
            </a:endParaRPr>
          </a:p>
          <a:p>
            <a:pPr marL="0" indent="0">
              <a:buNone/>
            </a:pPr>
            <a:endParaRPr lang="en-US"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16</a:t>
            </a:fld>
            <a:endParaRPr lang="en-US"/>
          </a:p>
        </p:txBody>
      </p:sp>
    </p:spTree>
    <p:extLst>
      <p:ext uri="{BB962C8B-B14F-4D97-AF65-F5344CB8AC3E}">
        <p14:creationId xmlns:p14="http://schemas.microsoft.com/office/powerpoint/2010/main" val="3948857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effectLst/>
                <a:latin typeface="Calibri" panose="020F0502020204030204" pitchFamily="34" charset="0"/>
                <a:cs typeface="Calibri" panose="020F0502020204030204" pitchFamily="34" charset="0"/>
              </a:rPr>
              <a:t>Your credit score changes when you pay off debt or take on new debt.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17</a:t>
            </a:fld>
            <a:endParaRPr lang="en-US"/>
          </a:p>
        </p:txBody>
      </p:sp>
    </p:spTree>
    <p:extLst>
      <p:ext uri="{BB962C8B-B14F-4D97-AF65-F5344CB8AC3E}">
        <p14:creationId xmlns:p14="http://schemas.microsoft.com/office/powerpoint/2010/main" val="182502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is important to always pay off your debt or make monthly payments to keep your credit score high.</a:t>
            </a:r>
          </a:p>
        </p:txBody>
      </p:sp>
      <p:sp>
        <p:nvSpPr>
          <p:cNvPr id="4" name="Slide Number Placeholder 3"/>
          <p:cNvSpPr>
            <a:spLocks noGrp="1"/>
          </p:cNvSpPr>
          <p:nvPr>
            <p:ph type="sldNum" sz="quarter" idx="5"/>
          </p:nvPr>
        </p:nvSpPr>
        <p:spPr/>
        <p:txBody>
          <a:bodyPr/>
          <a:lstStyle/>
          <a:p>
            <a:fld id="{88AA5834-C993-234E-A8A7-751BA033DEA6}" type="slidenum">
              <a:rPr lang="en-US" smtClean="0"/>
              <a:t>18</a:t>
            </a:fld>
            <a:endParaRPr lang="en-US"/>
          </a:p>
        </p:txBody>
      </p:sp>
    </p:spTree>
    <p:extLst>
      <p:ext uri="{BB962C8B-B14F-4D97-AF65-F5344CB8AC3E}">
        <p14:creationId xmlns:p14="http://schemas.microsoft.com/office/powerpoint/2010/main" val="1884918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Every person who borrows money has debt.</a:t>
            </a:r>
          </a:p>
        </p:txBody>
      </p:sp>
      <p:sp>
        <p:nvSpPr>
          <p:cNvPr id="4" name="Slide Number Placeholder 3"/>
          <p:cNvSpPr>
            <a:spLocks noGrp="1"/>
          </p:cNvSpPr>
          <p:nvPr>
            <p:ph type="sldNum" sz="quarter" idx="5"/>
          </p:nvPr>
        </p:nvSpPr>
        <p:spPr/>
        <p:txBody>
          <a:bodyPr/>
          <a:lstStyle/>
          <a:p>
            <a:fld id="{88AA5834-C993-234E-A8A7-751BA033DEA6}" type="slidenum">
              <a:rPr lang="en-US" smtClean="0"/>
              <a:t>19</a:t>
            </a:fld>
            <a:endParaRPr lang="en-US"/>
          </a:p>
        </p:txBody>
      </p:sp>
    </p:spTree>
    <p:extLst>
      <p:ext uri="{BB962C8B-B14F-4D97-AF65-F5344CB8AC3E}">
        <p14:creationId xmlns:p14="http://schemas.microsoft.com/office/powerpoint/2010/main" val="301342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Credit and Debt--What does that mean? You have learned about how you get income and how you pay for your expenses.  What do you do if you do not have enough money to pay for something? </a:t>
            </a:r>
          </a:p>
          <a:p>
            <a:pPr marL="0" lvl="0" indent="0">
              <a:buNone/>
            </a:pPr>
            <a:endParaRPr lang="en-US" dirty="0"/>
          </a:p>
          <a:p>
            <a:pPr marL="0" lvl="0" indent="0">
              <a:buNone/>
            </a:pPr>
            <a:r>
              <a:rPr lang="en-US" dirty="0"/>
              <a:t>In the training today, we will talk about:</a:t>
            </a:r>
          </a:p>
          <a:p>
            <a:pPr marL="171450" lvl="0" indent="-171450">
              <a:buFont typeface="Arial" panose="020B0604020202020204" pitchFamily="34" charset="0"/>
              <a:buChar char="•"/>
            </a:pPr>
            <a:r>
              <a:rPr lang="en-US" dirty="0"/>
              <a:t>Different types of credit</a:t>
            </a:r>
          </a:p>
          <a:p>
            <a:pPr marL="171450" lvl="0" indent="-171450">
              <a:buFont typeface="Arial" panose="020B0604020202020204" pitchFamily="34" charset="0"/>
              <a:buChar char="•"/>
            </a:pPr>
            <a:r>
              <a:rPr lang="en-US" dirty="0"/>
              <a:t>how to get and manage a credit score</a:t>
            </a:r>
          </a:p>
          <a:p>
            <a:pPr marL="171450" lvl="0" indent="-171450">
              <a:buFont typeface="Arial" panose="020B0604020202020204" pitchFamily="34" charset="0"/>
              <a:buChar char="•"/>
            </a:pPr>
            <a:r>
              <a:rPr lang="en-US" dirty="0"/>
              <a:t>The importance of paying back debt</a:t>
            </a:r>
          </a:p>
          <a:p>
            <a:pPr marL="0" lvl="0" indent="0">
              <a:buNone/>
            </a:pPr>
            <a:endParaRPr lang="en-US" dirty="0"/>
          </a:p>
          <a:p>
            <a:pPr marL="0" lvl="0" indent="0">
              <a:buNone/>
            </a:pPr>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2</a:t>
            </a:fld>
            <a:endParaRPr lang="en-US"/>
          </a:p>
        </p:txBody>
      </p:sp>
    </p:spTree>
    <p:extLst>
      <p:ext uri="{BB962C8B-B14F-4D97-AF65-F5344CB8AC3E}">
        <p14:creationId xmlns:p14="http://schemas.microsoft.com/office/powerpoint/2010/main" val="5019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You must pay back the debt you owe.  </a:t>
            </a:r>
          </a:p>
          <a:p>
            <a:endParaRPr lang="en-US" dirty="0">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You might have to give back what you bought with credit if you do not pay your debt. </a:t>
            </a: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20</a:t>
            </a:fld>
            <a:endParaRPr lang="en-US"/>
          </a:p>
        </p:txBody>
      </p:sp>
    </p:spTree>
    <p:extLst>
      <p:ext uri="{BB962C8B-B14F-4D97-AF65-F5344CB8AC3E}">
        <p14:creationId xmlns:p14="http://schemas.microsoft.com/office/powerpoint/2010/main" val="197359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You can choose to take out a student loan or a car loan.</a:t>
            </a:r>
          </a:p>
          <a:p>
            <a:endParaRPr lang="en-US" dirty="0">
              <a:effectLst/>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You can choose to buy things with a credit card. </a:t>
            </a:r>
          </a:p>
          <a:p>
            <a:pPr marL="0" indent="0">
              <a:buNone/>
            </a:pPr>
            <a:endParaRPr lang="en-US" dirty="0">
              <a:effectLst/>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Co-trainer can: share other examples of debt.  </a:t>
            </a: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21</a:t>
            </a:fld>
            <a:endParaRPr lang="en-US"/>
          </a:p>
        </p:txBody>
      </p:sp>
    </p:spTree>
    <p:extLst>
      <p:ext uri="{BB962C8B-B14F-4D97-AF65-F5344CB8AC3E}">
        <p14:creationId xmlns:p14="http://schemas.microsoft.com/office/powerpoint/2010/main" val="2943828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effectLst/>
                <a:latin typeface="Calibri" panose="020F0502020204030204" pitchFamily="34" charset="0"/>
                <a:cs typeface="Calibri" panose="020F0502020204030204" pitchFamily="34" charset="0"/>
              </a:rPr>
              <a:t>Unexpected debt could be needing a loan or using a credit card to pay for a home repair.</a:t>
            </a:r>
          </a:p>
          <a:p>
            <a:endParaRPr lang="en-US" dirty="0">
              <a:effectLst/>
              <a:latin typeface="Calibri" panose="020F0502020204030204" pitchFamily="34" charset="0"/>
              <a:cs typeface="Calibri" panose="020F0502020204030204" pitchFamily="34" charset="0"/>
            </a:endParaRPr>
          </a:p>
          <a:p>
            <a:r>
              <a:rPr lang="en-US" dirty="0">
                <a:effectLst/>
                <a:latin typeface="Calibri" panose="020F0502020204030204" pitchFamily="34" charset="0"/>
                <a:cs typeface="Calibri" panose="020F0502020204030204" pitchFamily="34" charset="0"/>
              </a:rPr>
              <a:t>Unexpected debt could be from getting sick and being in the hospital. </a:t>
            </a:r>
          </a:p>
          <a:p>
            <a:endParaRPr lang="en-US"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cs typeface="Calibri" panose="020F0502020204030204" pitchFamily="34" charset="0"/>
              </a:rPr>
              <a:t>Co-trainer can: share other examples of debt.  </a:t>
            </a:r>
          </a:p>
          <a:p>
            <a:endParaRPr lang="en-US"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22</a:t>
            </a:fld>
            <a:endParaRPr lang="en-US"/>
          </a:p>
        </p:txBody>
      </p:sp>
    </p:spTree>
    <p:extLst>
      <p:ext uri="{BB962C8B-B14F-4D97-AF65-F5344CB8AC3E}">
        <p14:creationId xmlns:p14="http://schemas.microsoft.com/office/powerpoint/2010/main" val="528195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Calibri" panose="020F0502020204030204" pitchFamily="34" charset="0"/>
            </a:endParaRPr>
          </a:p>
          <a:p>
            <a:r>
              <a:rPr lang="en-US" dirty="0">
                <a:effectLst/>
                <a:latin typeface="Calibri" panose="020F0502020204030204" pitchFamily="34" charset="0"/>
                <a:cs typeface="Calibri" panose="020F0502020204030204" pitchFamily="34" charset="0"/>
              </a:rPr>
              <a:t>It is helpful to plan how to pay back your debt. </a:t>
            </a:r>
          </a:p>
          <a:p>
            <a:endParaRPr lang="en-US" dirty="0">
              <a:effectLst/>
              <a:latin typeface="Calibri" panose="020F0502020204030204" pitchFamily="34" charset="0"/>
              <a:cs typeface="Calibri" panose="020F0502020204030204" pitchFamily="34" charset="0"/>
            </a:endParaRPr>
          </a:p>
          <a:p>
            <a:r>
              <a:rPr lang="en-US" dirty="0">
                <a:effectLst/>
                <a:latin typeface="Calibri" panose="020F0502020204030204" pitchFamily="34" charset="0"/>
                <a:cs typeface="Calibri" panose="020F0502020204030204" pitchFamily="34" charset="0"/>
              </a:rPr>
              <a:t>The longer it takes you to pay off debt, the more you may end up paying.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88AA5834-C993-234E-A8A7-751BA033DEA6}" type="slidenum">
              <a:rPr lang="en-US" smtClean="0"/>
              <a:t>23</a:t>
            </a:fld>
            <a:endParaRPr lang="en-US"/>
          </a:p>
        </p:txBody>
      </p:sp>
    </p:spTree>
    <p:extLst>
      <p:ext uri="{BB962C8B-B14F-4D97-AF65-F5344CB8AC3E}">
        <p14:creationId xmlns:p14="http://schemas.microsoft.com/office/powerpoint/2010/main" val="672432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cs typeface="Calibri" panose="020F0502020204030204" pitchFamily="34" charset="0"/>
              </a:rPr>
              <a:t>Paying extra will help pay your loan and get out of debt faster. </a:t>
            </a: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24</a:t>
            </a:fld>
            <a:endParaRPr lang="en-US"/>
          </a:p>
        </p:txBody>
      </p:sp>
    </p:spTree>
    <p:extLst>
      <p:ext uri="{BB962C8B-B14F-4D97-AF65-F5344CB8AC3E}">
        <p14:creationId xmlns:p14="http://schemas.microsoft.com/office/powerpoint/2010/main" val="291963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cs typeface="Calibri" panose="020F0502020204030204" pitchFamily="34" charset="0"/>
              </a:rPr>
              <a:t>The minimum amount means you pay at least that much or get a late fee added to your debt.</a:t>
            </a:r>
          </a:p>
          <a:p>
            <a:endParaRPr lang="en-US" dirty="0">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The minimum amount can change based on how much you still owe. </a:t>
            </a:r>
          </a:p>
          <a:p>
            <a:pPr marL="0" indent="0">
              <a:buNone/>
            </a:pPr>
            <a:endParaRPr lang="en-US" dirty="0">
              <a:effectLst/>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Interest will be charged to your credit card when you only pay the minimum payment.</a:t>
            </a:r>
          </a:p>
          <a:p>
            <a:endParaRPr lang="en-US" dirty="0">
              <a:effectLst/>
              <a:latin typeface="Calibri" panose="020F0502020204030204" pitchFamily="34" charset="0"/>
              <a:cs typeface="Calibri" panose="020F0502020204030204" pitchFamily="34" charset="0"/>
            </a:endParaRPr>
          </a:p>
          <a:p>
            <a:pPr marL="0" indent="0">
              <a:buNone/>
            </a:pPr>
            <a:r>
              <a:rPr lang="en-US" dirty="0">
                <a:effectLst/>
                <a:latin typeface="Calibri" panose="020F0502020204030204" pitchFamily="34" charset="0"/>
                <a:cs typeface="Calibri" panose="020F0502020204030204" pitchFamily="34" charset="0"/>
              </a:rPr>
              <a:t>Paying more than the minimum payment will pay off your debt faster. </a:t>
            </a:r>
          </a:p>
          <a:p>
            <a:pPr marL="0" indent="0">
              <a:buNone/>
            </a:pPr>
            <a:endParaRPr lang="en-US"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25</a:t>
            </a:fld>
            <a:endParaRPr lang="en-US"/>
          </a:p>
        </p:txBody>
      </p:sp>
    </p:spTree>
    <p:extLst>
      <p:ext uri="{BB962C8B-B14F-4D97-AF65-F5344CB8AC3E}">
        <p14:creationId xmlns:p14="http://schemas.microsoft.com/office/powerpoint/2010/main" val="1687817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rPr>
              <a:t>The debt collector contacts you if you do not pay. </a:t>
            </a:r>
          </a:p>
          <a:p>
            <a:endParaRPr lang="en-US" sz="1200" dirty="0">
              <a:effectLst/>
              <a:latin typeface="Calibri" panose="020F0502020204030204" pitchFamily="34" charset="0"/>
            </a:endParaRPr>
          </a:p>
          <a:p>
            <a:r>
              <a:rPr lang="en-US" sz="1200" dirty="0">
                <a:effectLst/>
                <a:latin typeface="Calibri" panose="020F0502020204030204" pitchFamily="34" charset="0"/>
              </a:rPr>
              <a:t>Your credit score will go down, and it will be harder to get credit in the future. </a:t>
            </a:r>
          </a:p>
          <a:p>
            <a:endParaRPr lang="en-US" sz="1200" dirty="0">
              <a:effectLst/>
              <a:latin typeface="Calibri" panose="020F0502020204030204" pitchFamily="34" charset="0"/>
            </a:endParaRPr>
          </a:p>
          <a:p>
            <a:r>
              <a:rPr lang="en-US" sz="1200" dirty="0">
                <a:effectLst/>
                <a:latin typeface="Calibri" panose="020F0502020204030204" pitchFamily="34" charset="0"/>
              </a:rPr>
              <a:t>Co-trainer can </a:t>
            </a:r>
            <a:r>
              <a:rPr lang="en-US" sz="1800" dirty="0">
                <a:effectLst/>
                <a:latin typeface="Calibri" panose="020F0502020204030204" pitchFamily="34" charset="0"/>
              </a:rPr>
              <a:t>e</a:t>
            </a:r>
            <a:r>
              <a:rPr lang="en-US" sz="1800" dirty="0">
                <a:effectLst/>
                <a:latin typeface="Calibri" panose="020F0502020204030204" pitchFamily="34" charset="0"/>
                <a:ea typeface="Aptos" panose="020B0004020202020204" pitchFamily="34" charset="0"/>
              </a:rPr>
              <a:t>xplain who a debt collector is.  </a:t>
            </a:r>
            <a:r>
              <a:rPr lang="en-US" sz="1800" i="1" dirty="0">
                <a:solidFill>
                  <a:srgbClr val="101820"/>
                </a:solidFill>
                <a:effectLst/>
                <a:latin typeface="Calibri" panose="020F0502020204030204" pitchFamily="34" charset="0"/>
                <a:ea typeface="Aptos" panose="020B0004020202020204" pitchFamily="34" charset="0"/>
              </a:rPr>
              <a:t>A debt collector is a person or company that collects debts owed to others. </a:t>
            </a:r>
            <a:endParaRPr lang="en-US" sz="12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26</a:t>
            </a:fld>
            <a:endParaRPr lang="en-US"/>
          </a:p>
        </p:txBody>
      </p:sp>
    </p:spTree>
    <p:extLst>
      <p:ext uri="{BB962C8B-B14F-4D97-AF65-F5344CB8AC3E}">
        <p14:creationId xmlns:p14="http://schemas.microsoft.com/office/powerpoint/2010/main" val="1163720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88AA5834-C993-234E-A8A7-751BA033DEA6}" type="slidenum">
              <a:rPr lang="en-US" smtClean="0"/>
              <a:t>27</a:t>
            </a:fld>
            <a:endParaRPr lang="en-US"/>
          </a:p>
        </p:txBody>
      </p:sp>
    </p:spTree>
    <p:extLst>
      <p:ext uri="{BB962C8B-B14F-4D97-AF65-F5344CB8AC3E}">
        <p14:creationId xmlns:p14="http://schemas.microsoft.com/office/powerpoint/2010/main" val="3836783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Aptos" panose="020B0004020202020204" pitchFamily="34" charset="0"/>
                <a:cs typeface="Calibri" panose="020F0502020204030204" pitchFamily="34" charset="0"/>
              </a:rPr>
              <a:t>This video reviews:</a:t>
            </a:r>
          </a:p>
          <a:p>
            <a:pPr marL="342900" marR="0" lvl="0" indent="-342900">
              <a:spcBef>
                <a:spcPts val="0"/>
              </a:spcBef>
              <a:spcAft>
                <a:spcPts val="0"/>
              </a:spcAft>
              <a:buFont typeface="Symbol" pitchFamily="2" charset="2"/>
              <a:buChar char=""/>
            </a:pPr>
            <a:r>
              <a:rPr lang="en-US" sz="1200" kern="100" dirty="0">
                <a:effectLst/>
                <a:latin typeface="Calibri" panose="020F0502020204030204" pitchFamily="34" charset="0"/>
                <a:ea typeface="Aptos" panose="020B0004020202020204" pitchFamily="34" charset="0"/>
                <a:cs typeface="Calibri" panose="020F0502020204030204" pitchFamily="34" charset="0"/>
              </a:rPr>
              <a:t>How to use your credit card  </a:t>
            </a:r>
          </a:p>
          <a:p>
            <a:pPr marL="342900" marR="0" lvl="0" indent="-342900">
              <a:spcBef>
                <a:spcPts val="0"/>
              </a:spcBef>
              <a:spcAft>
                <a:spcPts val="0"/>
              </a:spcAft>
              <a:buFont typeface="Symbol" pitchFamily="2" charset="2"/>
              <a:buChar char=""/>
            </a:pPr>
            <a:r>
              <a:rPr lang="en-US" sz="1200" kern="100" dirty="0">
                <a:effectLst/>
                <a:latin typeface="Calibri" panose="020F0502020204030204" pitchFamily="34" charset="0"/>
                <a:ea typeface="Aptos" panose="020B0004020202020204" pitchFamily="34" charset="0"/>
                <a:cs typeface="Calibri" panose="020F0502020204030204" pitchFamily="34" charset="0"/>
              </a:rPr>
              <a:t>How and when you pay back the amount you borrowed</a:t>
            </a:r>
          </a:p>
          <a:p>
            <a:pPr marL="342900" marR="0" lvl="0" indent="-342900">
              <a:spcBef>
                <a:spcPts val="0"/>
              </a:spcBef>
              <a:spcAft>
                <a:spcPts val="0"/>
              </a:spcAft>
              <a:buFont typeface="Symbol" pitchFamily="2" charset="2"/>
              <a:buChar char=""/>
            </a:pPr>
            <a:r>
              <a:rPr lang="en-US" sz="1200" kern="100" dirty="0">
                <a:effectLst/>
                <a:latin typeface="Calibri" panose="020F0502020204030204" pitchFamily="34" charset="0"/>
                <a:ea typeface="Aptos" panose="020B0004020202020204" pitchFamily="34" charset="0"/>
                <a:cs typeface="Calibri" panose="020F0502020204030204" pitchFamily="34" charset="0"/>
              </a:rPr>
              <a:t>Interest and late fees are additional money added to your bill if you do not pay off the total amount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youtu.be</a:t>
            </a:r>
            <a:r>
              <a:rPr lang="en-US" sz="1200" dirty="0">
                <a:latin typeface="Calibri" panose="020F0502020204030204" pitchFamily="34" charset="0"/>
                <a:cs typeface="Calibri" panose="020F0502020204030204" pitchFamily="34" charset="0"/>
              </a:rPr>
              <a:t>/MswDrhLtU_8?feature=shared  (3:24)</a:t>
            </a:r>
          </a:p>
        </p:txBody>
      </p:sp>
      <p:sp>
        <p:nvSpPr>
          <p:cNvPr id="4" name="Slide Number Placeholder 3"/>
          <p:cNvSpPr>
            <a:spLocks noGrp="1"/>
          </p:cNvSpPr>
          <p:nvPr>
            <p:ph type="sldNum" sz="quarter" idx="5"/>
          </p:nvPr>
        </p:nvSpPr>
        <p:spPr/>
        <p:txBody>
          <a:bodyPr/>
          <a:lstStyle/>
          <a:p>
            <a:fld id="{88AA5834-C993-234E-A8A7-751BA033DEA6}" type="slidenum">
              <a:rPr lang="en-US" smtClean="0"/>
              <a:t>28</a:t>
            </a:fld>
            <a:endParaRPr lang="en-US"/>
          </a:p>
        </p:txBody>
      </p:sp>
    </p:spTree>
    <p:extLst>
      <p:ext uri="{BB962C8B-B14F-4D97-AF65-F5344CB8AC3E}">
        <p14:creationId xmlns:p14="http://schemas.microsoft.com/office/powerpoint/2010/main" val="433212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kern="100" dirty="0">
                <a:effectLst/>
                <a:latin typeface="Calibri" panose="020F0502020204030204" pitchFamily="34" charset="0"/>
                <a:ea typeface="Aptos" panose="020B0004020202020204" pitchFamily="34" charset="0"/>
                <a:cs typeface="Calibri" panose="020F0502020204030204" pitchFamily="34" charset="0"/>
              </a:rPr>
              <a:t>Read the slide and refer to the worksheet to complete.  </a:t>
            </a:r>
          </a:p>
          <a:p>
            <a:pPr marL="0" marR="0" lvl="0" indent="0">
              <a:spcBef>
                <a:spcPts val="0"/>
              </a:spcBef>
              <a:spcAft>
                <a:spcPts val="0"/>
              </a:spcAft>
              <a:buFont typeface="Symbol" pitchFamily="2" charset="2"/>
              <a:buNone/>
            </a:pPr>
            <a:endParaRPr lang="en-US" sz="1200" kern="1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spcBef>
                <a:spcPts val="0"/>
              </a:spcBef>
              <a:spcAft>
                <a:spcPts val="0"/>
              </a:spcAft>
              <a:buFont typeface="Symbol" pitchFamily="2" charset="2"/>
              <a:buNone/>
            </a:pPr>
            <a:r>
              <a:rPr lang="en-US" sz="1200" kern="100" dirty="0">
                <a:effectLst/>
                <a:latin typeface="Calibri" panose="020F0502020204030204" pitchFamily="34" charset="0"/>
                <a:ea typeface="Aptos" panose="020B0004020202020204" pitchFamily="34" charset="0"/>
                <a:cs typeface="Calibri" panose="020F0502020204030204" pitchFamily="34" charset="0"/>
              </a:rPr>
              <a:t>Put the participants in groups or work as a whole group based on numbers.</a:t>
            </a:r>
          </a:p>
          <a:p>
            <a:pPr marL="0" marR="0" lvl="0" indent="0">
              <a:spcBef>
                <a:spcPts val="0"/>
              </a:spcBef>
              <a:spcAft>
                <a:spcPts val="0"/>
              </a:spcAft>
              <a:buFont typeface="Symbol" pitchFamily="2" charset="2"/>
              <a:buNone/>
            </a:pPr>
            <a:endParaRPr lang="en-US" sz="1200" kern="1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spcBef>
                <a:spcPts val="0"/>
              </a:spcBef>
              <a:spcAft>
                <a:spcPts val="0"/>
              </a:spcAft>
              <a:buFont typeface="Symbol" pitchFamily="2" charset="2"/>
              <a:buNone/>
            </a:pPr>
            <a:r>
              <a:rPr lang="en-US" sz="1200" kern="100" dirty="0">
                <a:effectLst/>
                <a:latin typeface="Calibri" panose="020F0502020204030204" pitchFamily="34" charset="0"/>
                <a:ea typeface="Aptos" panose="020B0004020202020204" pitchFamily="34" charset="0"/>
                <a:cs typeface="Calibri" panose="020F0502020204030204" pitchFamily="34" charset="0"/>
              </a:rPr>
              <a:t>Read through the scenario, review the chart about Nathan’s credit card payments and answer the questions on the worksheet.  </a:t>
            </a:r>
          </a:p>
          <a:p>
            <a:pPr marL="0" marR="0" lvl="0" indent="0">
              <a:spcBef>
                <a:spcPts val="0"/>
              </a:spcBef>
              <a:spcAft>
                <a:spcPts val="0"/>
              </a:spcAft>
              <a:buFont typeface="Symbol" pitchFamily="2" charset="2"/>
              <a:buNone/>
            </a:pPr>
            <a:endParaRPr lang="en-US" sz="1200" kern="1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spcBef>
                <a:spcPts val="0"/>
              </a:spcBef>
              <a:spcAft>
                <a:spcPts val="0"/>
              </a:spcAft>
              <a:buFont typeface="Symbol" pitchFamily="2" charset="2"/>
              <a:buNone/>
            </a:pPr>
            <a:r>
              <a:rPr lang="en-US" sz="1200" kern="100" dirty="0">
                <a:effectLst/>
                <a:latin typeface="Calibri" panose="020F0502020204030204" pitchFamily="34" charset="0"/>
                <a:ea typeface="Aptos" panose="020B0004020202020204" pitchFamily="34" charset="0"/>
                <a:cs typeface="Calibri" panose="020F0502020204030204" pitchFamily="34" charset="0"/>
              </a:rPr>
              <a:t>Give the groups 10 minutes to complete the activity. </a:t>
            </a:r>
          </a:p>
          <a:p>
            <a:pPr marL="0" marR="0" lvl="0" indent="0">
              <a:spcBef>
                <a:spcPts val="0"/>
              </a:spcBef>
              <a:spcAft>
                <a:spcPts val="0"/>
              </a:spcAft>
              <a:buFont typeface="Symbol" pitchFamily="2" charset="2"/>
              <a:buNone/>
            </a:pPr>
            <a:r>
              <a:rPr lang="en-US" sz="1200" kern="100" dirty="0">
                <a:effectLst/>
                <a:latin typeface="Calibri" panose="020F0502020204030204" pitchFamily="34" charset="0"/>
                <a:ea typeface="Aptos" panose="020B0004020202020204" pitchFamily="34" charset="0"/>
                <a:cs typeface="Calibri" panose="020F0502020204030204" pitchFamily="34" charset="0"/>
              </a:rPr>
              <a:t> </a:t>
            </a:r>
          </a:p>
          <a:p>
            <a:pPr marL="0" indent="0">
              <a:buFont typeface="Arial" panose="020B0604020202020204" pitchFamily="34" charset="0"/>
              <a:buNone/>
            </a:pPr>
            <a:r>
              <a:rPr lang="en-US" sz="1200" dirty="0">
                <a:effectLst/>
                <a:latin typeface="Calibri" panose="020F0502020204030204" pitchFamily="34" charset="0"/>
                <a:ea typeface="Aptos" panose="020B0004020202020204" pitchFamily="34" charset="0"/>
                <a:cs typeface="Calibri" panose="020F0502020204030204" pitchFamily="34" charset="0"/>
              </a:rPr>
              <a:t>Pull the group back together to share out what their group determined</a:t>
            </a:r>
            <a:r>
              <a:rPr lang="en-US" sz="1200" dirty="0">
                <a:effectLst/>
                <a:latin typeface="Calibri" panose="020F0502020204030204" pitchFamily="34" charset="0"/>
                <a:cs typeface="Calibri" panose="020F0502020204030204" pitchFamily="34" charset="0"/>
              </a:rPr>
              <a:t> </a:t>
            </a:r>
          </a:p>
          <a:p>
            <a:pPr marL="0" indent="0">
              <a:buFont typeface="Arial" panose="020B0604020202020204" pitchFamily="34" charset="0"/>
              <a:buNone/>
            </a:pPr>
            <a:endParaRPr lang="en-US" sz="1200" dirty="0">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200" dirty="0">
                <a:effectLst/>
                <a:latin typeface="Calibri" panose="020F0502020204030204" pitchFamily="34" charset="0"/>
                <a:cs typeface="Calibri" panose="020F0502020204030204" pitchFamily="34" charset="0"/>
              </a:rPr>
              <a:t>Co-trainer can h</a:t>
            </a:r>
            <a:r>
              <a:rPr lang="en-US" sz="1200" dirty="0">
                <a:effectLst/>
                <a:latin typeface="Calibri" panose="020F0502020204030204" pitchFamily="34" charset="0"/>
                <a:ea typeface="Aptos" panose="020B0004020202020204" pitchFamily="34" charset="0"/>
              </a:rPr>
              <a:t>elp groups talk through and complete the learning activity. </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29</a:t>
            </a:fld>
            <a:endParaRPr lang="en-US"/>
          </a:p>
        </p:txBody>
      </p:sp>
    </p:spTree>
    <p:extLst>
      <p:ext uri="{BB962C8B-B14F-4D97-AF65-F5344CB8AC3E}">
        <p14:creationId xmlns:p14="http://schemas.microsoft.com/office/powerpoint/2010/main" val="284996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Aptos" panose="020B0004020202020204" pitchFamily="34" charset="0"/>
              </a:rPr>
              <a:t>You have learned about how you get income and how you pay for your expenses, but what do you do if you need or want something, and you do not have enough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You can get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Co-trainer say:  </a:t>
            </a:r>
            <a:r>
              <a:rPr lang="en-US" sz="1200" dirty="0">
                <a:effectLst/>
                <a:latin typeface="Calibri" panose="020F0502020204030204" pitchFamily="34" charset="0"/>
                <a:ea typeface="Aptos" panose="020B0004020202020204" pitchFamily="34" charset="0"/>
              </a:rPr>
              <a:t>The different types of credit we will talk about today are loans and credit cards. </a:t>
            </a: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8CFD799-59B4-BE4B-829A-42CFCAFB4351}" type="slidenum">
              <a:rPr lang="en-US" smtClean="0"/>
              <a:t>3</a:t>
            </a:fld>
            <a:endParaRPr lang="en-US"/>
          </a:p>
        </p:txBody>
      </p:sp>
    </p:spTree>
    <p:extLst>
      <p:ext uri="{BB962C8B-B14F-4D97-AF65-F5344CB8AC3E}">
        <p14:creationId xmlns:p14="http://schemas.microsoft.com/office/powerpoint/2010/main" val="497353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These resources were used to create this training.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is important to understand credit and debt.  Understanding what it means to borrow money and pay it back.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training goes along with the EZ-Reader </a:t>
            </a:r>
            <a:r>
              <a:rPr lang="en-US" i="1" dirty="0">
                <a:latin typeface="Calibri" panose="020F0502020204030204" pitchFamily="34" charset="0"/>
                <a:cs typeface="Calibri" panose="020F0502020204030204" pitchFamily="34" charset="0"/>
              </a:rPr>
              <a:t>Learning About Credit and Debt.</a:t>
            </a:r>
          </a:p>
          <a:p>
            <a:endParaRPr lang="en-US" dirty="0">
              <a:latin typeface="Calibri" panose="020F0502020204030204" pitchFamily="34" charset="0"/>
              <a:cs typeface="Calibri" panose="020F0502020204030204" pitchFamily="34" charset="0"/>
            </a:endParaRPr>
          </a:p>
          <a:p>
            <a:r>
              <a:rPr lang="en-US" i="0" dirty="0">
                <a:latin typeface="Calibri" panose="020F0502020204030204" pitchFamily="34" charset="0"/>
                <a:cs typeface="Calibri" panose="020F0502020204030204" pitchFamily="34" charset="0"/>
              </a:rPr>
              <a:t>Thank you for joining us.  </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30</a:t>
            </a:fld>
            <a:endParaRPr lang="en-US"/>
          </a:p>
        </p:txBody>
      </p:sp>
    </p:spTree>
    <p:extLst>
      <p:ext uri="{BB962C8B-B14F-4D97-AF65-F5344CB8AC3E}">
        <p14:creationId xmlns:p14="http://schemas.microsoft.com/office/powerpoint/2010/main" val="295424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38CFD799-59B4-BE4B-829A-42CFCAFB4351}" type="slidenum">
              <a:rPr lang="en-US" smtClean="0"/>
              <a:t>4</a:t>
            </a:fld>
            <a:endParaRPr lang="en-US"/>
          </a:p>
        </p:txBody>
      </p:sp>
    </p:spTree>
    <p:extLst>
      <p:ext uri="{BB962C8B-B14F-4D97-AF65-F5344CB8AC3E}">
        <p14:creationId xmlns:p14="http://schemas.microsoft.com/office/powerpoint/2010/main" val="133021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credit card is a payment option that allows you to purchase items now and pay later.  </a:t>
            </a:r>
          </a:p>
          <a:p>
            <a:pPr marL="0" indent="0">
              <a:buNone/>
            </a:pPr>
            <a:endParaRPr lang="en-US" dirty="0"/>
          </a:p>
          <a:p>
            <a:pPr marL="0" indent="0">
              <a:buNone/>
            </a:pPr>
            <a:r>
              <a:rPr lang="en-US" dirty="0"/>
              <a:t>Credit cards can be powerful tools that need to be used carefully.  </a:t>
            </a:r>
          </a:p>
          <a:p>
            <a:pPr marL="0" indent="0">
              <a:buNone/>
            </a:pPr>
            <a:endParaRPr lang="en-US" dirty="0"/>
          </a:p>
        </p:txBody>
      </p:sp>
      <p:sp>
        <p:nvSpPr>
          <p:cNvPr id="4" name="Slide Number Placeholder 3"/>
          <p:cNvSpPr>
            <a:spLocks noGrp="1"/>
          </p:cNvSpPr>
          <p:nvPr>
            <p:ph type="sldNum" sz="quarter" idx="5"/>
          </p:nvPr>
        </p:nvSpPr>
        <p:spPr/>
        <p:txBody>
          <a:bodyPr/>
          <a:lstStyle/>
          <a:p>
            <a:fld id="{88AA5834-C993-234E-A8A7-751BA033DEA6}" type="slidenum">
              <a:rPr lang="en-US" smtClean="0"/>
              <a:t>5</a:t>
            </a:fld>
            <a:endParaRPr lang="en-US"/>
          </a:p>
        </p:txBody>
      </p:sp>
    </p:spTree>
    <p:extLst>
      <p:ext uri="{BB962C8B-B14F-4D97-AF65-F5344CB8AC3E}">
        <p14:creationId xmlns:p14="http://schemas.microsoft.com/office/powerpoint/2010/main" val="681233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88AA5834-C993-234E-A8A7-751BA033DEA6}" type="slidenum">
              <a:rPr lang="en-US" smtClean="0"/>
              <a:t>6</a:t>
            </a:fld>
            <a:endParaRPr lang="en-US"/>
          </a:p>
        </p:txBody>
      </p:sp>
    </p:spTree>
    <p:extLst>
      <p:ext uri="{BB962C8B-B14F-4D97-AF65-F5344CB8AC3E}">
        <p14:creationId xmlns:p14="http://schemas.microsoft.com/office/powerpoint/2010/main" val="1515908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How do you pay back the money (or credit) you borrowed?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Co-trainer can:  </a:t>
            </a:r>
            <a:r>
              <a:rPr lang="en-US" sz="1800" dirty="0">
                <a:effectLst/>
                <a:latin typeface="Calibri" panose="020F0502020204030204" pitchFamily="34" charset="0"/>
                <a:ea typeface="Aptos" panose="020B0004020202020204" pitchFamily="34" charset="0"/>
              </a:rPr>
              <a:t>Share examples of how credit is paid back.  (if comfortable, share personal examples)</a:t>
            </a:r>
            <a:r>
              <a:rPr lang="en-US" dirty="0">
                <a:effectLst/>
              </a:rPr>
              <a:t> </a:t>
            </a:r>
            <a:endParaRPr lang="en-US"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8CFD799-59B4-BE4B-829A-42CFCAFB4351}" type="slidenum">
              <a:rPr lang="en-US" smtClean="0"/>
              <a:t>7</a:t>
            </a:fld>
            <a:endParaRPr lang="en-US"/>
          </a:p>
        </p:txBody>
      </p:sp>
    </p:spTree>
    <p:extLst>
      <p:ext uri="{BB962C8B-B14F-4D97-AF65-F5344CB8AC3E}">
        <p14:creationId xmlns:p14="http://schemas.microsoft.com/office/powerpoint/2010/main" val="3361212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able to pay back the money you borrowed within a time period, you will be charged Interest.  </a:t>
            </a:r>
          </a:p>
          <a:p>
            <a:endParaRPr lang="en-US" dirty="0"/>
          </a:p>
          <a:p>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8CFD799-59B4-BE4B-829A-42CFCAFB4351}" type="slidenum">
              <a:rPr lang="en-US" smtClean="0"/>
              <a:t>8</a:t>
            </a:fld>
            <a:endParaRPr lang="en-US"/>
          </a:p>
        </p:txBody>
      </p:sp>
    </p:spTree>
    <p:extLst>
      <p:ext uri="{BB962C8B-B14F-4D97-AF65-F5344CB8AC3E}">
        <p14:creationId xmlns:p14="http://schemas.microsoft.com/office/powerpoint/2010/main" val="181008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We will talk about credit score later in the training.  </a:t>
            </a:r>
          </a:p>
        </p:txBody>
      </p:sp>
      <p:sp>
        <p:nvSpPr>
          <p:cNvPr id="4" name="Slide Number Placeholder 3"/>
          <p:cNvSpPr>
            <a:spLocks noGrp="1"/>
          </p:cNvSpPr>
          <p:nvPr>
            <p:ph type="sldNum" sz="quarter" idx="5"/>
          </p:nvPr>
        </p:nvSpPr>
        <p:spPr/>
        <p:txBody>
          <a:bodyPr/>
          <a:lstStyle/>
          <a:p>
            <a:fld id="{88AA5834-C993-234E-A8A7-751BA033DEA6}" type="slidenum">
              <a:rPr lang="en-US" smtClean="0"/>
              <a:t>9</a:t>
            </a:fld>
            <a:endParaRPr lang="en-US"/>
          </a:p>
        </p:txBody>
      </p:sp>
    </p:spTree>
    <p:extLst>
      <p:ext uri="{BB962C8B-B14F-4D97-AF65-F5344CB8AC3E}">
        <p14:creationId xmlns:p14="http://schemas.microsoft.com/office/powerpoint/2010/main" val="3205730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2CD3-170B-6B16-065C-82FED4B1EDB3}"/>
              </a:ext>
            </a:extLst>
          </p:cNvPr>
          <p:cNvSpPr>
            <a:spLocks noGrp="1"/>
          </p:cNvSpPr>
          <p:nvPr>
            <p:ph type="ctrTitle"/>
          </p:nvPr>
        </p:nvSpPr>
        <p:spPr>
          <a:xfrm>
            <a:off x="1524000" y="2298357"/>
            <a:ext cx="9144000" cy="1608480"/>
          </a:xfrm>
        </p:spPr>
        <p:txBody>
          <a:bodyPr anchor="b">
            <a:normAutofit/>
          </a:bodyPr>
          <a:lstStyle>
            <a:lvl1pPr algn="ctr">
              <a:defRPr sz="5400" b="1"/>
            </a:lvl1pPr>
          </a:lstStyle>
          <a:p>
            <a:endParaRPr lang="en-US" dirty="0"/>
          </a:p>
        </p:txBody>
      </p:sp>
      <p:sp>
        <p:nvSpPr>
          <p:cNvPr id="3" name="Subtitle 2">
            <a:extLst>
              <a:ext uri="{FF2B5EF4-FFF2-40B4-BE49-F238E27FC236}">
                <a16:creationId xmlns:a16="http://schemas.microsoft.com/office/drawing/2014/main" id="{F5754C31-BF9C-5F4A-25F6-CC64E12CBCF9}"/>
              </a:ext>
              <a:ext uri="{C183D7F6-B498-43B3-948B-1728B52AA6E4}">
                <adec:decorative xmlns:adec="http://schemas.microsoft.com/office/drawing/2017/decorative" val="1"/>
              </a:ext>
            </a:extLst>
          </p:cNvPr>
          <p:cNvSpPr>
            <a:spLocks noGrp="1"/>
          </p:cNvSpPr>
          <p:nvPr>
            <p:ph type="subTitle" idx="1"/>
          </p:nvPr>
        </p:nvSpPr>
        <p:spPr>
          <a:xfrm>
            <a:off x="1524000" y="4040658"/>
            <a:ext cx="9144000" cy="16949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076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67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055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395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523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52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17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E7CEC1-DC4A-ECD3-84C1-2006FFDD713A}"/>
              </a:ext>
            </a:extLst>
          </p:cNvPr>
          <p:cNvSpPr>
            <a:spLocks noGrp="1"/>
          </p:cNvSpPr>
          <p:nvPr>
            <p:ph type="title" hasCustomPrompt="1"/>
          </p:nvPr>
        </p:nvSpPr>
        <p:spPr>
          <a:xfrm>
            <a:off x="838200" y="4907307"/>
            <a:ext cx="10515600" cy="1325563"/>
          </a:xfrm>
        </p:spPr>
        <p:txBody>
          <a:bodyPr>
            <a:normAutofit/>
          </a:bodyPr>
          <a:lstStyle>
            <a:lvl1pPr algn="ctr">
              <a:defRPr sz="2000">
                <a:latin typeface="+mn-lt"/>
              </a:defRPr>
            </a:lvl1pPr>
          </a:lstStyle>
          <a:p>
            <a:r>
              <a:rPr lang="en-US"/>
              <a:t>Acknowledgements</a:t>
            </a:r>
          </a:p>
        </p:txBody>
      </p:sp>
    </p:spTree>
    <p:extLst>
      <p:ext uri="{BB962C8B-B14F-4D97-AF65-F5344CB8AC3E}">
        <p14:creationId xmlns:p14="http://schemas.microsoft.com/office/powerpoint/2010/main" val="69988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A248-E9E3-8571-19A2-3FC5F6AB9C04}"/>
              </a:ext>
            </a:extLst>
          </p:cNvPr>
          <p:cNvSpPr>
            <a:spLocks noGrp="1"/>
          </p:cNvSpPr>
          <p:nvPr>
            <p:ph type="title"/>
          </p:nvPr>
        </p:nvSpPr>
        <p:spPr>
          <a:xfrm>
            <a:off x="838200" y="840259"/>
            <a:ext cx="10515600" cy="850429"/>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CFCD0AA1-4FBB-4053-0159-FEC6AC6C3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5E7B-17EA-D46C-2BE3-58EF1948C8A1}"/>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2F0E8485-8A11-4215-CD5F-260FAD62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F496-E11A-3E82-62A4-196FABC0FC97}"/>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9012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A927-DE44-E684-A42C-71699571B26D}"/>
              </a:ext>
            </a:extLst>
          </p:cNvPr>
          <p:cNvSpPr>
            <a:spLocks noGrp="1"/>
          </p:cNvSpPr>
          <p:nvPr>
            <p:ph type="title"/>
          </p:nvPr>
        </p:nvSpPr>
        <p:spPr>
          <a:xfrm>
            <a:off x="831850" y="2268537"/>
            <a:ext cx="10515600" cy="1945117"/>
          </a:xfrm>
        </p:spPr>
        <p:txBody>
          <a:bodyPr anchor="b"/>
          <a:lstStyle>
            <a:lvl1pPr>
              <a:defRPr sz="6000" b="1" i="0"/>
            </a:lvl1pPr>
          </a:lstStyle>
          <a:p>
            <a:r>
              <a:rPr lang="en-US"/>
              <a:t>Click to edit Master title style</a:t>
            </a:r>
          </a:p>
        </p:txBody>
      </p:sp>
      <p:sp>
        <p:nvSpPr>
          <p:cNvPr id="3" name="Text Placeholder 2">
            <a:extLst>
              <a:ext uri="{FF2B5EF4-FFF2-40B4-BE49-F238E27FC236}">
                <a16:creationId xmlns:a16="http://schemas.microsoft.com/office/drawing/2014/main" id="{AAB6823B-77B0-4927-7016-72239914358C}"/>
              </a:ext>
            </a:extLst>
          </p:cNvPr>
          <p:cNvSpPr>
            <a:spLocks noGrp="1"/>
          </p:cNvSpPr>
          <p:nvPr>
            <p:ph type="body" idx="1"/>
          </p:nvPr>
        </p:nvSpPr>
        <p:spPr>
          <a:xfrm>
            <a:off x="831850" y="42243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95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838200" y="1013253"/>
            <a:ext cx="10515600" cy="812371"/>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838200"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172200"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80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751703" y="1000897"/>
            <a:ext cx="10602097" cy="824728"/>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751703"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172200"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3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89-9EB2-90B6-108E-E4A3DB5E877E}"/>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FA423C1B-B58A-6C5C-628A-4A84121371C0}"/>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4" name="Footer Placeholder 3">
            <a:extLst>
              <a:ext uri="{FF2B5EF4-FFF2-40B4-BE49-F238E27FC236}">
                <a16:creationId xmlns:a16="http://schemas.microsoft.com/office/drawing/2014/main" id="{05145F79-AB48-8805-FA91-DE042FEB7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BDF95-1EEA-B6E5-C87D-74E964927F91}"/>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3753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9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07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2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AA1D-06E4-72C9-30C1-85F3ED5E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BB660-3CD4-D107-A150-F6A8CD85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2D9A5-731C-C782-2554-872D2798A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966091D5-FCBF-44D5-F0D8-80873D71F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FAE4F-146A-3CCC-4016-C02F8B9B5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FF3A-021B-5543-B805-0999F10E57BC}" type="slidenum">
              <a:rPr lang="en-US" smtClean="0"/>
              <a:t>‹#›</a:t>
            </a:fld>
            <a:endParaRPr lang="en-US"/>
          </a:p>
        </p:txBody>
      </p:sp>
    </p:spTree>
    <p:extLst>
      <p:ext uri="{BB962C8B-B14F-4D97-AF65-F5344CB8AC3E}">
        <p14:creationId xmlns:p14="http://schemas.microsoft.com/office/powerpoint/2010/main" val="281503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55" r:id="rId7"/>
    <p:sldLayoutId id="2147483656" r:id="rId8"/>
    <p:sldLayoutId id="2147483661" r:id="rId9"/>
    <p:sldLayoutId id="2147483657" r:id="rId10"/>
    <p:sldLayoutId id="2147483667" r:id="rId11"/>
    <p:sldLayoutId id="2147483664" r:id="rId12"/>
    <p:sldLayoutId id="2147483665" r:id="rId13"/>
    <p:sldLayoutId id="2147483666" r:id="rId14"/>
    <p:sldLayoutId id="2147483662" r:id="rId15"/>
    <p:sldLayoutId id="2147483663" r:id="rId16"/>
  </p:sldLayoutIdLst>
  <p:txStyles>
    <p:titleStyle>
      <a:lvl1pPr algn="l" defTabSz="914400"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MswDrhLtU_8"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practicalmoneyskills.com/en/resources/free_materials/practical_money_guide-credit_card_basics.html" TargetMode="External"/><Relationship Id="rId7" Type="http://schemas.openxmlformats.org/officeDocument/2006/relationships/hyperlink" Target="https://onestop.uc.edu/money/credit-cards.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youtu.be/MswDrhLtU_8?feature=shared" TargetMode="External"/><Relationship Id="rId5" Type="http://schemas.openxmlformats.org/officeDocument/2006/relationships/hyperlink" Target="https://www.youtube.com/watch?v=71iaNlskCc0" TargetMode="External"/><Relationship Id="rId4" Type="http://schemas.openxmlformats.org/officeDocument/2006/relationships/hyperlink" Target="https://www.youtube.com/watch?v=fuiiJuB7tJ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flickr.com/photos/106574022@N04/1170539244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rawpixel.com/search/styl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unity Life Guide. Three logos: Ohio Department of Developmental Disabilities, Altarum, and Life Course Nexus Training and Technical Assistance Center, UMKC institutes for Human Development, UCEDD">
            <a:extLst>
              <a:ext uri="{FF2B5EF4-FFF2-40B4-BE49-F238E27FC236}">
                <a16:creationId xmlns:a16="http://schemas.microsoft.com/office/drawing/2014/main" id="{6281A0C4-7457-2EF9-6206-FAE98FD3149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D8AE56-ACC6-727F-FD16-D1E974E0B0A8}"/>
              </a:ext>
              <a:ext uri="{C183D7F6-B498-43B3-948B-1728B52AA6E4}">
                <adec:decorative xmlns:adec="http://schemas.microsoft.com/office/drawing/2017/decorative" val="0"/>
              </a:ext>
            </a:extLst>
          </p:cNvPr>
          <p:cNvSpPr>
            <a:spLocks noGrp="1"/>
          </p:cNvSpPr>
          <p:nvPr>
            <p:ph type="ctrTitle"/>
          </p:nvPr>
        </p:nvSpPr>
        <p:spPr>
          <a:xfrm>
            <a:off x="1683171" y="4518906"/>
            <a:ext cx="8825658" cy="1137311"/>
          </a:xfrm>
        </p:spPr>
        <p:txBody>
          <a:bodyPr>
            <a:normAutofit/>
          </a:bodyPr>
          <a:lstStyle/>
          <a:p>
            <a:r>
              <a:rPr lang="en-US" sz="4800" dirty="0">
                <a:latin typeface="+mn-lt"/>
              </a:rPr>
              <a:t>Learning About Credit and Debt</a:t>
            </a:r>
          </a:p>
        </p:txBody>
      </p:sp>
      <p:pic>
        <p:nvPicPr>
          <p:cNvPr id="5" name="Picture 4">
            <a:extLst>
              <a:ext uri="{FF2B5EF4-FFF2-40B4-BE49-F238E27FC236}">
                <a16:creationId xmlns:a16="http://schemas.microsoft.com/office/drawing/2014/main" id="{EF487CD7-E632-136F-B899-78803F8AAE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01410" y="2586868"/>
            <a:ext cx="3789179" cy="2064774"/>
          </a:xfrm>
          <a:prstGeom prst="rect">
            <a:avLst/>
          </a:prstGeom>
        </p:spPr>
      </p:pic>
    </p:spTree>
    <p:extLst>
      <p:ext uri="{BB962C8B-B14F-4D97-AF65-F5344CB8AC3E}">
        <p14:creationId xmlns:p14="http://schemas.microsoft.com/office/powerpoint/2010/main" val="2327895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E25454-57D5-0A14-0AD4-EEC8C3C9EEBC}"/>
              </a:ext>
            </a:extLst>
          </p:cNvPr>
          <p:cNvSpPr>
            <a:spLocks noGrp="1"/>
          </p:cNvSpPr>
          <p:nvPr>
            <p:ph type="title" idx="4294967295"/>
          </p:nvPr>
        </p:nvSpPr>
        <p:spPr>
          <a:xfrm>
            <a:off x="604838" y="1382713"/>
            <a:ext cx="3932237" cy="4083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Interest is added to the amount you borrowed.</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a:extLst>
              <a:ext uri="{FF2B5EF4-FFF2-40B4-BE49-F238E27FC236}">
                <a16:creationId xmlns:a16="http://schemas.microsoft.com/office/drawing/2014/main" id="{B90092B4-55D3-C906-C6F7-83EFE3E1D5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1382167"/>
            <a:ext cx="4707878" cy="4084139"/>
          </a:xfrm>
          <a:prstGeom prst="rect">
            <a:avLst/>
          </a:prstGeom>
        </p:spPr>
      </p:pic>
    </p:spTree>
    <p:extLst>
      <p:ext uri="{BB962C8B-B14F-4D97-AF65-F5344CB8AC3E}">
        <p14:creationId xmlns:p14="http://schemas.microsoft.com/office/powerpoint/2010/main" val="281948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7AB5-C691-827C-05B9-EBBCD21A6A57}"/>
              </a:ext>
            </a:extLst>
          </p:cNvPr>
          <p:cNvSpPr>
            <a:spLocks noGrp="1"/>
          </p:cNvSpPr>
          <p:nvPr>
            <p:ph type="title"/>
          </p:nvPr>
        </p:nvSpPr>
        <p:spPr>
          <a:xfrm>
            <a:off x="605009" y="844549"/>
            <a:ext cx="3932237" cy="1069975"/>
          </a:xfrm>
        </p:spPr>
        <p:txBody>
          <a:bodyPr>
            <a:normAutofit/>
          </a:bodyPr>
          <a:lstStyle/>
          <a:p>
            <a:pPr algn="ctr"/>
            <a:r>
              <a:rPr lang="en-US" sz="4400" dirty="0">
                <a:latin typeface="+mn-lt"/>
              </a:rPr>
              <a:t>Late Fees</a:t>
            </a:r>
          </a:p>
        </p:txBody>
      </p:sp>
      <p:sp>
        <p:nvSpPr>
          <p:cNvPr id="3" name="Content Placeholder 2">
            <a:extLst>
              <a:ext uri="{FF2B5EF4-FFF2-40B4-BE49-F238E27FC236}">
                <a16:creationId xmlns:a16="http://schemas.microsoft.com/office/drawing/2014/main" id="{C0763F08-5382-8164-CC2C-4A53444DA39C}"/>
              </a:ext>
            </a:extLst>
          </p:cNvPr>
          <p:cNvSpPr>
            <a:spLocks noGrp="1"/>
          </p:cNvSpPr>
          <p:nvPr>
            <p:ph type="body" sz="half" idx="2"/>
          </p:nvPr>
        </p:nvSpPr>
        <p:spPr>
          <a:xfrm>
            <a:off x="605009" y="1803023"/>
            <a:ext cx="4195591" cy="3708775"/>
          </a:xfrm>
        </p:spPr>
        <p:txBody>
          <a:bodyPr>
            <a:normAutofit/>
          </a:bodyPr>
          <a:lstStyle/>
          <a:p>
            <a:endParaRPr lang="en-US" sz="2800" dirty="0">
              <a:effectLst/>
              <a:latin typeface="Calibri" panose="020F0502020204030204" pitchFamily="34" charset="0"/>
            </a:endParaRPr>
          </a:p>
          <a:p>
            <a:endParaRPr lang="en-US" sz="2800" dirty="0">
              <a:effectLst/>
              <a:latin typeface="Calibri" panose="020F0502020204030204" pitchFamily="34" charset="0"/>
            </a:endParaRPr>
          </a:p>
          <a:p>
            <a:r>
              <a:rPr lang="en-US" sz="2800" dirty="0">
                <a:effectLst/>
                <a:latin typeface="Calibri" panose="020F0502020204030204" pitchFamily="34" charset="0"/>
              </a:rPr>
              <a:t>A </a:t>
            </a:r>
            <a:r>
              <a:rPr lang="en-US" sz="2800" b="1" dirty="0">
                <a:effectLst/>
                <a:latin typeface="Calibri" panose="020F0502020204030204" pitchFamily="34" charset="0"/>
              </a:rPr>
              <a:t>late fee </a:t>
            </a:r>
            <a:r>
              <a:rPr lang="en-US" sz="2800" dirty="0">
                <a:effectLst/>
                <a:latin typeface="Calibri" panose="020F0502020204030204" pitchFamily="34" charset="0"/>
              </a:rPr>
              <a:t>is </a:t>
            </a:r>
            <a:r>
              <a:rPr lang="en-US" sz="2800" dirty="0">
                <a:latin typeface="Calibri" panose="020F0502020204030204" pitchFamily="34" charset="0"/>
              </a:rPr>
              <a:t>extra money the credit company charges </a:t>
            </a:r>
            <a:r>
              <a:rPr lang="en-US" sz="2800" dirty="0">
                <a:effectLst/>
                <a:latin typeface="Calibri" panose="020F0502020204030204" pitchFamily="34" charset="0"/>
              </a:rPr>
              <a:t>for not making credit payments on time. </a:t>
            </a:r>
          </a:p>
          <a:p>
            <a:pPr marL="0" indent="0">
              <a:buNone/>
            </a:pPr>
            <a:endParaRPr lang="en-US" dirty="0"/>
          </a:p>
        </p:txBody>
      </p:sp>
      <p:pic>
        <p:nvPicPr>
          <p:cNvPr id="4" name="Picture 3">
            <a:extLst>
              <a:ext uri="{FF2B5EF4-FFF2-40B4-BE49-F238E27FC236}">
                <a16:creationId xmlns:a16="http://schemas.microsoft.com/office/drawing/2014/main" id="{F6845048-1765-FE5D-135B-AA2FF27051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1058862"/>
            <a:ext cx="5018580" cy="4452937"/>
          </a:xfrm>
          <a:prstGeom prst="rect">
            <a:avLst/>
          </a:prstGeom>
        </p:spPr>
      </p:pic>
    </p:spTree>
    <p:extLst>
      <p:ext uri="{BB962C8B-B14F-4D97-AF65-F5344CB8AC3E}">
        <p14:creationId xmlns:p14="http://schemas.microsoft.com/office/powerpoint/2010/main" val="1286934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7A41AD-6CF9-E27C-FE93-DD81EF3FAD01}"/>
              </a:ext>
            </a:extLst>
          </p:cNvPr>
          <p:cNvSpPr>
            <a:spLocks noGrp="1"/>
          </p:cNvSpPr>
          <p:nvPr>
            <p:ph type="title"/>
          </p:nvPr>
        </p:nvSpPr>
        <p:spPr>
          <a:xfrm>
            <a:off x="1148443" y="3016142"/>
            <a:ext cx="10515600" cy="825715"/>
          </a:xfrm>
        </p:spPr>
        <p:txBody>
          <a:bodyPr>
            <a:normAutofit fontScale="90000"/>
          </a:bodyPr>
          <a:lstStyle/>
          <a:p>
            <a:pPr algn="ctr"/>
            <a:r>
              <a:rPr lang="en-US" sz="5400" dirty="0">
                <a:latin typeface="+mn-lt"/>
              </a:rPr>
              <a:t>How Do You Get Credit?</a:t>
            </a:r>
          </a:p>
        </p:txBody>
      </p:sp>
    </p:spTree>
    <p:extLst>
      <p:ext uri="{BB962C8B-B14F-4D97-AF65-F5344CB8AC3E}">
        <p14:creationId xmlns:p14="http://schemas.microsoft.com/office/powerpoint/2010/main" val="927731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0716-E226-982E-5818-91A31E377CF1}"/>
              </a:ext>
            </a:extLst>
          </p:cNvPr>
          <p:cNvSpPr>
            <a:spLocks noGrp="1"/>
          </p:cNvSpPr>
          <p:nvPr>
            <p:ph type="title"/>
          </p:nvPr>
        </p:nvSpPr>
        <p:spPr>
          <a:xfrm>
            <a:off x="5196468" y="730249"/>
            <a:ext cx="6158919" cy="1069975"/>
          </a:xfrm>
        </p:spPr>
        <p:txBody>
          <a:bodyPr>
            <a:normAutofit/>
          </a:bodyPr>
          <a:lstStyle/>
          <a:p>
            <a:pPr algn="ctr"/>
            <a:r>
              <a:rPr lang="en-US" sz="4400" dirty="0">
                <a:latin typeface="+mn-lt"/>
              </a:rPr>
              <a:t>Credit Score</a:t>
            </a:r>
          </a:p>
        </p:txBody>
      </p:sp>
      <p:sp>
        <p:nvSpPr>
          <p:cNvPr id="3" name="Content Placeholder 2">
            <a:extLst>
              <a:ext uri="{FF2B5EF4-FFF2-40B4-BE49-F238E27FC236}">
                <a16:creationId xmlns:a16="http://schemas.microsoft.com/office/drawing/2014/main" id="{21D448AD-08ED-0B8A-C861-64BDF7ADCFD5}"/>
              </a:ext>
            </a:extLst>
          </p:cNvPr>
          <p:cNvSpPr>
            <a:spLocks noGrp="1"/>
          </p:cNvSpPr>
          <p:nvPr>
            <p:ph idx="1"/>
          </p:nvPr>
        </p:nvSpPr>
        <p:spPr>
          <a:xfrm>
            <a:off x="5196468" y="1800223"/>
            <a:ext cx="6158919" cy="4031865"/>
          </a:xfrm>
        </p:spPr>
        <p:txBody>
          <a:bodyPr anchor="ctr">
            <a:normAutofit/>
          </a:bodyPr>
          <a:lstStyle/>
          <a:p>
            <a:pPr marL="0" indent="0">
              <a:buNone/>
            </a:pPr>
            <a:r>
              <a:rPr lang="en-US" dirty="0">
                <a:effectLst/>
                <a:latin typeface="Calibri" panose="020F0502020204030204" pitchFamily="34" charset="0"/>
              </a:rPr>
              <a:t>A </a:t>
            </a:r>
            <a:r>
              <a:rPr lang="en-US" b="1" dirty="0">
                <a:latin typeface="Calibri" panose="020F0502020204030204" pitchFamily="34" charset="0"/>
              </a:rPr>
              <a:t>c</a:t>
            </a:r>
            <a:r>
              <a:rPr lang="en-US" b="1" dirty="0">
                <a:effectLst/>
                <a:latin typeface="Calibri" panose="020F0502020204030204" pitchFamily="34" charset="0"/>
              </a:rPr>
              <a:t>redit score </a:t>
            </a:r>
            <a:r>
              <a:rPr lang="en-US" dirty="0">
                <a:effectLst/>
                <a:latin typeface="Calibri" panose="020F0502020204030204" pitchFamily="34" charset="0"/>
              </a:rPr>
              <a:t>is a number that grades you on how well you pay back what you owe. </a:t>
            </a:r>
          </a:p>
          <a:p>
            <a:pPr marL="0" indent="0">
              <a:buNone/>
            </a:pPr>
            <a:endParaRPr lang="en-US" dirty="0">
              <a:latin typeface="Calibri" panose="020F0502020204030204" pitchFamily="34" charset="0"/>
            </a:endParaRPr>
          </a:p>
          <a:p>
            <a:pPr marL="0" indent="0">
              <a:buNone/>
            </a:pPr>
            <a:r>
              <a:rPr lang="en-US" dirty="0">
                <a:effectLst/>
                <a:latin typeface="Calibri" panose="020F0502020204030204" pitchFamily="34" charset="0"/>
              </a:rPr>
              <a:t>Everyone has a credit score if they take out a loan or use a credit card to pay for things. </a:t>
            </a:r>
            <a:endParaRPr lang="en-US" dirty="0"/>
          </a:p>
        </p:txBody>
      </p:sp>
      <p:pic>
        <p:nvPicPr>
          <p:cNvPr id="4" name="Picture 3">
            <a:extLst>
              <a:ext uri="{FF2B5EF4-FFF2-40B4-BE49-F238E27FC236}">
                <a16:creationId xmlns:a16="http://schemas.microsoft.com/office/drawing/2014/main" id="{49F61663-8700-8588-8562-9D77797A9F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8568" y="2179033"/>
            <a:ext cx="4185117" cy="3154611"/>
          </a:xfrm>
          <a:prstGeom prst="rect">
            <a:avLst/>
          </a:prstGeom>
        </p:spPr>
      </p:pic>
    </p:spTree>
    <p:extLst>
      <p:ext uri="{BB962C8B-B14F-4D97-AF65-F5344CB8AC3E}">
        <p14:creationId xmlns:p14="http://schemas.microsoft.com/office/powerpoint/2010/main" val="125751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8434-BD8C-D04F-9E96-45038138933F}"/>
              </a:ext>
            </a:extLst>
          </p:cNvPr>
          <p:cNvSpPr>
            <a:spLocks noGrp="1"/>
          </p:cNvSpPr>
          <p:nvPr>
            <p:ph type="title"/>
          </p:nvPr>
        </p:nvSpPr>
        <p:spPr>
          <a:xfrm>
            <a:off x="5183188" y="987425"/>
            <a:ext cx="6172200" cy="1069975"/>
          </a:xfrm>
        </p:spPr>
        <p:txBody>
          <a:bodyPr>
            <a:normAutofit/>
          </a:bodyPr>
          <a:lstStyle/>
          <a:p>
            <a:pPr algn="ctr"/>
            <a:r>
              <a:rPr lang="en-US" sz="4400" dirty="0"/>
              <a:t>Who Has a Credit Score?</a:t>
            </a:r>
          </a:p>
        </p:txBody>
      </p:sp>
      <p:sp>
        <p:nvSpPr>
          <p:cNvPr id="3" name="Content Placeholder 2">
            <a:extLst>
              <a:ext uri="{FF2B5EF4-FFF2-40B4-BE49-F238E27FC236}">
                <a16:creationId xmlns:a16="http://schemas.microsoft.com/office/drawing/2014/main" id="{89758012-F7B2-1B47-5551-3578AA88AA5A}"/>
              </a:ext>
            </a:extLst>
          </p:cNvPr>
          <p:cNvSpPr>
            <a:spLocks noGrp="1"/>
          </p:cNvSpPr>
          <p:nvPr>
            <p:ph idx="1"/>
          </p:nvPr>
        </p:nvSpPr>
        <p:spPr>
          <a:xfrm>
            <a:off x="5183188" y="2049462"/>
            <a:ext cx="6172200" cy="3811588"/>
          </a:xfrm>
        </p:spPr>
        <p:txBody>
          <a:bodyPr anchor="ctr">
            <a:normAutofit/>
          </a:bodyPr>
          <a:lstStyle/>
          <a:p>
            <a:pPr marL="0" indent="0">
              <a:buNone/>
            </a:pPr>
            <a:r>
              <a:rPr lang="en-US" dirty="0"/>
              <a:t>Everyone has a credit score if they make payments on a:</a:t>
            </a:r>
          </a:p>
          <a:p>
            <a:pPr lvl="1"/>
            <a:endParaRPr lang="en-US" dirty="0"/>
          </a:p>
          <a:p>
            <a:pPr lvl="1"/>
            <a:r>
              <a:rPr lang="en-US" dirty="0"/>
              <a:t>Loan </a:t>
            </a:r>
          </a:p>
          <a:p>
            <a:pPr lvl="1"/>
            <a:r>
              <a:rPr lang="en-US" dirty="0"/>
              <a:t>Credit card</a:t>
            </a:r>
          </a:p>
        </p:txBody>
      </p:sp>
      <p:pic>
        <p:nvPicPr>
          <p:cNvPr id="4" name="Picture 3">
            <a:extLst>
              <a:ext uri="{FF2B5EF4-FFF2-40B4-BE49-F238E27FC236}">
                <a16:creationId xmlns:a16="http://schemas.microsoft.com/office/drawing/2014/main" id="{24EDE4AA-0231-72A4-C738-7DB994447A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6994" y="2049462"/>
            <a:ext cx="4087159" cy="3080773"/>
          </a:xfrm>
          <a:prstGeom prst="rect">
            <a:avLst/>
          </a:prstGeom>
        </p:spPr>
      </p:pic>
    </p:spTree>
    <p:extLst>
      <p:ext uri="{BB962C8B-B14F-4D97-AF65-F5344CB8AC3E}">
        <p14:creationId xmlns:p14="http://schemas.microsoft.com/office/powerpoint/2010/main" val="212192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CD941-54D5-A15B-E36D-0243F28C9B6A}"/>
              </a:ext>
            </a:extLst>
          </p:cNvPr>
          <p:cNvSpPr>
            <a:spLocks noGrp="1"/>
          </p:cNvSpPr>
          <p:nvPr>
            <p:ph type="title"/>
          </p:nvPr>
        </p:nvSpPr>
        <p:spPr>
          <a:xfrm>
            <a:off x="5183188" y="987425"/>
            <a:ext cx="6172200" cy="1069975"/>
          </a:xfrm>
        </p:spPr>
        <p:txBody>
          <a:bodyPr>
            <a:normAutofit/>
          </a:bodyPr>
          <a:lstStyle/>
          <a:p>
            <a:pPr algn="ctr"/>
            <a:r>
              <a:rPr lang="en-US" sz="4400" dirty="0"/>
              <a:t>Credit History</a:t>
            </a:r>
          </a:p>
        </p:txBody>
      </p:sp>
      <p:sp>
        <p:nvSpPr>
          <p:cNvPr id="3" name="Content Placeholder 2">
            <a:extLst>
              <a:ext uri="{FF2B5EF4-FFF2-40B4-BE49-F238E27FC236}">
                <a16:creationId xmlns:a16="http://schemas.microsoft.com/office/drawing/2014/main" id="{CC74DC06-8AB2-0048-C4B4-B99636024C64}"/>
              </a:ext>
            </a:extLst>
          </p:cNvPr>
          <p:cNvSpPr>
            <a:spLocks noGrp="1"/>
          </p:cNvSpPr>
          <p:nvPr>
            <p:ph idx="1"/>
          </p:nvPr>
        </p:nvSpPr>
        <p:spPr>
          <a:xfrm>
            <a:off x="5183188" y="2049462"/>
            <a:ext cx="6536744" cy="3811588"/>
          </a:xfrm>
        </p:spPr>
        <p:txBody>
          <a:bodyPr anchor="ctr">
            <a:normAutofit/>
          </a:bodyPr>
          <a:lstStyle/>
          <a:p>
            <a:pPr marL="0" indent="0">
              <a:buNone/>
            </a:pPr>
            <a:r>
              <a:rPr lang="en-US" dirty="0"/>
              <a:t>Credit history is a record of how debt and money is handled. </a:t>
            </a:r>
          </a:p>
          <a:p>
            <a:pPr marL="0" indent="0">
              <a:buNone/>
            </a:pPr>
            <a:endParaRPr lang="en-US" dirty="0"/>
          </a:p>
          <a:p>
            <a:pPr marL="0" indent="0">
              <a:buNone/>
            </a:pPr>
            <a:r>
              <a:rPr lang="en-US" dirty="0"/>
              <a:t>Your credit history will show the loans and credit cards you are using.</a:t>
            </a:r>
          </a:p>
        </p:txBody>
      </p:sp>
      <p:pic>
        <p:nvPicPr>
          <p:cNvPr id="4" name="Picture 3">
            <a:extLst>
              <a:ext uri="{FF2B5EF4-FFF2-40B4-BE49-F238E27FC236}">
                <a16:creationId xmlns:a16="http://schemas.microsoft.com/office/drawing/2014/main" id="{589312F1-5C49-030C-1A09-3EA03C2A63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6612" y="2598629"/>
            <a:ext cx="3347197" cy="2729129"/>
          </a:xfrm>
          <a:prstGeom prst="rect">
            <a:avLst/>
          </a:prstGeom>
        </p:spPr>
      </p:pic>
    </p:spTree>
    <p:extLst>
      <p:ext uri="{BB962C8B-B14F-4D97-AF65-F5344CB8AC3E}">
        <p14:creationId xmlns:p14="http://schemas.microsoft.com/office/powerpoint/2010/main" val="1325041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4198C-F5C9-48B6-5D0F-9E03A77BAC8F}"/>
              </a:ext>
            </a:extLst>
          </p:cNvPr>
          <p:cNvSpPr>
            <a:spLocks noGrp="1"/>
          </p:cNvSpPr>
          <p:nvPr>
            <p:ph type="title" idx="4294967295"/>
          </p:nvPr>
        </p:nvSpPr>
        <p:spPr>
          <a:xfrm>
            <a:off x="5183188" y="987425"/>
            <a:ext cx="6172200" cy="4873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Your credit history includes information 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How quickly you pay off credit cards and loans.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How you have paid other bills, like rent and utilities.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Your total outstanding debts.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Your available credit on lines of credit, loans and credit cards.</a:t>
            </a:r>
          </a:p>
        </p:txBody>
      </p:sp>
      <p:pic>
        <p:nvPicPr>
          <p:cNvPr id="5" name="Picture 4">
            <a:extLst>
              <a:ext uri="{FF2B5EF4-FFF2-40B4-BE49-F238E27FC236}">
                <a16:creationId xmlns:a16="http://schemas.microsoft.com/office/drawing/2014/main" id="{14980307-E2E3-4D84-2F45-645D2F5B48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6144" y="1518443"/>
            <a:ext cx="4289965" cy="3811588"/>
          </a:xfrm>
          <a:prstGeom prst="rect">
            <a:avLst/>
          </a:prstGeom>
        </p:spPr>
      </p:pic>
    </p:spTree>
    <p:extLst>
      <p:ext uri="{BB962C8B-B14F-4D97-AF65-F5344CB8AC3E}">
        <p14:creationId xmlns:p14="http://schemas.microsoft.com/office/powerpoint/2010/main" val="109957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6E3E-5997-FA69-1A04-E4202D76D0EB}"/>
              </a:ext>
            </a:extLst>
          </p:cNvPr>
          <p:cNvSpPr>
            <a:spLocks noGrp="1"/>
          </p:cNvSpPr>
          <p:nvPr>
            <p:ph type="title"/>
          </p:nvPr>
        </p:nvSpPr>
        <p:spPr>
          <a:xfrm>
            <a:off x="5183186" y="987425"/>
            <a:ext cx="6403805" cy="1069975"/>
          </a:xfrm>
        </p:spPr>
        <p:txBody>
          <a:bodyPr>
            <a:noAutofit/>
          </a:bodyPr>
          <a:lstStyle/>
          <a:p>
            <a:pPr algn="ctr"/>
            <a:r>
              <a:rPr lang="en-US" sz="4000" dirty="0"/>
              <a:t>What </a:t>
            </a:r>
            <a:r>
              <a:rPr lang="en-US" sz="4000" i="1" dirty="0"/>
              <a:t>Helps</a:t>
            </a:r>
            <a:r>
              <a:rPr lang="en-US" sz="4000" dirty="0"/>
              <a:t> My Credit Score?</a:t>
            </a:r>
          </a:p>
        </p:txBody>
      </p:sp>
      <p:sp>
        <p:nvSpPr>
          <p:cNvPr id="3" name="Content Placeholder 2">
            <a:extLst>
              <a:ext uri="{FF2B5EF4-FFF2-40B4-BE49-F238E27FC236}">
                <a16:creationId xmlns:a16="http://schemas.microsoft.com/office/drawing/2014/main" id="{BBF4BC09-3F1B-AA83-FB7C-728A93D06CBD}"/>
              </a:ext>
            </a:extLst>
          </p:cNvPr>
          <p:cNvSpPr>
            <a:spLocks noGrp="1"/>
          </p:cNvSpPr>
          <p:nvPr>
            <p:ph idx="1"/>
          </p:nvPr>
        </p:nvSpPr>
        <p:spPr>
          <a:xfrm>
            <a:off x="5183187" y="2057400"/>
            <a:ext cx="6403803" cy="3803650"/>
          </a:xfrm>
        </p:spPr>
        <p:txBody>
          <a:bodyPr anchor="ctr">
            <a:normAutofit fontScale="92500" lnSpcReduction="10000"/>
          </a:bodyPr>
          <a:lstStyle/>
          <a:p>
            <a:pPr marL="0" indent="0">
              <a:buNone/>
            </a:pPr>
            <a:r>
              <a:rPr lang="en-US" dirty="0"/>
              <a:t>Your credit score goes up if you pay your bills on time.</a:t>
            </a:r>
          </a:p>
          <a:p>
            <a:pPr marL="0" indent="0">
              <a:buNone/>
            </a:pPr>
            <a:endParaRPr lang="en-US" dirty="0"/>
          </a:p>
          <a:p>
            <a:pPr marL="0" indent="0">
              <a:buNone/>
            </a:pPr>
            <a:r>
              <a:rPr lang="en-US" dirty="0"/>
              <a:t>A higher score can help you when you want or need to borrow money.</a:t>
            </a:r>
          </a:p>
          <a:p>
            <a:pPr marL="0" indent="0">
              <a:buNone/>
            </a:pPr>
            <a:endParaRPr lang="en-US" dirty="0"/>
          </a:p>
          <a:p>
            <a:pPr marL="0" indent="0">
              <a:buNone/>
            </a:pPr>
            <a:r>
              <a:rPr lang="en-US" dirty="0"/>
              <a:t>A higher score can help get a lower interest rate when borrowing money.  </a:t>
            </a:r>
          </a:p>
        </p:txBody>
      </p:sp>
      <p:pic>
        <p:nvPicPr>
          <p:cNvPr id="4" name="Picture 3">
            <a:extLst>
              <a:ext uri="{FF2B5EF4-FFF2-40B4-BE49-F238E27FC236}">
                <a16:creationId xmlns:a16="http://schemas.microsoft.com/office/drawing/2014/main" id="{39026A5F-6315-FE03-7DFF-8903E805AD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9229" y="2057400"/>
            <a:ext cx="4163795" cy="3146533"/>
          </a:xfrm>
          <a:prstGeom prst="rect">
            <a:avLst/>
          </a:prstGeom>
        </p:spPr>
      </p:pic>
    </p:spTree>
    <p:extLst>
      <p:ext uri="{BB962C8B-B14F-4D97-AF65-F5344CB8AC3E}">
        <p14:creationId xmlns:p14="http://schemas.microsoft.com/office/powerpoint/2010/main" val="36509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6E3E-5997-FA69-1A04-E4202D76D0EB}"/>
              </a:ext>
            </a:extLst>
          </p:cNvPr>
          <p:cNvSpPr>
            <a:spLocks noGrp="1"/>
          </p:cNvSpPr>
          <p:nvPr>
            <p:ph type="title"/>
          </p:nvPr>
        </p:nvSpPr>
        <p:spPr>
          <a:xfrm>
            <a:off x="5183188" y="987425"/>
            <a:ext cx="6403803" cy="1069975"/>
          </a:xfrm>
        </p:spPr>
        <p:txBody>
          <a:bodyPr>
            <a:noAutofit/>
          </a:bodyPr>
          <a:lstStyle/>
          <a:p>
            <a:r>
              <a:rPr lang="en-US" sz="4000" dirty="0"/>
              <a:t>What </a:t>
            </a:r>
            <a:r>
              <a:rPr lang="en-US" sz="4000" i="1" dirty="0"/>
              <a:t>Hurts</a:t>
            </a:r>
            <a:r>
              <a:rPr lang="en-US" sz="4000" dirty="0"/>
              <a:t> My Credit Score?</a:t>
            </a:r>
          </a:p>
        </p:txBody>
      </p:sp>
      <p:sp>
        <p:nvSpPr>
          <p:cNvPr id="3" name="Content Placeholder 2">
            <a:extLst>
              <a:ext uri="{FF2B5EF4-FFF2-40B4-BE49-F238E27FC236}">
                <a16:creationId xmlns:a16="http://schemas.microsoft.com/office/drawing/2014/main" id="{BBF4BC09-3F1B-AA83-FB7C-728A93D06CBD}"/>
              </a:ext>
            </a:extLst>
          </p:cNvPr>
          <p:cNvSpPr>
            <a:spLocks noGrp="1"/>
          </p:cNvSpPr>
          <p:nvPr>
            <p:ph idx="1"/>
          </p:nvPr>
        </p:nvSpPr>
        <p:spPr>
          <a:xfrm>
            <a:off x="5183188" y="2049462"/>
            <a:ext cx="6403802" cy="3811588"/>
          </a:xfrm>
        </p:spPr>
        <p:txBody>
          <a:bodyPr anchor="ctr">
            <a:normAutofit fontScale="92500" lnSpcReduction="10000"/>
          </a:bodyPr>
          <a:lstStyle/>
          <a:p>
            <a:pPr marL="0" indent="0">
              <a:buNone/>
            </a:pPr>
            <a:r>
              <a:rPr lang="en-US" dirty="0"/>
              <a:t>Your credit score goes down if you miss payments or do not pay your bills.</a:t>
            </a:r>
          </a:p>
          <a:p>
            <a:pPr marL="0" indent="0">
              <a:buNone/>
            </a:pPr>
            <a:endParaRPr lang="en-US" dirty="0"/>
          </a:p>
          <a:p>
            <a:pPr marL="0" indent="0">
              <a:buNone/>
            </a:pPr>
            <a:r>
              <a:rPr lang="en-US" dirty="0"/>
              <a:t>This can make it harder to borrow money in the future. </a:t>
            </a:r>
          </a:p>
          <a:p>
            <a:pPr marL="0" indent="0">
              <a:buNone/>
            </a:pPr>
            <a:endParaRPr lang="en-US" dirty="0"/>
          </a:p>
          <a:p>
            <a:pPr marL="0" indent="0">
              <a:buNone/>
            </a:pPr>
            <a:r>
              <a:rPr lang="en-US" dirty="0"/>
              <a:t>It can also cause a higher interest rate when borrowing money. </a:t>
            </a:r>
          </a:p>
        </p:txBody>
      </p:sp>
      <p:pic>
        <p:nvPicPr>
          <p:cNvPr id="5" name="Picture 4">
            <a:extLst>
              <a:ext uri="{FF2B5EF4-FFF2-40B4-BE49-F238E27FC236}">
                <a16:creationId xmlns:a16="http://schemas.microsoft.com/office/drawing/2014/main" id="{78C0CF84-CCD5-E36C-6B51-30E0B5D321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5914" y="2049462"/>
            <a:ext cx="4110426" cy="3404503"/>
          </a:xfrm>
          <a:prstGeom prst="rect">
            <a:avLst/>
          </a:prstGeom>
        </p:spPr>
      </p:pic>
    </p:spTree>
    <p:extLst>
      <p:ext uri="{BB962C8B-B14F-4D97-AF65-F5344CB8AC3E}">
        <p14:creationId xmlns:p14="http://schemas.microsoft.com/office/powerpoint/2010/main" val="2466959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7A41AD-6CF9-E27C-FE93-DD81EF3FAD01}"/>
              </a:ext>
            </a:extLst>
          </p:cNvPr>
          <p:cNvSpPr>
            <a:spLocks noGrp="1"/>
          </p:cNvSpPr>
          <p:nvPr>
            <p:ph type="title"/>
          </p:nvPr>
        </p:nvSpPr>
        <p:spPr>
          <a:xfrm>
            <a:off x="1148443" y="3016142"/>
            <a:ext cx="10515600" cy="825715"/>
          </a:xfrm>
        </p:spPr>
        <p:txBody>
          <a:bodyPr>
            <a:normAutofit fontScale="90000"/>
          </a:bodyPr>
          <a:lstStyle/>
          <a:p>
            <a:pPr algn="ctr"/>
            <a:r>
              <a:rPr lang="en-US" sz="5400">
                <a:latin typeface="+mn-lt"/>
              </a:rPr>
              <a:t>What is Debt?</a:t>
            </a:r>
          </a:p>
        </p:txBody>
      </p:sp>
    </p:spTree>
    <p:extLst>
      <p:ext uri="{BB962C8B-B14F-4D97-AF65-F5344CB8AC3E}">
        <p14:creationId xmlns:p14="http://schemas.microsoft.com/office/powerpoint/2010/main" val="4148652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C49D-E748-7286-8113-DD1F36D18732}"/>
              </a:ext>
            </a:extLst>
          </p:cNvPr>
          <p:cNvSpPr>
            <a:spLocks noGrp="1"/>
          </p:cNvSpPr>
          <p:nvPr>
            <p:ph type="title"/>
          </p:nvPr>
        </p:nvSpPr>
        <p:spPr>
          <a:xfrm>
            <a:off x="838200" y="975196"/>
            <a:ext cx="10515600" cy="850429"/>
          </a:xfrm>
        </p:spPr>
        <p:txBody>
          <a:bodyPr/>
          <a:lstStyle/>
          <a:p>
            <a:r>
              <a:rPr lang="en-US" dirty="0">
                <a:latin typeface="+mn-lt"/>
              </a:rPr>
              <a:t>Learning Objectives</a:t>
            </a:r>
          </a:p>
        </p:txBody>
      </p:sp>
      <p:sp>
        <p:nvSpPr>
          <p:cNvPr id="3" name="Content Placeholder 2">
            <a:extLst>
              <a:ext uri="{FF2B5EF4-FFF2-40B4-BE49-F238E27FC236}">
                <a16:creationId xmlns:a16="http://schemas.microsoft.com/office/drawing/2014/main" id="{7C6A5CE2-21C3-D8E6-8A16-10DB2EED4E2C}"/>
              </a:ext>
            </a:extLst>
          </p:cNvPr>
          <p:cNvSpPr>
            <a:spLocks noGrp="1"/>
          </p:cNvSpPr>
          <p:nvPr>
            <p:ph idx="1"/>
          </p:nvPr>
        </p:nvSpPr>
        <p:spPr/>
        <p:txBody>
          <a:bodyPr anchor="ctr"/>
          <a:lstStyle/>
          <a:p>
            <a:pPr marL="0" indent="0">
              <a:buNone/>
            </a:pPr>
            <a:r>
              <a:rPr lang="en-US" dirty="0"/>
              <a:t>The participants will:</a:t>
            </a:r>
          </a:p>
          <a:p>
            <a:pPr marL="0" indent="0">
              <a:buNone/>
            </a:pPr>
            <a:endParaRPr lang="en-US" dirty="0"/>
          </a:p>
          <a:p>
            <a:pPr marL="971550" lvl="1" indent="-514350">
              <a:buFont typeface="+mj-lt"/>
              <a:buAutoNum type="arabicPeriod"/>
            </a:pPr>
            <a:r>
              <a:rPr lang="en-US" sz="2800" dirty="0"/>
              <a:t>Identify the different types of credit</a:t>
            </a:r>
          </a:p>
          <a:p>
            <a:pPr marL="971550" lvl="1" indent="-514350">
              <a:buFont typeface="+mj-lt"/>
              <a:buAutoNum type="arabicPeriod"/>
            </a:pPr>
            <a:r>
              <a:rPr lang="en-US" sz="2800" dirty="0"/>
              <a:t>Describe how you get and manage a credit score</a:t>
            </a:r>
          </a:p>
          <a:p>
            <a:pPr marL="971550" lvl="1" indent="-514350">
              <a:buFont typeface="+mj-lt"/>
              <a:buAutoNum type="arabicPeriod"/>
            </a:pPr>
            <a:r>
              <a:rPr lang="en-US" sz="2800" dirty="0"/>
              <a:t>Summarize ways to pay back debt</a:t>
            </a:r>
          </a:p>
        </p:txBody>
      </p:sp>
    </p:spTree>
    <p:extLst>
      <p:ext uri="{BB962C8B-B14F-4D97-AF65-F5344CB8AC3E}">
        <p14:creationId xmlns:p14="http://schemas.microsoft.com/office/powerpoint/2010/main" val="316962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EA2E-2EE3-192B-A92D-5FE825EFEB13}"/>
              </a:ext>
            </a:extLst>
          </p:cNvPr>
          <p:cNvSpPr>
            <a:spLocks noGrp="1"/>
          </p:cNvSpPr>
          <p:nvPr>
            <p:ph type="title"/>
          </p:nvPr>
        </p:nvSpPr>
        <p:spPr>
          <a:xfrm>
            <a:off x="751703" y="1000897"/>
            <a:ext cx="10602097" cy="824728"/>
          </a:xfrm>
        </p:spPr>
        <p:txBody>
          <a:bodyPr/>
          <a:lstStyle/>
          <a:p>
            <a:r>
              <a:rPr lang="en-US" dirty="0"/>
              <a:t>Debt</a:t>
            </a:r>
          </a:p>
        </p:txBody>
      </p:sp>
      <p:sp>
        <p:nvSpPr>
          <p:cNvPr id="3" name="Content Placeholder 2">
            <a:extLst>
              <a:ext uri="{FF2B5EF4-FFF2-40B4-BE49-F238E27FC236}">
                <a16:creationId xmlns:a16="http://schemas.microsoft.com/office/drawing/2014/main" id="{0CD099B9-34D6-932D-674C-5DE9E8E64A3C}"/>
              </a:ext>
            </a:extLst>
          </p:cNvPr>
          <p:cNvSpPr>
            <a:spLocks noGrp="1"/>
          </p:cNvSpPr>
          <p:nvPr>
            <p:ph sz="half" idx="1"/>
          </p:nvPr>
        </p:nvSpPr>
        <p:spPr>
          <a:xfrm>
            <a:off x="751703" y="1915297"/>
            <a:ext cx="5181600" cy="4261666"/>
          </a:xfrm>
        </p:spPr>
        <p:txBody>
          <a:bodyPr>
            <a:normAutofit/>
          </a:bodyPr>
          <a:lstStyle/>
          <a:p>
            <a:endParaRPr lang="en-US" dirty="0"/>
          </a:p>
          <a:p>
            <a:endParaRPr lang="en-US" dirty="0"/>
          </a:p>
          <a:p>
            <a:pPr marL="0" indent="0">
              <a:buNone/>
            </a:pPr>
            <a:r>
              <a:rPr lang="en-US" dirty="0"/>
              <a:t>Debt is an amount of money you owe to a person, bank or business that you have not paid back yet. </a:t>
            </a:r>
          </a:p>
          <a:p>
            <a:endParaRPr lang="en-US" dirty="0"/>
          </a:p>
          <a:p>
            <a:endParaRPr lang="en-US" dirty="0"/>
          </a:p>
        </p:txBody>
      </p:sp>
      <p:pic>
        <p:nvPicPr>
          <p:cNvPr id="8" name="Content Placeholder 7">
            <a:extLst>
              <a:ext uri="{FF2B5EF4-FFF2-40B4-BE49-F238E27FC236}">
                <a16:creationId xmlns:a16="http://schemas.microsoft.com/office/drawing/2014/main" id="{16F07910-41CB-A7CF-7B2A-482D5A161195}"/>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810063" y="1619496"/>
            <a:ext cx="4543737" cy="3619007"/>
          </a:xfrm>
          <a:prstGeom prst="rect">
            <a:avLst/>
          </a:prstGeom>
        </p:spPr>
      </p:pic>
    </p:spTree>
    <p:extLst>
      <p:ext uri="{BB962C8B-B14F-4D97-AF65-F5344CB8AC3E}">
        <p14:creationId xmlns:p14="http://schemas.microsoft.com/office/powerpoint/2010/main" val="368883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471B-BA88-61F6-71BC-5B7D0D520A84}"/>
              </a:ext>
            </a:extLst>
          </p:cNvPr>
          <p:cNvSpPr>
            <a:spLocks noGrp="1"/>
          </p:cNvSpPr>
          <p:nvPr>
            <p:ph type="title"/>
          </p:nvPr>
        </p:nvSpPr>
        <p:spPr>
          <a:xfrm>
            <a:off x="751703" y="1000897"/>
            <a:ext cx="10602097" cy="824728"/>
          </a:xfrm>
        </p:spPr>
        <p:txBody>
          <a:bodyPr/>
          <a:lstStyle/>
          <a:p>
            <a:r>
              <a:rPr lang="en-US" dirty="0"/>
              <a:t>Types of Debt</a:t>
            </a:r>
          </a:p>
        </p:txBody>
      </p:sp>
      <p:sp>
        <p:nvSpPr>
          <p:cNvPr id="3" name="Content Placeholder 2">
            <a:extLst>
              <a:ext uri="{FF2B5EF4-FFF2-40B4-BE49-F238E27FC236}">
                <a16:creationId xmlns:a16="http://schemas.microsoft.com/office/drawing/2014/main" id="{D84BA0B1-D10F-CB03-9F78-352B93001200}"/>
              </a:ext>
            </a:extLst>
          </p:cNvPr>
          <p:cNvSpPr>
            <a:spLocks noGrp="1"/>
          </p:cNvSpPr>
          <p:nvPr>
            <p:ph sz="half" idx="1"/>
          </p:nvPr>
        </p:nvSpPr>
        <p:spPr>
          <a:xfrm>
            <a:off x="751703" y="1915297"/>
            <a:ext cx="5181600" cy="4261666"/>
          </a:xfrm>
        </p:spPr>
        <p:txBody>
          <a:bodyPr anchor="ctr"/>
          <a:lstStyle/>
          <a:p>
            <a:pPr marL="0" indent="0">
              <a:buNone/>
            </a:pPr>
            <a:r>
              <a:rPr lang="en-US" dirty="0"/>
              <a:t>Some debt you choose:</a:t>
            </a:r>
          </a:p>
          <a:p>
            <a:endParaRPr lang="en-US" dirty="0"/>
          </a:p>
          <a:p>
            <a:pPr lvl="1"/>
            <a:r>
              <a:rPr lang="en-US" dirty="0"/>
              <a:t>Student loan</a:t>
            </a:r>
          </a:p>
          <a:p>
            <a:pPr lvl="1"/>
            <a:r>
              <a:rPr lang="en-US" dirty="0"/>
              <a:t>Car loan</a:t>
            </a:r>
          </a:p>
          <a:p>
            <a:pPr lvl="1"/>
            <a:r>
              <a:rPr lang="en-US" dirty="0"/>
              <a:t>Credit card</a:t>
            </a:r>
          </a:p>
        </p:txBody>
      </p:sp>
      <p:pic>
        <p:nvPicPr>
          <p:cNvPr id="8" name="Content Placeholder 7">
            <a:extLst>
              <a:ext uri="{FF2B5EF4-FFF2-40B4-BE49-F238E27FC236}">
                <a16:creationId xmlns:a16="http://schemas.microsoft.com/office/drawing/2014/main" id="{7F3C29C1-60AE-AF70-E567-442910E29F4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362397" y="1297781"/>
            <a:ext cx="4778055" cy="4262438"/>
          </a:xfrm>
          <a:prstGeom prst="rect">
            <a:avLst/>
          </a:prstGeom>
        </p:spPr>
      </p:pic>
    </p:spTree>
    <p:extLst>
      <p:ext uri="{BB962C8B-B14F-4D97-AF65-F5344CB8AC3E}">
        <p14:creationId xmlns:p14="http://schemas.microsoft.com/office/powerpoint/2010/main" val="3588840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F839-BC76-DEFE-7524-9897A5C04F3B}"/>
              </a:ext>
            </a:extLst>
          </p:cNvPr>
          <p:cNvSpPr>
            <a:spLocks noGrp="1"/>
          </p:cNvSpPr>
          <p:nvPr>
            <p:ph type="title"/>
          </p:nvPr>
        </p:nvSpPr>
        <p:spPr>
          <a:xfrm>
            <a:off x="751703" y="1000897"/>
            <a:ext cx="10602097" cy="824728"/>
          </a:xfrm>
        </p:spPr>
        <p:txBody>
          <a:bodyPr/>
          <a:lstStyle/>
          <a:p>
            <a:r>
              <a:rPr lang="en-US" dirty="0"/>
              <a:t>Unexpected Debt</a:t>
            </a:r>
          </a:p>
        </p:txBody>
      </p:sp>
      <p:sp>
        <p:nvSpPr>
          <p:cNvPr id="3" name="Content Placeholder 2">
            <a:extLst>
              <a:ext uri="{FF2B5EF4-FFF2-40B4-BE49-F238E27FC236}">
                <a16:creationId xmlns:a16="http://schemas.microsoft.com/office/drawing/2014/main" id="{B6696495-F1FA-D9E4-4D27-FCBB52CD53F1}"/>
              </a:ext>
            </a:extLst>
          </p:cNvPr>
          <p:cNvSpPr>
            <a:spLocks noGrp="1"/>
          </p:cNvSpPr>
          <p:nvPr>
            <p:ph sz="half" idx="1"/>
          </p:nvPr>
        </p:nvSpPr>
        <p:spPr>
          <a:xfrm>
            <a:off x="751703" y="1915297"/>
            <a:ext cx="5181600" cy="4261666"/>
          </a:xfrm>
        </p:spPr>
        <p:txBody>
          <a:bodyPr anchor="ctr">
            <a:normAutofit/>
          </a:bodyPr>
          <a:lstStyle/>
          <a:p>
            <a:pPr marL="0" indent="0">
              <a:buNone/>
            </a:pPr>
            <a:r>
              <a:rPr lang="en-US" dirty="0"/>
              <a:t>Some debt is unexpected. This can be hard to plan for. </a:t>
            </a:r>
          </a:p>
          <a:p>
            <a:endParaRPr lang="en-US" dirty="0"/>
          </a:p>
          <a:p>
            <a:pPr lvl="1"/>
            <a:r>
              <a:rPr lang="en-US" dirty="0"/>
              <a:t>Home repair</a:t>
            </a:r>
          </a:p>
          <a:p>
            <a:pPr lvl="1"/>
            <a:r>
              <a:rPr lang="en-US" dirty="0"/>
              <a:t>Hospital visit</a:t>
            </a:r>
          </a:p>
        </p:txBody>
      </p:sp>
      <p:pic>
        <p:nvPicPr>
          <p:cNvPr id="8" name="Content Placeholder 7">
            <a:extLst>
              <a:ext uri="{FF2B5EF4-FFF2-40B4-BE49-F238E27FC236}">
                <a16:creationId xmlns:a16="http://schemas.microsoft.com/office/drawing/2014/main" id="{9A952CF5-D4B4-20ED-F0C4-E000E9746F66}"/>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484111" y="1297781"/>
            <a:ext cx="4869689" cy="4262438"/>
          </a:xfrm>
          <a:prstGeom prst="rect">
            <a:avLst/>
          </a:prstGeom>
        </p:spPr>
      </p:pic>
    </p:spTree>
    <p:extLst>
      <p:ext uri="{BB962C8B-B14F-4D97-AF65-F5344CB8AC3E}">
        <p14:creationId xmlns:p14="http://schemas.microsoft.com/office/powerpoint/2010/main" val="13654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7118-DBF3-9387-5F17-CAF6A135B793}"/>
              </a:ext>
            </a:extLst>
          </p:cNvPr>
          <p:cNvSpPr>
            <a:spLocks noGrp="1"/>
          </p:cNvSpPr>
          <p:nvPr>
            <p:ph type="title"/>
          </p:nvPr>
        </p:nvSpPr>
        <p:spPr>
          <a:xfrm>
            <a:off x="5183188" y="987425"/>
            <a:ext cx="6403803" cy="1069975"/>
          </a:xfrm>
        </p:spPr>
        <p:txBody>
          <a:bodyPr>
            <a:normAutofit/>
          </a:bodyPr>
          <a:lstStyle/>
          <a:p>
            <a:pPr algn="ctr"/>
            <a:r>
              <a:rPr lang="en-US" sz="4000" dirty="0"/>
              <a:t>Paying Back Debt</a:t>
            </a:r>
          </a:p>
        </p:txBody>
      </p:sp>
      <p:sp>
        <p:nvSpPr>
          <p:cNvPr id="9" name="Content Placeholder 8">
            <a:extLst>
              <a:ext uri="{FF2B5EF4-FFF2-40B4-BE49-F238E27FC236}">
                <a16:creationId xmlns:a16="http://schemas.microsoft.com/office/drawing/2014/main" id="{2E244F4E-DC7A-B0C1-7C38-452D5A8D02AB}"/>
              </a:ext>
            </a:extLst>
          </p:cNvPr>
          <p:cNvSpPr>
            <a:spLocks noGrp="1"/>
          </p:cNvSpPr>
          <p:nvPr>
            <p:ph idx="1"/>
          </p:nvPr>
        </p:nvSpPr>
        <p:spPr>
          <a:xfrm>
            <a:off x="5183188" y="2049462"/>
            <a:ext cx="6172200" cy="3811588"/>
          </a:xfrm>
        </p:spPr>
        <p:txBody>
          <a:bodyPr anchor="ctr"/>
          <a:lstStyle/>
          <a:p>
            <a:pPr marL="0" indent="0">
              <a:buNone/>
            </a:pPr>
            <a:r>
              <a:rPr lang="en-US" dirty="0"/>
              <a:t>You should plan on making payments on your debt just like your other bills.</a:t>
            </a:r>
          </a:p>
        </p:txBody>
      </p:sp>
      <p:pic>
        <p:nvPicPr>
          <p:cNvPr id="4" name="Picture 3">
            <a:extLst>
              <a:ext uri="{FF2B5EF4-FFF2-40B4-BE49-F238E27FC236}">
                <a16:creationId xmlns:a16="http://schemas.microsoft.com/office/drawing/2014/main" id="{0BC72B48-7A22-6493-1C0C-B1FCC0EAF7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5" y="2057400"/>
            <a:ext cx="4077544" cy="3763309"/>
          </a:xfrm>
          <a:prstGeom prst="rect">
            <a:avLst/>
          </a:prstGeom>
        </p:spPr>
      </p:pic>
    </p:spTree>
    <p:extLst>
      <p:ext uri="{BB962C8B-B14F-4D97-AF65-F5344CB8AC3E}">
        <p14:creationId xmlns:p14="http://schemas.microsoft.com/office/powerpoint/2010/main" val="2954094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0D6A-1CB5-9F73-0A53-09C8A52992CC}"/>
              </a:ext>
            </a:extLst>
          </p:cNvPr>
          <p:cNvSpPr>
            <a:spLocks noGrp="1"/>
          </p:cNvSpPr>
          <p:nvPr>
            <p:ph type="title"/>
          </p:nvPr>
        </p:nvSpPr>
        <p:spPr>
          <a:xfrm>
            <a:off x="5183188" y="987425"/>
            <a:ext cx="6403803" cy="1069975"/>
          </a:xfrm>
        </p:spPr>
        <p:txBody>
          <a:bodyPr>
            <a:normAutofit/>
          </a:bodyPr>
          <a:lstStyle/>
          <a:p>
            <a:pPr algn="ctr"/>
            <a:r>
              <a:rPr lang="en-US" sz="4000" dirty="0"/>
              <a:t>How Much Should I Pay?</a:t>
            </a:r>
          </a:p>
        </p:txBody>
      </p:sp>
      <p:sp>
        <p:nvSpPr>
          <p:cNvPr id="3" name="Content Placeholder 2">
            <a:extLst>
              <a:ext uri="{FF2B5EF4-FFF2-40B4-BE49-F238E27FC236}">
                <a16:creationId xmlns:a16="http://schemas.microsoft.com/office/drawing/2014/main" id="{3F4106B8-00FE-A566-8A60-B42FDC3D2F4D}"/>
              </a:ext>
            </a:extLst>
          </p:cNvPr>
          <p:cNvSpPr>
            <a:spLocks noGrp="1"/>
          </p:cNvSpPr>
          <p:nvPr>
            <p:ph idx="1"/>
          </p:nvPr>
        </p:nvSpPr>
        <p:spPr>
          <a:xfrm>
            <a:off x="5183188" y="2066925"/>
            <a:ext cx="6172200" cy="3794125"/>
          </a:xfrm>
        </p:spPr>
        <p:txBody>
          <a:bodyPr vert="horz" lIns="91440" tIns="45720" rIns="91440" bIns="45720" rtlCol="0" anchor="ctr">
            <a:normAutofit/>
          </a:bodyPr>
          <a:lstStyle/>
          <a:p>
            <a:pPr marL="0" indent="0">
              <a:buNone/>
            </a:pPr>
            <a:r>
              <a:rPr lang="en-US" dirty="0"/>
              <a:t>Loans you. . . </a:t>
            </a:r>
          </a:p>
          <a:p>
            <a:pPr lvl="1"/>
            <a:r>
              <a:rPr lang="en-US" dirty="0"/>
              <a:t>pay the same amount each month. </a:t>
            </a:r>
          </a:p>
          <a:p>
            <a:pPr lvl="1"/>
            <a:r>
              <a:rPr lang="en-US" dirty="0"/>
              <a:t>can add extra money to your payments.</a:t>
            </a:r>
          </a:p>
        </p:txBody>
      </p:sp>
      <p:pic>
        <p:nvPicPr>
          <p:cNvPr id="4" name="Picture 3">
            <a:extLst>
              <a:ext uri="{FF2B5EF4-FFF2-40B4-BE49-F238E27FC236}">
                <a16:creationId xmlns:a16="http://schemas.microsoft.com/office/drawing/2014/main" id="{66A0CB0E-3A94-C017-A14C-5FC6140A97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3459" y="2066925"/>
            <a:ext cx="4046444" cy="3344864"/>
          </a:xfrm>
          <a:prstGeom prst="rect">
            <a:avLst/>
          </a:prstGeom>
        </p:spPr>
      </p:pic>
    </p:spTree>
    <p:extLst>
      <p:ext uri="{BB962C8B-B14F-4D97-AF65-F5344CB8AC3E}">
        <p14:creationId xmlns:p14="http://schemas.microsoft.com/office/powerpoint/2010/main" val="12279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691616-0ADB-71E1-ACD5-7E9C40A2A702}"/>
              </a:ext>
            </a:extLst>
          </p:cNvPr>
          <p:cNvSpPr>
            <a:spLocks noGrp="1"/>
          </p:cNvSpPr>
          <p:nvPr>
            <p:ph type="title"/>
          </p:nvPr>
        </p:nvSpPr>
        <p:spPr>
          <a:xfrm>
            <a:off x="5183188" y="987424"/>
            <a:ext cx="6172200" cy="1069975"/>
          </a:xfrm>
        </p:spPr>
        <p:txBody>
          <a:bodyPr>
            <a:normAutofit/>
          </a:bodyPr>
          <a:lstStyle/>
          <a:p>
            <a:pPr algn="ctr"/>
            <a:r>
              <a:rPr lang="en-US" sz="4000" dirty="0"/>
              <a:t>How Much Should I Pay</a:t>
            </a:r>
            <a:r>
              <a:rPr lang="en-US" sz="4000"/>
              <a:t>? </a:t>
            </a:r>
            <a:endParaRPr lang="en-US" sz="4000" dirty="0"/>
          </a:p>
        </p:txBody>
      </p:sp>
      <p:sp>
        <p:nvSpPr>
          <p:cNvPr id="3" name="Content Placeholder 2">
            <a:extLst>
              <a:ext uri="{FF2B5EF4-FFF2-40B4-BE49-F238E27FC236}">
                <a16:creationId xmlns:a16="http://schemas.microsoft.com/office/drawing/2014/main" id="{9B3F29A7-6F2E-D44B-6A96-856B6292A8D3}"/>
              </a:ext>
            </a:extLst>
          </p:cNvPr>
          <p:cNvSpPr>
            <a:spLocks noGrp="1"/>
          </p:cNvSpPr>
          <p:nvPr>
            <p:ph idx="1"/>
          </p:nvPr>
        </p:nvSpPr>
        <p:spPr>
          <a:xfrm>
            <a:off x="5183188" y="2049462"/>
            <a:ext cx="6172200" cy="3811588"/>
          </a:xfrm>
        </p:spPr>
        <p:txBody>
          <a:bodyPr anchor="ctr">
            <a:normAutofit/>
          </a:bodyPr>
          <a:lstStyle/>
          <a:p>
            <a:pPr marL="0" indent="0">
              <a:buNone/>
            </a:pPr>
            <a:r>
              <a:rPr lang="en-US" dirty="0"/>
              <a:t>Credit cards you. . . </a:t>
            </a:r>
          </a:p>
          <a:p>
            <a:pPr lvl="1"/>
            <a:r>
              <a:rPr lang="en-US" dirty="0"/>
              <a:t>can pay the full amount each month.  </a:t>
            </a:r>
          </a:p>
          <a:p>
            <a:pPr lvl="1"/>
            <a:r>
              <a:rPr lang="en-US" dirty="0"/>
              <a:t>must pay the minimum amount each month. </a:t>
            </a:r>
          </a:p>
        </p:txBody>
      </p:sp>
      <p:pic>
        <p:nvPicPr>
          <p:cNvPr id="4" name="Picture 3">
            <a:extLst>
              <a:ext uri="{FF2B5EF4-FFF2-40B4-BE49-F238E27FC236}">
                <a16:creationId xmlns:a16="http://schemas.microsoft.com/office/drawing/2014/main" id="{C17EC903-C6A6-2802-CBA4-764BA5BE92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7611" y="2079813"/>
            <a:ext cx="4129490" cy="3334869"/>
          </a:xfrm>
          <a:prstGeom prst="rect">
            <a:avLst/>
          </a:prstGeom>
        </p:spPr>
      </p:pic>
    </p:spTree>
    <p:extLst>
      <p:ext uri="{BB962C8B-B14F-4D97-AF65-F5344CB8AC3E}">
        <p14:creationId xmlns:p14="http://schemas.microsoft.com/office/powerpoint/2010/main" val="295248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E338-E3EC-FFC8-27BB-EB347F4C016E}"/>
              </a:ext>
            </a:extLst>
          </p:cNvPr>
          <p:cNvSpPr>
            <a:spLocks noGrp="1"/>
          </p:cNvSpPr>
          <p:nvPr>
            <p:ph type="title"/>
          </p:nvPr>
        </p:nvSpPr>
        <p:spPr>
          <a:xfrm>
            <a:off x="7636004" y="986779"/>
            <a:ext cx="3932237" cy="850799"/>
          </a:xfrm>
        </p:spPr>
        <p:txBody>
          <a:bodyPr>
            <a:normAutofit/>
          </a:bodyPr>
          <a:lstStyle/>
          <a:p>
            <a:r>
              <a:rPr lang="en-US" sz="4400" dirty="0">
                <a:latin typeface="+mn-lt"/>
              </a:rPr>
              <a:t>Debt Collection</a:t>
            </a:r>
          </a:p>
        </p:txBody>
      </p:sp>
      <p:sp>
        <p:nvSpPr>
          <p:cNvPr id="3" name="Content Placeholder 2">
            <a:extLst>
              <a:ext uri="{FF2B5EF4-FFF2-40B4-BE49-F238E27FC236}">
                <a16:creationId xmlns:a16="http://schemas.microsoft.com/office/drawing/2014/main" id="{B778DA30-A630-9D16-09A6-B32D0E1FC2E0}"/>
              </a:ext>
            </a:extLst>
          </p:cNvPr>
          <p:cNvSpPr>
            <a:spLocks noGrp="1"/>
          </p:cNvSpPr>
          <p:nvPr>
            <p:ph type="body" sz="half" idx="2"/>
          </p:nvPr>
        </p:nvSpPr>
        <p:spPr/>
        <p:txBody>
          <a:bodyPr anchor="ctr">
            <a:normAutofit/>
          </a:bodyPr>
          <a:lstStyle/>
          <a:p>
            <a:r>
              <a:rPr lang="en-US" sz="2800" dirty="0">
                <a:effectLst/>
                <a:latin typeface="Calibri" panose="020F0502020204030204" pitchFamily="34" charset="0"/>
              </a:rPr>
              <a:t>Your debt may be sent to a debt collector if you get behind on making payments. </a:t>
            </a:r>
          </a:p>
        </p:txBody>
      </p:sp>
      <p:pic>
        <p:nvPicPr>
          <p:cNvPr id="4" name="Picture 3">
            <a:extLst>
              <a:ext uri="{FF2B5EF4-FFF2-40B4-BE49-F238E27FC236}">
                <a16:creationId xmlns:a16="http://schemas.microsoft.com/office/drawing/2014/main" id="{0CA71FE3-328B-229A-9CF5-70AB8679D0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36073" y="1256307"/>
            <a:ext cx="5157151" cy="4729547"/>
          </a:xfrm>
          <a:prstGeom prst="rect">
            <a:avLst/>
          </a:prstGeom>
        </p:spPr>
      </p:pic>
    </p:spTree>
    <p:extLst>
      <p:ext uri="{BB962C8B-B14F-4D97-AF65-F5344CB8AC3E}">
        <p14:creationId xmlns:p14="http://schemas.microsoft.com/office/powerpoint/2010/main" val="806335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E51B-E8A5-3461-3E0A-DD94EA9388B7}"/>
              </a:ext>
            </a:extLst>
          </p:cNvPr>
          <p:cNvSpPr>
            <a:spLocks noGrp="1"/>
          </p:cNvSpPr>
          <p:nvPr>
            <p:ph type="title"/>
          </p:nvPr>
        </p:nvSpPr>
        <p:spPr>
          <a:xfrm>
            <a:off x="7636006" y="525287"/>
            <a:ext cx="4160836" cy="1069975"/>
          </a:xfrm>
        </p:spPr>
        <p:txBody>
          <a:bodyPr>
            <a:normAutofit/>
          </a:bodyPr>
          <a:lstStyle/>
          <a:p>
            <a:pPr algn="ctr"/>
            <a:r>
              <a:rPr lang="en-US" sz="4400" dirty="0">
                <a:latin typeface="+mn-lt"/>
              </a:rPr>
              <a:t>Reminders</a:t>
            </a:r>
          </a:p>
        </p:txBody>
      </p:sp>
      <p:sp>
        <p:nvSpPr>
          <p:cNvPr id="3" name="Content Placeholder 2">
            <a:extLst>
              <a:ext uri="{FF2B5EF4-FFF2-40B4-BE49-F238E27FC236}">
                <a16:creationId xmlns:a16="http://schemas.microsoft.com/office/drawing/2014/main" id="{77F4978D-A6E9-ACCF-E748-725363C20AF4}"/>
              </a:ext>
            </a:extLst>
          </p:cNvPr>
          <p:cNvSpPr>
            <a:spLocks noGrp="1"/>
          </p:cNvSpPr>
          <p:nvPr>
            <p:ph type="body" sz="half" idx="2"/>
          </p:nvPr>
        </p:nvSpPr>
        <p:spPr>
          <a:xfrm>
            <a:off x="7636005" y="1721224"/>
            <a:ext cx="3932237" cy="4148880"/>
          </a:xfrm>
        </p:spPr>
        <p:txBody>
          <a:bodyPr anchor="ctr"/>
          <a:lstStyle/>
          <a:p>
            <a:pPr marL="514350" indent="-514350">
              <a:buFont typeface="+mj-lt"/>
              <a:buAutoNum type="arabicPeriod"/>
            </a:pPr>
            <a:r>
              <a:rPr lang="en-US" sz="2800" dirty="0">
                <a:effectLst/>
                <a:latin typeface="Calibri" panose="020F0502020204030204" pitchFamily="34" charset="0"/>
              </a:rPr>
              <a:t>Be careful with how much debt you have. </a:t>
            </a:r>
          </a:p>
          <a:p>
            <a:pPr marL="514350" indent="-514350">
              <a:buFont typeface="+mj-lt"/>
              <a:buAutoNum type="arabicPeriod"/>
            </a:pPr>
            <a:r>
              <a:rPr lang="en-US" sz="2800" dirty="0">
                <a:effectLst/>
                <a:latin typeface="Calibri" panose="020F0502020204030204" pitchFamily="34" charset="0"/>
              </a:rPr>
              <a:t>It is important to make payments on time.</a:t>
            </a:r>
          </a:p>
          <a:p>
            <a:pPr marL="514350" indent="-514350">
              <a:buFont typeface="+mj-lt"/>
              <a:buAutoNum type="arabicPeriod"/>
            </a:pPr>
            <a:r>
              <a:rPr lang="en-US" sz="2800" dirty="0">
                <a:effectLst/>
                <a:latin typeface="Calibri" panose="020F0502020204030204" pitchFamily="34" charset="0"/>
              </a:rPr>
              <a:t>Pay off debt as quickly as you can. </a:t>
            </a:r>
            <a:endParaRPr lang="en-US" dirty="0"/>
          </a:p>
        </p:txBody>
      </p:sp>
      <p:pic>
        <p:nvPicPr>
          <p:cNvPr id="4" name="Picture 3">
            <a:extLst>
              <a:ext uri="{FF2B5EF4-FFF2-40B4-BE49-F238E27FC236}">
                <a16:creationId xmlns:a16="http://schemas.microsoft.com/office/drawing/2014/main" id="{7388EB40-E75C-FA08-E6AB-3D6BE08E2E48}"/>
              </a:ext>
              <a:ext uri="{C183D7F6-B498-43B3-948B-1728B52AA6E4}">
                <adec:decorative xmlns:adec="http://schemas.microsoft.com/office/drawing/2017/decorative" val="1"/>
              </a:ext>
            </a:extLst>
          </p:cNvPr>
          <p:cNvPicPr>
            <a:picLocks noChangeAspect="1"/>
          </p:cNvPicPr>
          <p:nvPr/>
        </p:nvPicPr>
        <p:blipFill rotWithShape="1">
          <a:blip r:embed="rId3"/>
          <a:srcRect t="4014" b="4643"/>
          <a:stretch/>
        </p:blipFill>
        <p:spPr>
          <a:xfrm>
            <a:off x="914400" y="1389746"/>
            <a:ext cx="5450541" cy="4634537"/>
          </a:xfrm>
          <a:prstGeom prst="rect">
            <a:avLst/>
          </a:prstGeom>
        </p:spPr>
      </p:pic>
    </p:spTree>
    <p:extLst>
      <p:ext uri="{BB962C8B-B14F-4D97-AF65-F5344CB8AC3E}">
        <p14:creationId xmlns:p14="http://schemas.microsoft.com/office/powerpoint/2010/main" val="2881903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984F17-22FC-1693-12A5-205677A677B8}"/>
              </a:ext>
            </a:extLst>
          </p:cNvPr>
          <p:cNvSpPr txBox="1">
            <a:spLocks noGrp="1"/>
          </p:cNvSpPr>
          <p:nvPr>
            <p:ph type="title" idx="4294967295"/>
          </p:nvPr>
        </p:nvSpPr>
        <p:spPr>
          <a:xfrm>
            <a:off x="3264268" y="1240971"/>
            <a:ext cx="566346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3"/>
                </a:solidFill>
                <a:effectLst/>
                <a:uLnTx/>
                <a:uFillTx/>
                <a:latin typeface="+mn-lt"/>
                <a:ea typeface="+mn-ea"/>
                <a:cs typeface="+mn-cs"/>
              </a:rPr>
              <a:t>Using Your Credit Card</a:t>
            </a:r>
          </a:p>
        </p:txBody>
      </p:sp>
      <p:pic>
        <p:nvPicPr>
          <p:cNvPr id="3" name="Picture 2" descr="A screenshot of a video showing two women sitting on chairs and talking.">
            <a:hlinkClick r:id="rId3"/>
            <a:extLst>
              <a:ext uri="{FF2B5EF4-FFF2-40B4-BE49-F238E27FC236}">
                <a16:creationId xmlns:a16="http://schemas.microsoft.com/office/drawing/2014/main" id="{CC19360B-F28C-0003-2161-47A8D4300992}"/>
              </a:ext>
            </a:extLst>
          </p:cNvPr>
          <p:cNvPicPr>
            <a:picLocks noChangeAspect="1"/>
          </p:cNvPicPr>
          <p:nvPr/>
        </p:nvPicPr>
        <p:blipFill>
          <a:blip r:embed="rId4"/>
          <a:stretch>
            <a:fillRect/>
          </a:stretch>
        </p:blipFill>
        <p:spPr>
          <a:xfrm>
            <a:off x="2954662" y="2171792"/>
            <a:ext cx="6282676" cy="3544389"/>
          </a:xfrm>
          <a:prstGeom prst="rect">
            <a:avLst/>
          </a:prstGeom>
        </p:spPr>
      </p:pic>
      <p:sp>
        <p:nvSpPr>
          <p:cNvPr id="4" name="TextBox 3">
            <a:extLst>
              <a:ext uri="{FF2B5EF4-FFF2-40B4-BE49-F238E27FC236}">
                <a16:creationId xmlns:a16="http://schemas.microsoft.com/office/drawing/2014/main" id="{225BAFA2-1EAA-1D14-B076-215F5851BFBF}"/>
              </a:ext>
            </a:extLst>
          </p:cNvPr>
          <p:cNvSpPr txBox="1"/>
          <p:nvPr/>
        </p:nvSpPr>
        <p:spPr>
          <a:xfrm>
            <a:off x="9373830" y="2820601"/>
            <a:ext cx="2401294" cy="2246769"/>
          </a:xfrm>
          <a:prstGeom prst="rect">
            <a:avLst/>
          </a:prstGeom>
          <a:noFill/>
        </p:spPr>
        <p:txBody>
          <a:bodyPr wrap="square" rtlCol="0">
            <a:spAutoFit/>
          </a:bodyPr>
          <a:lstStyle/>
          <a:p>
            <a:r>
              <a:rPr lang="en-US" sz="2800" i="1"/>
              <a:t>Ctrl + Click </a:t>
            </a:r>
            <a:r>
              <a:rPr lang="en-US" sz="2800" i="1" dirty="0"/>
              <a:t>on the image to watch the video on YouTube!</a:t>
            </a:r>
          </a:p>
        </p:txBody>
      </p:sp>
    </p:spTree>
    <p:extLst>
      <p:ext uri="{BB962C8B-B14F-4D97-AF65-F5344CB8AC3E}">
        <p14:creationId xmlns:p14="http://schemas.microsoft.com/office/powerpoint/2010/main" val="3860396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793D-0484-2711-E99F-D2B03A60FA69}"/>
              </a:ext>
            </a:extLst>
          </p:cNvPr>
          <p:cNvSpPr>
            <a:spLocks noGrp="1"/>
          </p:cNvSpPr>
          <p:nvPr>
            <p:ph type="title"/>
          </p:nvPr>
        </p:nvSpPr>
        <p:spPr>
          <a:xfrm>
            <a:off x="7648361" y="790832"/>
            <a:ext cx="3932237" cy="1291753"/>
          </a:xfrm>
        </p:spPr>
        <p:txBody>
          <a:bodyPr anchor="b">
            <a:normAutofit fontScale="90000"/>
          </a:bodyPr>
          <a:lstStyle/>
          <a:p>
            <a:r>
              <a:rPr lang="en-US" sz="4000" dirty="0"/>
              <a:t>Understanding Minimum Payment</a:t>
            </a:r>
          </a:p>
        </p:txBody>
      </p:sp>
      <p:pic>
        <p:nvPicPr>
          <p:cNvPr id="5" name="Content Placeholder 4" descr="A screenshot of the Charting the Life Course Understanding Minimum Payments activity sheet.">
            <a:extLst>
              <a:ext uri="{FF2B5EF4-FFF2-40B4-BE49-F238E27FC236}">
                <a16:creationId xmlns:a16="http://schemas.microsoft.com/office/drawing/2014/main" id="{52989E99-F415-8D8C-1C2D-91DEFF9CBA97}"/>
              </a:ext>
            </a:extLst>
          </p:cNvPr>
          <p:cNvPicPr>
            <a:picLocks noGrp="1" noChangeAspect="1"/>
          </p:cNvPicPr>
          <p:nvPr>
            <p:ph idx="1"/>
          </p:nvPr>
        </p:nvPicPr>
        <p:blipFill>
          <a:blip r:embed="rId3"/>
          <a:stretch>
            <a:fillRect/>
          </a:stretch>
        </p:blipFill>
        <p:spPr>
          <a:xfrm>
            <a:off x="1143226" y="1143225"/>
            <a:ext cx="4865688" cy="5473899"/>
          </a:xfrm>
        </p:spPr>
      </p:pic>
      <p:sp>
        <p:nvSpPr>
          <p:cNvPr id="11" name="Text Placeholder 3">
            <a:extLst>
              <a:ext uri="{FF2B5EF4-FFF2-40B4-BE49-F238E27FC236}">
                <a16:creationId xmlns:a16="http://schemas.microsoft.com/office/drawing/2014/main" id="{44819AD2-5721-9EA6-6E9E-5B0A47C65CDA}"/>
              </a:ext>
            </a:extLst>
          </p:cNvPr>
          <p:cNvSpPr>
            <a:spLocks noGrp="1"/>
          </p:cNvSpPr>
          <p:nvPr>
            <p:ph type="body" sz="half" idx="2"/>
          </p:nvPr>
        </p:nvSpPr>
        <p:spPr>
          <a:xfrm>
            <a:off x="7648360" y="2082585"/>
            <a:ext cx="3932237" cy="3762805"/>
          </a:xfrm>
        </p:spPr>
        <p:txBody>
          <a:bodyPr anchor="ctr">
            <a:normAutofit fontScale="92500"/>
          </a:bodyPr>
          <a:lstStyle/>
          <a:p>
            <a:r>
              <a:rPr lang="en-US" sz="2800" dirty="0"/>
              <a:t>It is important to understand the  additional fees that go along with using a credit card.  </a:t>
            </a:r>
          </a:p>
          <a:p>
            <a:endParaRPr lang="en-US" sz="2800" dirty="0"/>
          </a:p>
          <a:p>
            <a:r>
              <a:rPr lang="en-US" sz="2800" dirty="0"/>
              <a:t>Refer to the Minimum Payment's worksheet to learn more about credit card payments.    </a:t>
            </a:r>
          </a:p>
        </p:txBody>
      </p:sp>
    </p:spTree>
    <p:extLst>
      <p:ext uri="{BB962C8B-B14F-4D97-AF65-F5344CB8AC3E}">
        <p14:creationId xmlns:p14="http://schemas.microsoft.com/office/powerpoint/2010/main" val="4283984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07C4-986E-5767-43B1-3B2E7F629465}"/>
              </a:ext>
            </a:extLst>
          </p:cNvPr>
          <p:cNvSpPr>
            <a:spLocks noGrp="1"/>
          </p:cNvSpPr>
          <p:nvPr>
            <p:ph type="title"/>
          </p:nvPr>
        </p:nvSpPr>
        <p:spPr>
          <a:xfrm>
            <a:off x="751703" y="1000897"/>
            <a:ext cx="10602097" cy="824728"/>
          </a:xfrm>
        </p:spPr>
        <p:txBody>
          <a:bodyPr anchor="ctr">
            <a:normAutofit/>
          </a:bodyPr>
          <a:lstStyle/>
          <a:p>
            <a:r>
              <a:rPr lang="en-US" dirty="0"/>
              <a:t>What is Credit?</a:t>
            </a:r>
          </a:p>
        </p:txBody>
      </p:sp>
      <p:sp>
        <p:nvSpPr>
          <p:cNvPr id="3" name="Content Placeholder 2">
            <a:extLst>
              <a:ext uri="{FF2B5EF4-FFF2-40B4-BE49-F238E27FC236}">
                <a16:creationId xmlns:a16="http://schemas.microsoft.com/office/drawing/2014/main" id="{2C48EACE-7D5C-EAE0-00F7-90287BDE4180}"/>
              </a:ext>
            </a:extLst>
          </p:cNvPr>
          <p:cNvSpPr>
            <a:spLocks noGrp="1"/>
          </p:cNvSpPr>
          <p:nvPr>
            <p:ph sz="half" idx="1"/>
          </p:nvPr>
        </p:nvSpPr>
        <p:spPr>
          <a:xfrm>
            <a:off x="751703" y="1915297"/>
            <a:ext cx="5181600" cy="4261666"/>
          </a:xfrm>
        </p:spPr>
        <p:txBody>
          <a:bodyPr anchor="ctr">
            <a:normAutofit/>
          </a:bodyPr>
          <a:lstStyle/>
          <a:p>
            <a:pPr marL="0" lvl="0" indent="0">
              <a:buNone/>
            </a:pPr>
            <a:r>
              <a:rPr lang="en-US" dirty="0"/>
              <a:t>Credit means borrowing money to buy things with a promise to pay in the future. </a:t>
            </a:r>
          </a:p>
        </p:txBody>
      </p:sp>
      <p:pic>
        <p:nvPicPr>
          <p:cNvPr id="6" name="Picture 5">
            <a:extLst>
              <a:ext uri="{FF2B5EF4-FFF2-40B4-BE49-F238E27FC236}">
                <a16:creationId xmlns:a16="http://schemas.microsoft.com/office/drawing/2014/main" id="{22CC5B62-6CD9-1E08-9DF9-A23600302A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5112" y="1268386"/>
            <a:ext cx="4976813" cy="4321228"/>
          </a:xfrm>
          <a:prstGeom prst="rect">
            <a:avLst/>
          </a:prstGeom>
          <a:noFill/>
        </p:spPr>
      </p:pic>
    </p:spTree>
    <p:extLst>
      <p:ext uri="{BB962C8B-B14F-4D97-AF65-F5344CB8AC3E}">
        <p14:creationId xmlns:p14="http://schemas.microsoft.com/office/powerpoint/2010/main" val="2203570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7E19-65B5-C238-C89D-260CCE94F51D}"/>
              </a:ext>
            </a:extLst>
          </p:cNvPr>
          <p:cNvSpPr>
            <a:spLocks noGrp="1"/>
          </p:cNvSpPr>
          <p:nvPr>
            <p:ph type="title"/>
          </p:nvPr>
        </p:nvSpPr>
        <p:spPr/>
        <p:txBody>
          <a:bodyPr/>
          <a:lstStyle/>
          <a:p>
            <a:r>
              <a:rPr lang="en-US" dirty="0">
                <a:latin typeface="+mn-lt"/>
              </a:rPr>
              <a:t>Resources</a:t>
            </a:r>
          </a:p>
        </p:txBody>
      </p:sp>
      <p:sp>
        <p:nvSpPr>
          <p:cNvPr id="3" name="Content Placeholder 2">
            <a:extLst>
              <a:ext uri="{FF2B5EF4-FFF2-40B4-BE49-F238E27FC236}">
                <a16:creationId xmlns:a16="http://schemas.microsoft.com/office/drawing/2014/main" id="{35AB8D43-7A13-4EAA-0E60-DEF87D90D39A}"/>
              </a:ext>
            </a:extLst>
          </p:cNvPr>
          <p:cNvSpPr>
            <a:spLocks noGrp="1"/>
          </p:cNvSpPr>
          <p:nvPr>
            <p:ph idx="1"/>
          </p:nvPr>
        </p:nvSpPr>
        <p:spPr>
          <a:xfrm>
            <a:off x="838200" y="1846729"/>
            <a:ext cx="10515600" cy="4583568"/>
          </a:xfrm>
        </p:spPr>
        <p:txBody>
          <a:bodyPr>
            <a:normAutofit fontScale="92500" lnSpcReduction="10000"/>
          </a:bodyPr>
          <a:lstStyle/>
          <a:p>
            <a:pPr marL="0" indent="0">
              <a:buNone/>
            </a:pPr>
            <a:r>
              <a:rPr lang="en-US" sz="2600" b="1" dirty="0">
                <a:latin typeface="Calibri" panose="020F0502020204030204" pitchFamily="34" charset="0"/>
              </a:rPr>
              <a:t>Practical Money Guide: Credit Card Basics</a:t>
            </a:r>
            <a:endParaRPr lang="en-US" sz="2600" b="1" dirty="0">
              <a:effectLst/>
              <a:latin typeface="Calibri" panose="020F0502020204030204" pitchFamily="34" charset="0"/>
              <a:hlinkClick r:id="rId3"/>
            </a:endParaRPr>
          </a:p>
          <a:p>
            <a:pPr marL="0" indent="0">
              <a:buNone/>
            </a:pPr>
            <a:r>
              <a:rPr lang="en-US" sz="2600" dirty="0">
                <a:effectLst/>
                <a:latin typeface="Calibri" panose="020F0502020204030204" pitchFamily="34" charset="0"/>
                <a:hlinkClick r:id="rId3"/>
              </a:rPr>
              <a:t>https://www.practicalmoneyskills.com/en/resources/free_materials/practical_money_guide-credit_card_basics.html</a:t>
            </a:r>
            <a:endParaRPr lang="en-US" sz="2600" dirty="0">
              <a:effectLst/>
              <a:latin typeface="Calibri" panose="020F0502020204030204" pitchFamily="34" charset="0"/>
            </a:endParaRPr>
          </a:p>
          <a:p>
            <a:pPr marL="0" indent="0">
              <a:buNone/>
            </a:pPr>
            <a:r>
              <a:rPr lang="en-US" sz="2600" b="1" dirty="0">
                <a:effectLst/>
                <a:latin typeface="Calibri" panose="020F0502020204030204" pitchFamily="34" charset="0"/>
              </a:rPr>
              <a:t>Loans 101 (video)</a:t>
            </a:r>
          </a:p>
          <a:p>
            <a:pPr marL="0" indent="0">
              <a:buNone/>
            </a:pPr>
            <a:r>
              <a:rPr lang="en-US" sz="2600" dirty="0">
                <a:effectLst/>
                <a:latin typeface="Calibri" panose="020F0502020204030204" pitchFamily="34" charset="0"/>
                <a:hlinkClick r:id="rId4"/>
              </a:rPr>
              <a:t>https://www.youtube.com/watch?v=fuiiJuB7tJs</a:t>
            </a:r>
            <a:r>
              <a:rPr lang="en-US" sz="2600" dirty="0">
                <a:effectLst/>
                <a:latin typeface="Calibri" panose="020F0502020204030204" pitchFamily="34" charset="0"/>
              </a:rPr>
              <a:t>   </a:t>
            </a:r>
          </a:p>
          <a:p>
            <a:pPr marL="0" indent="0">
              <a:buNone/>
            </a:pPr>
            <a:r>
              <a:rPr lang="en-US" sz="2600" b="1" dirty="0">
                <a:effectLst/>
                <a:latin typeface="Calibri" panose="020F0502020204030204" pitchFamily="34" charset="0"/>
              </a:rPr>
              <a:t>Credit Scores and Reports 101 (video)</a:t>
            </a:r>
          </a:p>
          <a:p>
            <a:pPr marL="0" indent="0">
              <a:buNone/>
            </a:pPr>
            <a:r>
              <a:rPr lang="en-US" sz="2600" dirty="0">
                <a:effectLst/>
                <a:latin typeface="Calibri" panose="020F0502020204030204" pitchFamily="34" charset="0"/>
                <a:hlinkClick r:id="rId5"/>
              </a:rPr>
              <a:t>https://www.youtube.com/watch?v=71iaNlskCc0</a:t>
            </a:r>
            <a:r>
              <a:rPr lang="en-US" sz="2600" dirty="0">
                <a:effectLst/>
                <a:latin typeface="Calibri" panose="020F0502020204030204" pitchFamily="34" charset="0"/>
              </a:rPr>
              <a:t>  </a:t>
            </a:r>
          </a:p>
          <a:p>
            <a:pPr marL="0" indent="0">
              <a:buNone/>
            </a:pPr>
            <a:r>
              <a:rPr lang="en-US" sz="2600" b="1" dirty="0"/>
              <a:t>Using Your Credit Card (video)</a:t>
            </a:r>
          </a:p>
          <a:p>
            <a:pPr marL="0" indent="0">
              <a:buNone/>
            </a:pPr>
            <a:r>
              <a:rPr lang="en-US" sz="2600" u="sng" dirty="0">
                <a:solidFill>
                  <a:srgbClr val="467886"/>
                </a:solidFill>
                <a:effectLst/>
                <a:ea typeface="Aptos" panose="020B0004020202020204" pitchFamily="34" charset="0"/>
                <a:hlinkClick r:id="rId6"/>
              </a:rPr>
              <a:t>https://youtu.be/MswDrhLtU_8?feature=shared</a:t>
            </a:r>
            <a:r>
              <a:rPr lang="en-US" sz="2600" dirty="0">
                <a:effectLst/>
                <a:ea typeface="Aptos" panose="020B0004020202020204" pitchFamily="34" charset="0"/>
              </a:rPr>
              <a:t> </a:t>
            </a:r>
            <a:endParaRPr lang="en-US" sz="2600" dirty="0">
              <a:effectLst/>
              <a:latin typeface="Calibri" panose="020F0502020204030204" pitchFamily="34" charset="0"/>
            </a:endParaRPr>
          </a:p>
          <a:p>
            <a:pPr marL="0" indent="0">
              <a:buNone/>
            </a:pPr>
            <a:r>
              <a:rPr lang="en-US" sz="2600" b="1" dirty="0">
                <a:effectLst/>
                <a:latin typeface="Calibri" panose="020F0502020204030204" pitchFamily="34" charset="0"/>
              </a:rPr>
              <a:t>Understanding Credit Cards </a:t>
            </a:r>
          </a:p>
          <a:p>
            <a:pPr marL="0" indent="0">
              <a:buNone/>
            </a:pPr>
            <a:r>
              <a:rPr lang="en-US" sz="2600" dirty="0">
                <a:effectLst/>
                <a:latin typeface="Calibri" panose="020F0502020204030204" pitchFamily="34" charset="0"/>
                <a:hlinkClick r:id="rId7"/>
              </a:rPr>
              <a:t>https://onestop.uc.edu/money/credit-cards.html</a:t>
            </a:r>
            <a:r>
              <a:rPr lang="en-US" sz="2600" dirty="0">
                <a:effectLst/>
                <a:latin typeface="Calibri" panose="020F0502020204030204" pitchFamily="34" charset="0"/>
              </a:rPr>
              <a:t> </a:t>
            </a:r>
            <a:endParaRPr lang="en-US" dirty="0">
              <a:effectLst/>
              <a:latin typeface="Calibri" panose="020F0502020204030204" pitchFamily="34" charset="0"/>
            </a:endParaRPr>
          </a:p>
        </p:txBody>
      </p:sp>
    </p:spTree>
    <p:extLst>
      <p:ext uri="{BB962C8B-B14F-4D97-AF65-F5344CB8AC3E}">
        <p14:creationId xmlns:p14="http://schemas.microsoft.com/office/powerpoint/2010/main" val="3375997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CD82-7CCC-9641-CF4D-0506803132E6}"/>
              </a:ext>
            </a:extLst>
          </p:cNvPr>
          <p:cNvSpPr>
            <a:spLocks noGrp="1"/>
          </p:cNvSpPr>
          <p:nvPr>
            <p:ph type="title"/>
          </p:nvPr>
        </p:nvSpPr>
        <p:spPr>
          <a:xfrm>
            <a:off x="838200" y="4944377"/>
            <a:ext cx="10515600" cy="1325563"/>
          </a:xfrm>
        </p:spPr>
        <p:txBody>
          <a:bodyPr/>
          <a:lstStyle/>
          <a:p>
            <a:r>
              <a:rPr lang="en-US" sz="2000" dirty="0">
                <a:solidFill>
                  <a:schemeClr val="bg1"/>
                </a:solidFill>
                <a:latin typeface="+mj-lt"/>
              </a:rPr>
              <a:t>Acknowledgements: Community Life Guide: A Project of Ohio Department of Developmental Disabilities. Developed by Altarum and </a:t>
            </a:r>
            <a:r>
              <a:rPr lang="en-US" sz="2000" dirty="0">
                <a:solidFill>
                  <a:schemeClr val="bg1"/>
                </a:solidFill>
                <a:effectLst/>
                <a:latin typeface="+mj-lt"/>
                <a:ea typeface="Calibri" panose="020F0502020204030204" pitchFamily="34" charset="0"/>
              </a:rPr>
              <a:t>Life Course Nexus Training and Technical Assistance Center, UMKC institutes for Human Development, UCEDD</a:t>
            </a:r>
            <a:endParaRPr lang="en-US" dirty="0"/>
          </a:p>
        </p:txBody>
      </p:sp>
    </p:spTree>
    <p:extLst>
      <p:ext uri="{BB962C8B-B14F-4D97-AF65-F5344CB8AC3E}">
        <p14:creationId xmlns:p14="http://schemas.microsoft.com/office/powerpoint/2010/main" val="335925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A35A73-F3F2-F6C5-4721-4C02C6DF23F6}"/>
              </a:ext>
            </a:extLst>
          </p:cNvPr>
          <p:cNvSpPr>
            <a:spLocks noGrp="1"/>
          </p:cNvSpPr>
          <p:nvPr>
            <p:ph type="title"/>
          </p:nvPr>
        </p:nvSpPr>
        <p:spPr/>
        <p:txBody>
          <a:bodyPr/>
          <a:lstStyle/>
          <a:p>
            <a:r>
              <a:rPr lang="en-US" sz="4400" b="1" dirty="0">
                <a:cs typeface="Calibri" panose="020F0502020204030204" pitchFamily="34" charset="0"/>
              </a:rPr>
              <a:t>Loan</a:t>
            </a:r>
            <a:endParaRPr lang="en-US" b="0" dirty="0"/>
          </a:p>
        </p:txBody>
      </p:sp>
      <p:sp>
        <p:nvSpPr>
          <p:cNvPr id="3" name="Content Placeholder 2">
            <a:extLst>
              <a:ext uri="{FF2B5EF4-FFF2-40B4-BE49-F238E27FC236}">
                <a16:creationId xmlns:a16="http://schemas.microsoft.com/office/drawing/2014/main" id="{2C48EACE-7D5C-EAE0-00F7-90287BDE4180}"/>
              </a:ext>
            </a:extLst>
          </p:cNvPr>
          <p:cNvSpPr>
            <a:spLocks noGrp="1"/>
          </p:cNvSpPr>
          <p:nvPr>
            <p:ph sz="half" idx="1"/>
          </p:nvPr>
        </p:nvSpPr>
        <p:spPr>
          <a:xfrm>
            <a:off x="751703" y="1915297"/>
            <a:ext cx="5181600" cy="4261666"/>
          </a:xfrm>
        </p:spPr>
        <p:txBody>
          <a:bodyPr anchor="ctr">
            <a:normAutofit/>
          </a:bodyPr>
          <a:lstStyle/>
          <a:p>
            <a:pPr marL="0" lvl="0" indent="0">
              <a:buNone/>
            </a:pPr>
            <a:r>
              <a:rPr lang="en-US" dirty="0"/>
              <a:t>A loan is a type of credit that allows you to borrow money for a large purchase like a house or a car.  </a:t>
            </a:r>
          </a:p>
        </p:txBody>
      </p:sp>
      <p:pic>
        <p:nvPicPr>
          <p:cNvPr id="11" name="Content Placeholder 10">
            <a:extLst>
              <a:ext uri="{FF2B5EF4-FFF2-40B4-BE49-F238E27FC236}">
                <a16:creationId xmlns:a16="http://schemas.microsoft.com/office/drawing/2014/main" id="{FAEEBC91-6330-8A2C-3432-05FCA9C3138C}"/>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725088" y="1297781"/>
            <a:ext cx="4262438" cy="4262438"/>
          </a:xfrm>
          <a:prstGeom prst="rect">
            <a:avLst/>
          </a:prstGeom>
        </p:spPr>
      </p:pic>
    </p:spTree>
    <p:extLst>
      <p:ext uri="{BB962C8B-B14F-4D97-AF65-F5344CB8AC3E}">
        <p14:creationId xmlns:p14="http://schemas.microsoft.com/office/powerpoint/2010/main" val="2163925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2B66B1-640F-8725-F6B3-44FEDBBF4CE3}"/>
              </a:ext>
            </a:extLst>
          </p:cNvPr>
          <p:cNvSpPr>
            <a:spLocks noGrp="1"/>
          </p:cNvSpPr>
          <p:nvPr>
            <p:ph type="title"/>
          </p:nvPr>
        </p:nvSpPr>
        <p:spPr>
          <a:xfrm>
            <a:off x="751703" y="1164087"/>
            <a:ext cx="10602097" cy="824728"/>
          </a:xfrm>
        </p:spPr>
        <p:txBody>
          <a:bodyPr>
            <a:normAutofit/>
          </a:bodyPr>
          <a:lstStyle/>
          <a:p>
            <a:r>
              <a:rPr lang="en-US" sz="4400" b="1" dirty="0"/>
              <a:t>Credit Card</a:t>
            </a:r>
            <a:endParaRPr lang="en-US" dirty="0"/>
          </a:p>
        </p:txBody>
      </p:sp>
      <p:sp>
        <p:nvSpPr>
          <p:cNvPr id="3" name="Content Placeholder 2">
            <a:extLst>
              <a:ext uri="{FF2B5EF4-FFF2-40B4-BE49-F238E27FC236}">
                <a16:creationId xmlns:a16="http://schemas.microsoft.com/office/drawing/2014/main" id="{00880132-CAEF-18A4-9766-E18E820CA3D9}"/>
              </a:ext>
            </a:extLst>
          </p:cNvPr>
          <p:cNvSpPr>
            <a:spLocks noGrp="1"/>
          </p:cNvSpPr>
          <p:nvPr>
            <p:ph sz="half" idx="1"/>
          </p:nvPr>
        </p:nvSpPr>
        <p:spPr>
          <a:xfrm>
            <a:off x="751703" y="1915297"/>
            <a:ext cx="5181600" cy="4261666"/>
          </a:xfrm>
        </p:spPr>
        <p:txBody>
          <a:bodyPr anchor="ctr"/>
          <a:lstStyle/>
          <a:p>
            <a:pPr marL="0" indent="0">
              <a:buNone/>
            </a:pPr>
            <a:r>
              <a:rPr lang="en-US" dirty="0"/>
              <a:t>A credit card is a card used to purchase an item right now and make payments in the future. </a:t>
            </a:r>
          </a:p>
        </p:txBody>
      </p:sp>
      <p:pic>
        <p:nvPicPr>
          <p:cNvPr id="10" name="Content Placeholder 9">
            <a:extLst>
              <a:ext uri="{FF2B5EF4-FFF2-40B4-BE49-F238E27FC236}">
                <a16:creationId xmlns:a16="http://schemas.microsoft.com/office/drawing/2014/main" id="{E6493787-7056-3C0E-0C8C-73B19BBF775E}"/>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094048" y="1576451"/>
            <a:ext cx="4259752" cy="3705097"/>
          </a:xfrm>
        </p:spPr>
      </p:pic>
    </p:spTree>
    <p:extLst>
      <p:ext uri="{BB962C8B-B14F-4D97-AF65-F5344CB8AC3E}">
        <p14:creationId xmlns:p14="http://schemas.microsoft.com/office/powerpoint/2010/main" val="49090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B7F5-0367-565B-B02D-72C87E03B986}"/>
              </a:ext>
            </a:extLst>
          </p:cNvPr>
          <p:cNvSpPr>
            <a:spLocks noGrp="1"/>
          </p:cNvSpPr>
          <p:nvPr>
            <p:ph type="title"/>
          </p:nvPr>
        </p:nvSpPr>
        <p:spPr>
          <a:xfrm>
            <a:off x="751703" y="1000897"/>
            <a:ext cx="4944559" cy="824728"/>
          </a:xfrm>
        </p:spPr>
        <p:txBody>
          <a:bodyPr/>
          <a:lstStyle/>
          <a:p>
            <a:r>
              <a:rPr lang="en-US" dirty="0">
                <a:latin typeface="+mn-lt"/>
              </a:rPr>
              <a:t>Using a Credit Card</a:t>
            </a:r>
          </a:p>
        </p:txBody>
      </p:sp>
      <p:sp>
        <p:nvSpPr>
          <p:cNvPr id="3" name="Content Placeholder 2">
            <a:extLst>
              <a:ext uri="{FF2B5EF4-FFF2-40B4-BE49-F238E27FC236}">
                <a16:creationId xmlns:a16="http://schemas.microsoft.com/office/drawing/2014/main" id="{4C6AD9D0-10C4-04F6-0FF7-CB046F034266}"/>
              </a:ext>
            </a:extLst>
          </p:cNvPr>
          <p:cNvSpPr>
            <a:spLocks noGrp="1"/>
          </p:cNvSpPr>
          <p:nvPr>
            <p:ph sz="half" idx="1"/>
          </p:nvPr>
        </p:nvSpPr>
        <p:spPr/>
        <p:txBody>
          <a:bodyPr anchor="ctr"/>
          <a:lstStyle/>
          <a:p>
            <a:pPr marL="0" indent="0">
              <a:buNone/>
            </a:pPr>
            <a:r>
              <a:rPr lang="en-US" dirty="0"/>
              <a:t>Credit cards can offer more secure options to purchasing items.  </a:t>
            </a:r>
          </a:p>
          <a:p>
            <a:pPr marL="0" indent="0">
              <a:buNone/>
            </a:pPr>
            <a:endParaRPr lang="en-US" dirty="0"/>
          </a:p>
          <a:p>
            <a:pPr marL="0" indent="0">
              <a:buNone/>
            </a:pPr>
            <a:r>
              <a:rPr lang="en-US" dirty="0"/>
              <a:t>They can. . . </a:t>
            </a:r>
          </a:p>
          <a:p>
            <a:pPr lvl="1"/>
            <a:r>
              <a:rPr lang="en-US" sz="2800" dirty="0"/>
              <a:t>protect you from fraud.</a:t>
            </a:r>
          </a:p>
          <a:p>
            <a:pPr lvl="1"/>
            <a:r>
              <a:rPr lang="en-US" sz="2800" dirty="0"/>
              <a:t>eliminate the need to carry large amounts of cash.</a:t>
            </a:r>
          </a:p>
        </p:txBody>
      </p:sp>
      <p:pic>
        <p:nvPicPr>
          <p:cNvPr id="6" name="Content Placeholder 5">
            <a:extLst>
              <a:ext uri="{FF2B5EF4-FFF2-40B4-BE49-F238E27FC236}">
                <a16:creationId xmlns:a16="http://schemas.microsoft.com/office/drawing/2014/main" id="{237DED6A-A783-F3B9-A5B7-7EA59999B56A}"/>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rcRect t="4994" b="4855"/>
          <a:stretch/>
        </p:blipFill>
        <p:spPr>
          <a:xfrm>
            <a:off x="6629432" y="1710813"/>
            <a:ext cx="5078329" cy="3436374"/>
          </a:xfrm>
          <a:prstGeom prst="rect">
            <a:avLst/>
          </a:prstGeom>
        </p:spPr>
      </p:pic>
    </p:spTree>
    <p:extLst>
      <p:ext uri="{BB962C8B-B14F-4D97-AF65-F5344CB8AC3E}">
        <p14:creationId xmlns:p14="http://schemas.microsoft.com/office/powerpoint/2010/main" val="3502264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CE5-C9CE-9FA5-DD0D-FF3FDBD3CC9D}"/>
              </a:ext>
            </a:extLst>
          </p:cNvPr>
          <p:cNvSpPr>
            <a:spLocks noGrp="1"/>
          </p:cNvSpPr>
          <p:nvPr>
            <p:ph type="title"/>
          </p:nvPr>
        </p:nvSpPr>
        <p:spPr>
          <a:xfrm>
            <a:off x="752475" y="1191849"/>
            <a:ext cx="10601325" cy="825500"/>
          </a:xfrm>
        </p:spPr>
        <p:txBody>
          <a:bodyPr anchor="ctr">
            <a:noAutofit/>
          </a:bodyPr>
          <a:lstStyle/>
          <a:p>
            <a:r>
              <a:rPr lang="en-US" dirty="0"/>
              <a:t>How Do You </a:t>
            </a:r>
            <a:br>
              <a:rPr lang="en-US" dirty="0"/>
            </a:br>
            <a:r>
              <a:rPr lang="en-US" dirty="0"/>
              <a:t>Pay for Credit?</a:t>
            </a:r>
          </a:p>
        </p:txBody>
      </p:sp>
      <p:sp>
        <p:nvSpPr>
          <p:cNvPr id="3" name="Content Placeholder 2">
            <a:extLst>
              <a:ext uri="{FF2B5EF4-FFF2-40B4-BE49-F238E27FC236}">
                <a16:creationId xmlns:a16="http://schemas.microsoft.com/office/drawing/2014/main" id="{17AD3C47-A561-A5B6-36AD-EAE6CDBE2E09}"/>
              </a:ext>
            </a:extLst>
          </p:cNvPr>
          <p:cNvSpPr>
            <a:spLocks noGrp="1"/>
          </p:cNvSpPr>
          <p:nvPr>
            <p:ph sz="half" idx="1"/>
          </p:nvPr>
        </p:nvSpPr>
        <p:spPr>
          <a:xfrm>
            <a:off x="752475" y="2268485"/>
            <a:ext cx="5181600" cy="4262438"/>
          </a:xfrm>
        </p:spPr>
        <p:txBody>
          <a:bodyPr anchor="ctr">
            <a:normAutofit/>
          </a:bodyPr>
          <a:lstStyle/>
          <a:p>
            <a:r>
              <a:rPr lang="en-US" dirty="0"/>
              <a:t>It is important to have a plan to pay back the money before you use credit.  </a:t>
            </a:r>
          </a:p>
          <a:p>
            <a:pPr lvl="0"/>
            <a:endParaRPr lang="en-US" dirty="0"/>
          </a:p>
          <a:p>
            <a:pPr lvl="0"/>
            <a:r>
              <a:rPr lang="en-US" dirty="0"/>
              <a:t>If you pay the amount borrowed during the pay period, you are not charged interest.</a:t>
            </a:r>
          </a:p>
        </p:txBody>
      </p:sp>
      <p:pic>
        <p:nvPicPr>
          <p:cNvPr id="4" name="Picture 3">
            <a:extLst>
              <a:ext uri="{FF2B5EF4-FFF2-40B4-BE49-F238E27FC236}">
                <a16:creationId xmlns:a16="http://schemas.microsoft.com/office/drawing/2014/main" id="{BA973026-1250-62DB-056C-D807D6C361C4}"/>
              </a:ext>
              <a:ext uri="{C183D7F6-B498-43B3-948B-1728B52AA6E4}">
                <adec:decorative xmlns:adec="http://schemas.microsoft.com/office/drawing/2017/decorative" val="1"/>
              </a:ext>
            </a:extLst>
          </p:cNvPr>
          <p:cNvPicPr>
            <a:picLocks noChangeAspect="1"/>
          </p:cNvPicPr>
          <p:nvPr/>
        </p:nvPicPr>
        <p:blipFill rotWithShape="1">
          <a:blip r:embed="rId3"/>
          <a:srcRect r="11547" b="1"/>
          <a:stretch/>
        </p:blipFill>
        <p:spPr>
          <a:xfrm>
            <a:off x="6482882" y="788639"/>
            <a:ext cx="5386387" cy="4626043"/>
          </a:xfrm>
          <a:prstGeom prst="rect">
            <a:avLst/>
          </a:prstGeom>
          <a:noFill/>
        </p:spPr>
      </p:pic>
    </p:spTree>
    <p:extLst>
      <p:ext uri="{BB962C8B-B14F-4D97-AF65-F5344CB8AC3E}">
        <p14:creationId xmlns:p14="http://schemas.microsoft.com/office/powerpoint/2010/main" val="35580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7BB51-C488-271E-C87F-1C9EC06787A0}"/>
              </a:ext>
            </a:extLst>
          </p:cNvPr>
          <p:cNvSpPr>
            <a:spLocks noGrp="1"/>
          </p:cNvSpPr>
          <p:nvPr>
            <p:ph type="title"/>
          </p:nvPr>
        </p:nvSpPr>
        <p:spPr/>
        <p:txBody>
          <a:bodyPr>
            <a:normAutofit/>
          </a:bodyPr>
          <a:lstStyle/>
          <a:p>
            <a:r>
              <a:rPr lang="en-US" sz="3600" dirty="0"/>
              <a:t>Interest is. . . </a:t>
            </a:r>
          </a:p>
        </p:txBody>
      </p:sp>
      <p:sp>
        <p:nvSpPr>
          <p:cNvPr id="3" name="Content Placeholder 2">
            <a:extLst>
              <a:ext uri="{FF2B5EF4-FFF2-40B4-BE49-F238E27FC236}">
                <a16:creationId xmlns:a16="http://schemas.microsoft.com/office/drawing/2014/main" id="{56173784-DCAD-2367-1773-12A70125A793}"/>
              </a:ext>
            </a:extLst>
          </p:cNvPr>
          <p:cNvSpPr>
            <a:spLocks noGrp="1"/>
          </p:cNvSpPr>
          <p:nvPr>
            <p:ph type="body" sz="half" idx="2"/>
          </p:nvPr>
        </p:nvSpPr>
        <p:spPr>
          <a:xfrm>
            <a:off x="605009" y="2057400"/>
            <a:ext cx="3932237" cy="3811588"/>
          </a:xfrm>
        </p:spPr>
        <p:txBody>
          <a:bodyPr vert="horz" lIns="91440" tIns="45720" rIns="91440" bIns="45720" rtlCol="0" anchor="ctr">
            <a:normAutofit/>
          </a:bodyPr>
          <a:lstStyle/>
          <a:p>
            <a:pPr marL="457200" indent="-457200">
              <a:buFont typeface="Arial" panose="020B0604020202020204" pitchFamily="34" charset="0"/>
              <a:buChar char="•"/>
            </a:pPr>
            <a:r>
              <a:rPr lang="en-US" sz="2800" dirty="0"/>
              <a:t>an extra cost you pay when borrowing money using credit.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cost of borrowing money from banks or credit card companies.</a:t>
            </a:r>
          </a:p>
        </p:txBody>
      </p:sp>
      <p:pic>
        <p:nvPicPr>
          <p:cNvPr id="4" name="Picture 3">
            <a:extLst>
              <a:ext uri="{FF2B5EF4-FFF2-40B4-BE49-F238E27FC236}">
                <a16:creationId xmlns:a16="http://schemas.microsoft.com/office/drawing/2014/main" id="{638709EF-3A32-37D1-0A27-8E03047FD6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21376" y="1443037"/>
            <a:ext cx="5181600" cy="3510532"/>
          </a:xfrm>
          <a:prstGeom prst="rect">
            <a:avLst/>
          </a:prstGeom>
          <a:noFill/>
        </p:spPr>
      </p:pic>
    </p:spTree>
    <p:extLst>
      <p:ext uri="{BB962C8B-B14F-4D97-AF65-F5344CB8AC3E}">
        <p14:creationId xmlns:p14="http://schemas.microsoft.com/office/powerpoint/2010/main" val="324390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0E891-2086-F958-F219-D9E49AFF5CEE}"/>
              </a:ext>
            </a:extLst>
          </p:cNvPr>
          <p:cNvSpPr>
            <a:spLocks noGrp="1"/>
          </p:cNvSpPr>
          <p:nvPr>
            <p:ph type="title"/>
          </p:nvPr>
        </p:nvSpPr>
        <p:spPr>
          <a:xfrm>
            <a:off x="604838" y="987425"/>
            <a:ext cx="4034069" cy="1069975"/>
          </a:xfrm>
        </p:spPr>
        <p:txBody>
          <a:bodyPr anchor="b">
            <a:noAutofit/>
          </a:bodyPr>
          <a:lstStyle/>
          <a:p>
            <a:r>
              <a:rPr lang="en-US" sz="3600" dirty="0"/>
              <a:t>Interest is based on:</a:t>
            </a:r>
          </a:p>
        </p:txBody>
      </p:sp>
      <p:pic>
        <p:nvPicPr>
          <p:cNvPr id="5" name="Picture Placeholder 4">
            <a:extLst>
              <a:ext uri="{FF2B5EF4-FFF2-40B4-BE49-F238E27FC236}">
                <a16:creationId xmlns:a16="http://schemas.microsoft.com/office/drawing/2014/main" id="{D8FFD366-D3C4-04F3-E700-7DEA603B618C}"/>
              </a:ext>
              <a:ext uri="{C183D7F6-B498-43B3-948B-1728B52AA6E4}">
                <adec:decorative xmlns:adec="http://schemas.microsoft.com/office/drawing/2017/decorative" val="1"/>
              </a:ext>
            </a:extLst>
          </p:cNvPr>
          <p:cNvPicPr>
            <a:picLocks noGrp="1" noChangeAspect="1"/>
          </p:cNvPicPr>
          <p:nvPr>
            <p:ph type="pic" idx="1"/>
          </p:nvPr>
        </p:nvPicPr>
        <p:blipFill>
          <a:blip r:embed="rId3"/>
          <a:srcRect l="5459" r="5459"/>
          <a:stretch/>
        </p:blipFill>
        <p:spPr>
          <a:xfrm>
            <a:off x="5183188" y="987425"/>
            <a:ext cx="6172200" cy="4873625"/>
          </a:xfrm>
        </p:spPr>
      </p:pic>
      <p:sp>
        <p:nvSpPr>
          <p:cNvPr id="4" name="Text Placeholder 3">
            <a:extLst>
              <a:ext uri="{FF2B5EF4-FFF2-40B4-BE49-F238E27FC236}">
                <a16:creationId xmlns:a16="http://schemas.microsoft.com/office/drawing/2014/main" id="{BCE86127-808B-982C-E0AA-CE4A3E1EF4BF}"/>
              </a:ext>
            </a:extLst>
          </p:cNvPr>
          <p:cNvSpPr>
            <a:spLocks noGrp="1"/>
          </p:cNvSpPr>
          <p:nvPr>
            <p:ph type="body" sz="half" idx="2"/>
          </p:nvPr>
        </p:nvSpPr>
        <p:spPr>
          <a:xfrm>
            <a:off x="605009" y="2057400"/>
            <a:ext cx="3932237" cy="3811588"/>
          </a:xfrm>
        </p:spPr>
        <p:txBody>
          <a:bodyPr anchor="ctr">
            <a:normAutofit/>
          </a:bodyPr>
          <a:lstStyle/>
          <a:p>
            <a:pPr marL="457200" indent="-457200">
              <a:buFont typeface="Arial" panose="020B0604020202020204" pitchFamily="34" charset="0"/>
              <a:buChar char="•"/>
            </a:pPr>
            <a:r>
              <a:rPr lang="en-US" sz="2800" dirty="0"/>
              <a:t>How much money you make.</a:t>
            </a:r>
          </a:p>
          <a:p>
            <a:pPr marL="457200" indent="-457200">
              <a:buFont typeface="Arial" panose="020B0604020202020204" pitchFamily="34" charset="0"/>
              <a:buChar char="•"/>
            </a:pPr>
            <a:r>
              <a:rPr lang="en-US" sz="2800" dirty="0"/>
              <a:t>How much money you borrow.</a:t>
            </a:r>
          </a:p>
          <a:p>
            <a:pPr marL="457200" indent="-457200">
              <a:buFont typeface="Arial" panose="020B0604020202020204" pitchFamily="34" charset="0"/>
              <a:buChar char="•"/>
            </a:pPr>
            <a:r>
              <a:rPr lang="en-US" sz="2800" dirty="0"/>
              <a:t>Your credit score.</a:t>
            </a:r>
          </a:p>
        </p:txBody>
      </p:sp>
    </p:spTree>
    <p:extLst>
      <p:ext uri="{BB962C8B-B14F-4D97-AF65-F5344CB8AC3E}">
        <p14:creationId xmlns:p14="http://schemas.microsoft.com/office/powerpoint/2010/main" val="2703985954"/>
      </p:ext>
    </p:extLst>
  </p:cSld>
  <p:clrMapOvr>
    <a:masterClrMapping/>
  </p:clrMapOvr>
</p:sld>
</file>

<file path=ppt/theme/theme1.xml><?xml version="1.0" encoding="utf-8"?>
<a:theme xmlns:a="http://schemas.openxmlformats.org/drawingml/2006/main" name="Office Theme">
  <a:themeElements>
    <a:clrScheme name="OHDODD + Altarum">
      <a:dk1>
        <a:srgbClr val="000000"/>
      </a:dk1>
      <a:lt1>
        <a:srgbClr val="FFFFFF"/>
      </a:lt1>
      <a:dk2>
        <a:srgbClr val="44546A"/>
      </a:dk2>
      <a:lt2>
        <a:srgbClr val="E7E6E6"/>
      </a:lt2>
      <a:accent1>
        <a:srgbClr val="CAD73C"/>
      </a:accent1>
      <a:accent2>
        <a:srgbClr val="6DA9DC"/>
      </a:accent2>
      <a:accent3>
        <a:srgbClr val="0E3F74"/>
      </a:accent3>
      <a:accent4>
        <a:srgbClr val="C12637"/>
      </a:accent4>
      <a:accent5>
        <a:srgbClr val="5B9BD5"/>
      </a:accent5>
      <a:accent6>
        <a:srgbClr val="A6A6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506B631-C134-0A4B-A52B-CC8D79C94A16}" vid="{431F0DEB-A194-B343-952C-CBBAE6B52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E1831465204F4DB895A29006AFE8C7" ma:contentTypeVersion="14" ma:contentTypeDescription="Create a new document." ma:contentTypeScope="" ma:versionID="ebd950df451a6d895557673e21316f70">
  <xsd:schema xmlns:xsd="http://www.w3.org/2001/XMLSchema" xmlns:xs="http://www.w3.org/2001/XMLSchema" xmlns:p="http://schemas.microsoft.com/office/2006/metadata/properties" xmlns:ns2="635b3177-b61c-404f-b326-16cfed8d247f" xmlns:ns3="047bb72d-e234-4d44-93a0-25620591dbf7" targetNamespace="http://schemas.microsoft.com/office/2006/metadata/properties" ma:root="true" ma:fieldsID="4c302414088ae26e400bf896f716f0b3" ns2:_="" ns3:_="">
    <xsd:import namespace="635b3177-b61c-404f-b326-16cfed8d247f"/>
    <xsd:import namespace="047bb72d-e234-4d44-93a0-25620591db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3177-b61c-404f-b326-16cfed8d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bb72d-e234-4d44-93a0-25620591db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28c2b3-882a-4b70-8bc4-624270d8ac9d}" ma:internalName="TaxCatchAll" ma:showField="CatchAllData" ma:web="047bb72d-e234-4d44-93a0-25620591db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47bb72d-e234-4d44-93a0-25620591dbf7" xsi:nil="true"/>
    <lcf76f155ced4ddcb4097134ff3c332f xmlns="635b3177-b61c-404f-b326-16cfed8d247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60C3FB-8904-4174-8203-FBBDBB0F0A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3177-b61c-404f-b326-16cfed8d247f"/>
    <ds:schemaRef ds:uri="047bb72d-e234-4d44-93a0-25620591d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60121B-FF5F-4212-A6EF-0AC3A60B7A7C}">
  <ds:schemaRefs>
    <ds:schemaRef ds:uri="http://schemas.microsoft.com/sharepoint/v3/contenttype/forms"/>
  </ds:schemaRefs>
</ds:datastoreItem>
</file>

<file path=customXml/itemProps3.xml><?xml version="1.0" encoding="utf-8"?>
<ds:datastoreItem xmlns:ds="http://schemas.openxmlformats.org/officeDocument/2006/customXml" ds:itemID="{A3583DE6-9214-4B43-B6CD-76329C98B971}"/>
</file>

<file path=docProps/app.xml><?xml version="1.0" encoding="utf-8"?>
<Properties xmlns="http://schemas.openxmlformats.org/officeDocument/2006/extended-properties" xmlns:vt="http://schemas.openxmlformats.org/officeDocument/2006/docPropsVTypes">
  <Template>Office Theme</Template>
  <TotalTime>303</TotalTime>
  <Words>1936</Words>
  <Application>Microsoft Macintosh PowerPoint</Application>
  <PresentationFormat>Widescreen</PresentationFormat>
  <Paragraphs>297</Paragraphs>
  <Slides>31</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Arial</vt:lpstr>
      <vt:lpstr>Calibri</vt:lpstr>
      <vt:lpstr>Symbol</vt:lpstr>
      <vt:lpstr>Office Theme</vt:lpstr>
      <vt:lpstr>Learning About Credit and Debt</vt:lpstr>
      <vt:lpstr>Learning Objectives</vt:lpstr>
      <vt:lpstr>What is Credit?</vt:lpstr>
      <vt:lpstr>Loan</vt:lpstr>
      <vt:lpstr>Credit Card</vt:lpstr>
      <vt:lpstr>Using a Credit Card</vt:lpstr>
      <vt:lpstr>How Do You  Pay for Credit?</vt:lpstr>
      <vt:lpstr>Interest is. . . </vt:lpstr>
      <vt:lpstr>Interest is based on:</vt:lpstr>
      <vt:lpstr>   Interest is added to the amount you borrowed.</vt:lpstr>
      <vt:lpstr>Late Fees</vt:lpstr>
      <vt:lpstr>How Do You Get Credit?</vt:lpstr>
      <vt:lpstr>Credit Score</vt:lpstr>
      <vt:lpstr>Who Has a Credit Score?</vt:lpstr>
      <vt:lpstr>Credit History</vt:lpstr>
      <vt:lpstr>Your credit history includes information on: How quickly you pay off credit cards and loans. How you have paid other bills, like rent and utilities. Your total outstanding debts.  Your available credit on lines of credit, loans and credit cards.</vt:lpstr>
      <vt:lpstr>What Helps My Credit Score?</vt:lpstr>
      <vt:lpstr>What Hurts My Credit Score?</vt:lpstr>
      <vt:lpstr>What is Debt?</vt:lpstr>
      <vt:lpstr>Debt</vt:lpstr>
      <vt:lpstr>Types of Debt</vt:lpstr>
      <vt:lpstr>Unexpected Debt</vt:lpstr>
      <vt:lpstr>Paying Back Debt</vt:lpstr>
      <vt:lpstr>How Much Should I Pay?</vt:lpstr>
      <vt:lpstr>How Much Should I Pay? </vt:lpstr>
      <vt:lpstr>Debt Collection</vt:lpstr>
      <vt:lpstr>Reminders</vt:lpstr>
      <vt:lpstr>Using Your Credit Card</vt:lpstr>
      <vt:lpstr>Understanding Minimum Payment</vt:lpstr>
      <vt:lpstr>Resources</vt:lpstr>
      <vt:lpstr>Acknowledgements: Community Life Guide: A Project of Ohio Department of Developmental Disabilities. Developed by Altarum and Life Course Nexus Training and Technical Assistance Center, UMKC institutes for Human Development, UCEDD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Kaifes, Melynda</dc:creator>
  <cp:lastModifiedBy>John Deever</cp:lastModifiedBy>
  <cp:revision>13</cp:revision>
  <dcterms:created xsi:type="dcterms:W3CDTF">2024-01-19T17:06:07Z</dcterms:created>
  <dcterms:modified xsi:type="dcterms:W3CDTF">2024-03-22T15:26:25Z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0x010100F3E1831465204F4DB895A29006AFE8C7</vt:lpwstr>
  </property>
</Properties>
</file>