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6" r:id="rId15"/>
    <p:sldId id="277" r:id="rId16"/>
    <p:sldId id="278" r:id="rId17"/>
    <p:sldId id="284" r:id="rId18"/>
    <p:sldId id="285" r:id="rId19"/>
    <p:sldId id="279" r:id="rId20"/>
    <p:sldId id="280" r:id="rId21"/>
    <p:sldId id="286" r:id="rId22"/>
    <p:sldId id="281" r:id="rId23"/>
    <p:sldId id="270" r:id="rId24"/>
    <p:sldId id="271" r:id="rId25"/>
    <p:sldId id="272" r:id="rId26"/>
    <p:sldId id="273" r:id="rId27"/>
    <p:sldId id="1838" r:id="rId28"/>
    <p:sldId id="1837" r:id="rId29"/>
    <p:sldId id="282" r:id="rId30"/>
    <p:sldId id="274" r:id="rId31"/>
    <p:sldId id="275" r:id="rId32"/>
    <p:sldId id="183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A22CE-CF79-C542-8AE5-71B4BDB35B2D}" v="8" dt="2024-03-05T18:18:13.6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8"/>
    <p:restoredTop sz="95694"/>
  </p:normalViewPr>
  <p:slideViewPr>
    <p:cSldViewPr snapToGrid="0">
      <p:cViewPr varScale="1">
        <p:scale>
          <a:sx n="92" d="100"/>
          <a:sy n="92" d="100"/>
        </p:scale>
        <p:origin x="200" y="424"/>
      </p:cViewPr>
      <p:guideLst/>
    </p:cSldViewPr>
  </p:slideViewPr>
  <p:outlineViewPr>
    <p:cViewPr>
      <p:scale>
        <a:sx n="33" d="100"/>
        <a:sy n="33" d="100"/>
      </p:scale>
      <p:origin x="0" y="-188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588B5-5289-4946-B7F9-4459EAE5DAE5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CE841-1F58-9349-B3BE-A4AFCBCE2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9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jwfxfBPq3Y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 to EZ-Reader </a:t>
            </a:r>
            <a:r>
              <a:rPr lang="en-US" sz="12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Everyday Health Care Routines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training will discuss understanding healthy routines.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will refer to the EZ-Reader throughout the training.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learning activity will be completed in the training.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ask questions as we go through.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93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Living a healthy life means paying attention to what you put in your body.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67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8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29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04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93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54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8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Foods that are more convenient or easy to make have high amounts of salt, sugar, and fats.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34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  <a:hlinkClick r:id="rId3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www.youtube.com/watch?v=RjwfxfBPq3Y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(1:58)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video takes you through the grocery store.  Highlighting areas with the healthiest food.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the training today, we will talk about:</a:t>
            </a:r>
          </a:p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Different ways to organize your health care through everyday routines</a:t>
            </a: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to manage your medication</a:t>
            </a: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Healthy lifestyle through healthy eating, staying active and understanding your mental health</a:t>
            </a:r>
          </a:p>
          <a:p>
            <a:pPr marL="0" lv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looks differently for many people.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69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addition to eating healthy, physical activity is very important.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 physical activity a part of your day.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30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Eating healthy and being active will help you have a healthy weight.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71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take care of your mental health as well as your physical health.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69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92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The Integrated Support Star looks at 5 areas and what support you may need in all.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Strengths: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What are our own strengths or skills or assets?  What can we use, learn, etc. to build capacity or support our needs?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Relationships: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Who are the people in our lives?  Who could help with one small thing?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Technology: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Who doesn’t use technology these days?  Technology can be high tech or low tech.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Community Supports</a:t>
            </a:r>
            <a:r>
              <a:rPr lang="en-US" sz="12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 Where are places, groups or resources in the community you use or have access to?</a:t>
            </a:r>
          </a:p>
          <a:p>
            <a:r>
              <a:rPr lang="en-US" sz="1200" b="1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Eligibility Supports:</a:t>
            </a:r>
            <a:r>
              <a:rPr lang="en-US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 What (if any) supports do you receive?  How can they help you transition to adult health care? 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" name="Google Shape;20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Here is an example of supports around health living.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760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CtLC Integrated Supports Star (ISS)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Healthy Living Integrated Supports Star helps you explore supports that can help reach your goals for living a healthy life.  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participants can complete this as a group to practice or break into smaller groups.  Ideas can be shared, or you can discuss a scenario to have participants create a Healthy Living ISS.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List supports for day-to-day health care to help you in your daily routines.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3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These resources were used to create this training.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understand how healthy living can be put into your everyday routines.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training goes along with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EZ-Reader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Everyday Health Care Routines.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Thank you for joining us. 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824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Everyday adult tasks look different for people.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are some tasks you do around the house now?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Ex. Help clean room, unload dishwasher, etc.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an adult, you will take care of your living space by yourself or with help.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04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 you become an adult, you will need to take care of your own everyday health care.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4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Taking care of your health through regular check ups is important.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You have talked about transitioning to adult health care in earlier trainings.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It is important to understand your health care.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17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 of understanding your health is understanding what medication you take and why.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does that look like in your everyday life?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will you manage medications as an adult?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1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do you organize your medication now?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Do you have a family member, support person, etc. help you take medication or manage medication?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Knowing how to organize your medication will help you become more independent when managing your medication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7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Talk about other ways to organize medication.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69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Getting prescription refills is another task you might need to do.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Read Slide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0CA699-4D33-BA4B-B4CC-BD64468379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5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2CD3-170B-6B16-065C-82FED4B1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98357"/>
            <a:ext cx="9144000" cy="1608480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754C31-BF9C-5F4A-25F6-CC64E12CB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658"/>
            <a:ext cx="9144000" cy="169497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68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>
            <a:no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13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75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 anchor="b">
            <a:no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149178"/>
            <a:ext cx="6172200" cy="47209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555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4"/>
            <a:ext cx="6172200" cy="1069975"/>
          </a:xfrm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956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790832"/>
            <a:ext cx="6172199" cy="1291753"/>
          </a:xfrm>
        </p:spPr>
        <p:txBody>
          <a:bodyPr anchor="ctr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2082584"/>
            <a:ext cx="6172200" cy="376280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790833"/>
            <a:ext cx="3932237" cy="49033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236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520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5780-A45D-1A64-C466-460ACEBE6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004" y="986779"/>
            <a:ext cx="3932237" cy="1069975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DD7B06-7C13-7D4B-7657-A0479C9E22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1149177"/>
            <a:ext cx="6172200" cy="45969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926A7-F24A-B2D7-8830-BEE8D2CCB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005" y="2058516"/>
            <a:ext cx="3932237" cy="36876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77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BE7CEC1-DC4A-ECD3-84C1-2006FFDD7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07307"/>
            <a:ext cx="10515600" cy="1325563"/>
          </a:xfrm>
        </p:spPr>
        <p:txBody>
          <a:bodyPr>
            <a:normAutofit/>
          </a:bodyPr>
          <a:lstStyle>
            <a:lvl1pPr algn="ctr">
              <a:defRPr sz="2000">
                <a:latin typeface="+mn-lt"/>
              </a:defRPr>
            </a:lvl1pPr>
          </a:lstStyle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69988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A248-E9E3-8571-19A2-3FC5F6AB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259"/>
            <a:ext cx="10515600" cy="850429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D0AA1-4FBB-4053-0159-FEC6AC6C3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60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35E7B-17EA-D46C-2BE3-58EF1948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0DA4-B2F4-7E49-8D3E-8D4C4C3A82E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E8485-8A11-4215-CD5F-260FAD62E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6F496-E11A-3E82-62A4-196FABC0F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81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1A927-DE44-E684-A42C-71699571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68537"/>
            <a:ext cx="10515600" cy="1945117"/>
          </a:xfrm>
        </p:spPr>
        <p:txBody>
          <a:bodyPr anchor="b"/>
          <a:lstStyle>
            <a:lvl1pPr>
              <a:defRPr sz="60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6823B-77B0-4927-7016-722399143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2433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952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182B-E7BF-0C39-AA82-B9D316B6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910" y="1013253"/>
            <a:ext cx="5025889" cy="81237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2711-2311-D8E6-5B15-07CEBDC14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13253"/>
            <a:ext cx="5025887" cy="51637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C7AFF-6B6E-C801-A32B-DBF1D429B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7912" y="1915297"/>
            <a:ext cx="5025888" cy="392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80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182B-E7BF-0C39-AA82-B9D316B6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5032871" cy="82472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2711-2311-D8E6-5B15-07CEBDC14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C7AFF-6B6E-C801-A32B-DBF1D429B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928" y="1000897"/>
            <a:ext cx="5032872" cy="46205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0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6EF89-9EB2-90B6-108E-E4A3DB5E8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973"/>
            <a:ext cx="10515600" cy="82571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23C1B-B58A-6C5C-628A-4A841213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D0DA4-B2F4-7E49-8D3E-8D4C4C3A82E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45F79-AB48-8805-FA91-DE042FEB7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EBDF95-1EEA-B6E5-C87D-74E964927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4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391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09" y="987424"/>
            <a:ext cx="3932237" cy="1069975"/>
          </a:xfrm>
        </p:spPr>
        <p:txBody>
          <a:bodyPr anchor="b">
            <a:no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6652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009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76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0587-438D-66E3-429F-A1D5E787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1" y="790832"/>
            <a:ext cx="3932237" cy="1291753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74A3-4D4B-EFCF-A310-D546E3BD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8" y="1149178"/>
            <a:ext cx="6172200" cy="46962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ED255-E460-98DB-7568-60E41C4AE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872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6AA1D-06E4-72C9-30C1-85F3ED5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BB660-3CD4-D107-A150-F6A8CD850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2D9A5-731C-C782-2554-872D2798A9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D0DA4-B2F4-7E49-8D3E-8D4C4C3A82E1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091D5-FCBF-44D5-F0D8-80873D71F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FAE4F-146A-3CCC-4016-C02F8B9B5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FFF3A-021B-5543-B805-0999F10E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7" r:id="rId11"/>
    <p:sldLayoutId id="2147483664" r:id="rId12"/>
    <p:sldLayoutId id="2147483665" r:id="rId13"/>
    <p:sldLayoutId id="2147483666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en/view-image.php?image=281292&amp;picture=variety-of-vegetables-in-bow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naticcook.com/2014/02/23/dairy-consumption-and-type-2-diabete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essbooks.bccampus.ca/nutr1100/chapter/proteins-diet-and-personal-choice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cereal-bread-png/download/4212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jwfxfBPq3Y?feature=oembed" TargetMode="Externa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x.com/healthcare-access/pharmacies/ways-to-help-your-pharmacist-fill-your-prescriptio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heart.org/en/healthy-living/healthy-eating/cooking-skills/shopping/5-easy-ways-to-find-healthier-options-at-the-grocery-store" TargetMode="External"/><Relationship Id="rId4" Type="http://schemas.openxmlformats.org/officeDocument/2006/relationships/hyperlink" Target="http://www.youtube.com/watch?v=RjwfxfBPq3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4c2Q26Ihsw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fecoursetools.com/lifecourse-library/foundational-tools/" TargetMode="External"/><Relationship Id="rId4" Type="http://schemas.openxmlformats.org/officeDocument/2006/relationships/hyperlink" Target="http://www.youtube.com/watch?v=UVWz7MxnWJk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D34AD0-3DAE-EC4D-8E04-999288AF1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025492"/>
            <a:ext cx="9144000" cy="1608480"/>
          </a:xfrm>
        </p:spPr>
        <p:txBody>
          <a:bodyPr>
            <a:normAutofit/>
          </a:bodyPr>
          <a:lstStyle/>
          <a:p>
            <a:r>
              <a:rPr lang="en-US" sz="4800" dirty="0"/>
              <a:t>Everyday Health Care Routines</a:t>
            </a:r>
          </a:p>
        </p:txBody>
      </p:sp>
      <p:pic>
        <p:nvPicPr>
          <p:cNvPr id="9" name="Picture 8" descr="Three adults tending to a vegetable garden with beets and peas.&#10;&#10;">
            <a:extLst>
              <a:ext uri="{FF2B5EF4-FFF2-40B4-BE49-F238E27FC236}">
                <a16:creationId xmlns:a16="http://schemas.microsoft.com/office/drawing/2014/main" id="{208EA23C-E70E-2497-B0CC-5158F8EEC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079" y="2316505"/>
            <a:ext cx="3769841" cy="25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80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EC2F-0B65-9566-60E3-91879D6F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1" y="790832"/>
            <a:ext cx="3932237" cy="1291753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Healthy Eating 1</a:t>
            </a:r>
          </a:p>
        </p:txBody>
      </p:sp>
      <p:pic>
        <p:nvPicPr>
          <p:cNvPr id="4" name="Picture 3" descr="A bowl filled with greens berries cheese and nuts next to hand weights and water">
            <a:extLst>
              <a:ext uri="{FF2B5EF4-FFF2-40B4-BE49-F238E27FC236}">
                <a16:creationId xmlns:a16="http://schemas.microsoft.com/office/drawing/2014/main" id="{64215292-63E8-895B-B464-7A846487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752973" y="1543051"/>
            <a:ext cx="5838327" cy="442023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FAEB9-9A15-085A-F7E2-863A32F95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It is important to balance how much food and drink you take in with your activity level.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7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EC2F-0B65-9566-60E3-91879D6FE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1" y="790832"/>
            <a:ext cx="3932237" cy="1291753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Healthy Eating 2</a:t>
            </a:r>
          </a:p>
        </p:txBody>
      </p:sp>
      <p:pic>
        <p:nvPicPr>
          <p:cNvPr id="6" name="Content Placeholder 5" descr="Various foods on a counter: beef, salmon, bread, cheese, spices, nuts, pepper, tomatoes, carrots, zucchini, lettuce">
            <a:extLst>
              <a:ext uri="{FF2B5EF4-FFF2-40B4-BE49-F238E27FC236}">
                <a16:creationId xmlns:a16="http://schemas.microsoft.com/office/drawing/2014/main" id="{CEEADF3B-8160-AECD-60DD-3375BCEEB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788" y="1439862"/>
            <a:ext cx="6172200" cy="41148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6FD15B-15D1-6BB4-50C1-AF42C8352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/>
          <a:lstStyle/>
          <a:p>
            <a:r>
              <a:rPr lang="en-US" sz="2800" dirty="0"/>
              <a:t>You should eat different kinds of foods to make sure your body gets what it needs.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79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7C07-B9D1-4442-5F45-332847CD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361" y="790832"/>
            <a:ext cx="3932237" cy="1291753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Healthy Eating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E363C-C561-5737-31BF-05DE3FF5C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48360" y="2082585"/>
            <a:ext cx="3932237" cy="376280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Part of healthy living is understanding the types of food you should eat everyday.  </a:t>
            </a:r>
          </a:p>
          <a:p>
            <a:endParaRPr lang="en-US" dirty="0"/>
          </a:p>
          <a:p>
            <a:r>
              <a:rPr lang="en-US" b="1" dirty="0"/>
              <a:t>Food Groups</a:t>
            </a:r>
          </a:p>
          <a:p>
            <a:r>
              <a:rPr lang="en-US" dirty="0"/>
              <a:t>Fruits and Vegetables</a:t>
            </a:r>
          </a:p>
          <a:p>
            <a:r>
              <a:rPr lang="en-US" dirty="0"/>
              <a:t>Dairy</a:t>
            </a:r>
          </a:p>
          <a:p>
            <a:r>
              <a:rPr lang="en-US" dirty="0"/>
              <a:t>Protein</a:t>
            </a:r>
          </a:p>
          <a:p>
            <a:r>
              <a:rPr lang="en-US" dirty="0"/>
              <a:t>Grains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50F30D-CF58-350D-B621-2A0B7AC66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788" y="1371361"/>
            <a:ext cx="6172200" cy="42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9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32E2-4D16-9ACC-20F1-B205C5459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B0E20-71D6-4441-5AA9-36CF84E61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Vegetables are a source of vitamin A and potassium; they help with healthy skin and eyes. Examples of vegetables are spinach (leaf), asparagus (stem), potato (root), and artichoke (flower). </a:t>
            </a:r>
          </a:p>
          <a:p>
            <a:pPr marL="0" indent="0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b="1" i="0" dirty="0">
                <a:solidFill>
                  <a:srgbClr val="222328"/>
                </a:solidFill>
                <a:effectLst/>
              </a:rPr>
              <a:t>Examples of one vegetable serving:</a:t>
            </a:r>
            <a:endParaRPr lang="en-US" b="0" i="0" dirty="0">
              <a:solidFill>
                <a:srgbClr val="222328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328"/>
                </a:solidFill>
                <a:effectLst/>
              </a:rPr>
              <a:t>2 cups raw leafy salad greens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328"/>
                </a:solidFill>
                <a:effectLst/>
              </a:rPr>
              <a:t>1 cup cut-up vegetables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328"/>
                </a:solidFill>
              </a:rPr>
              <a:t>1 cup vegetable juice</a:t>
            </a:r>
            <a:endParaRPr lang="en-US" sz="2600" b="0" i="0" dirty="0">
              <a:solidFill>
                <a:srgbClr val="222328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D4CE0-85FA-72C3-E6EF-9A17D0BB3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66126" y="3429000"/>
            <a:ext cx="3217831" cy="20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88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812A9-CCE2-1561-FAB9-A90A948D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111BB-9FE8-8002-D1B1-E261D1B4B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000" dirty="0"/>
              <a:t>Fruits are a key source of vitamin C and potassium; they help promote healing of wounds. Fruits can grow on trees, vines and bushes.</a:t>
            </a:r>
          </a:p>
          <a:p>
            <a:pPr marL="0" indent="0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sz="3000" b="1" i="0" dirty="0">
                <a:solidFill>
                  <a:srgbClr val="222328"/>
                </a:solidFill>
                <a:effectLst/>
              </a:rPr>
              <a:t>Examples of one fruit serving:</a:t>
            </a:r>
            <a:endParaRPr lang="en-US" sz="3000" b="0" i="0" dirty="0">
              <a:solidFill>
                <a:srgbClr val="222328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328"/>
                </a:solidFill>
              </a:rPr>
              <a:t>1</a:t>
            </a:r>
            <a:r>
              <a:rPr lang="en-US" sz="2600" b="0" i="0" dirty="0">
                <a:solidFill>
                  <a:srgbClr val="222328"/>
                </a:solidFill>
                <a:effectLst/>
              </a:rPr>
              <a:t> medium whole fruit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328"/>
                </a:solidFill>
                <a:effectLst/>
              </a:rPr>
              <a:t>1 cup cut-up fruit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328"/>
                </a:solidFill>
                <a:effectLst/>
              </a:rPr>
              <a:t>½ cup dried fruit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BADF9-95C4-3987-3992-9D9EE2818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003" y="3052483"/>
            <a:ext cx="3163303" cy="217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29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2EF4-E0C2-698F-20EF-1F086700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0C3F6-391E-CB2C-AEEB-96EE4D1B2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Dairy provides a significant source of calcium and vitamin D; they help develop strong bones and teeth. The dairy group includes milk, yogurt and cheese.</a:t>
            </a:r>
          </a:p>
          <a:p>
            <a:pPr marL="0" indent="0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b="1" i="0" dirty="0">
                <a:solidFill>
                  <a:srgbClr val="222328"/>
                </a:solidFill>
                <a:effectLst/>
              </a:rPr>
              <a:t>Examples of one dairy serving:</a:t>
            </a:r>
            <a:endParaRPr lang="en-US" b="0" i="0" dirty="0">
              <a:solidFill>
                <a:srgbClr val="222328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328"/>
                </a:solidFill>
                <a:effectLst/>
              </a:rPr>
              <a:t>1 cup milk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328"/>
                </a:solidFill>
                <a:effectLst/>
              </a:rPr>
              <a:t>1 cup yogurt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328"/>
                </a:solidFill>
                <a:effectLst/>
              </a:rPr>
              <a:t>1-ounce cheese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5D23E5-1323-D9E2-C4AD-09C48E397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15300" y="2900363"/>
            <a:ext cx="3008086" cy="28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2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8C5C3-F960-913E-4452-4CA38E5EA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56D31-1635-0491-9D5A-4445377BC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Protein helps build strong muscles. Chicken, fish, eggs, beans and nuts are examples of protein sources.</a:t>
            </a:r>
          </a:p>
          <a:p>
            <a:pPr marL="0" indent="0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b="1" i="0" dirty="0">
                <a:solidFill>
                  <a:srgbClr val="222328"/>
                </a:solidFill>
                <a:effectLst/>
              </a:rPr>
              <a:t>Examples of one ounce protein equivalents:</a:t>
            </a:r>
            <a:endParaRPr lang="en-US" b="0" i="0" dirty="0">
              <a:solidFill>
                <a:srgbClr val="222328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328"/>
                </a:solidFill>
                <a:effectLst/>
              </a:rPr>
              <a:t>1 tablespoon peanut butter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rgbClr val="222328"/>
                </a:solidFill>
                <a:effectLst/>
              </a:rPr>
              <a:t>1-ounce cooked seafood, meat or poultry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222328"/>
                </a:solidFill>
              </a:rPr>
              <a:t>1</a:t>
            </a:r>
            <a:r>
              <a:rPr lang="en-US" sz="2600" b="0" i="0" dirty="0">
                <a:solidFill>
                  <a:srgbClr val="222328"/>
                </a:solidFill>
                <a:effectLst/>
              </a:rPr>
              <a:t> egg or </a:t>
            </a:r>
            <a:r>
              <a:rPr lang="en-US" sz="2600" dirty="0">
                <a:solidFill>
                  <a:srgbClr val="222328"/>
                </a:solidFill>
              </a:rPr>
              <a:t>2</a:t>
            </a:r>
            <a:r>
              <a:rPr lang="en-US" sz="2600" b="0" i="0" dirty="0">
                <a:solidFill>
                  <a:srgbClr val="222328"/>
                </a:solidFill>
                <a:effectLst/>
              </a:rPr>
              <a:t> egg whites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C9040-B38C-2AAD-1502-0D99ABBE9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98017" y="2926978"/>
            <a:ext cx="2855783" cy="21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2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559AD-2181-50F2-7526-CB8B62A4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4019C-E5DB-AE2E-79A1-D8CA54F7A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Grains are a key source of B-vitamins, which provide the body with energy. Whole grains provide more health benefits like fiber, which keeps the body feeling full longer.</a:t>
            </a:r>
          </a:p>
          <a:p>
            <a:pPr marL="0" indent="0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b="1" i="0" dirty="0">
                <a:solidFill>
                  <a:srgbClr val="222328"/>
                </a:solidFill>
                <a:effectLst/>
              </a:rPr>
              <a:t>Examples of one serving of grains:</a:t>
            </a:r>
            <a:endParaRPr lang="en-US" b="0" i="0" dirty="0">
              <a:solidFill>
                <a:srgbClr val="222328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328"/>
                </a:solidFill>
              </a:rPr>
              <a:t>1</a:t>
            </a:r>
            <a:r>
              <a:rPr lang="en-US" b="0" i="0" dirty="0">
                <a:solidFill>
                  <a:srgbClr val="222328"/>
                </a:solidFill>
                <a:effectLst/>
              </a:rPr>
              <a:t> slice bread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328"/>
                </a:solidFill>
              </a:rPr>
              <a:t>1</a:t>
            </a:r>
            <a:r>
              <a:rPr lang="en-US" b="0" i="0" dirty="0">
                <a:solidFill>
                  <a:srgbClr val="222328"/>
                </a:solidFill>
                <a:effectLst/>
              </a:rPr>
              <a:t> small tortilla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328"/>
                </a:solidFill>
                <a:effectLst/>
              </a:rPr>
              <a:t>½ cup cooked rice, pasta or cereal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00B435-0DF6-8A09-0FE0-D9849EE71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52562" y="2825613"/>
            <a:ext cx="4201238" cy="247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98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41D3A-98A3-2BBC-F7FB-0FF702B1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5032871" cy="82472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Check 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34723-A4CB-16EC-69F8-D109EA1D7F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Read the food labels to find out what is in the food and drink you buy.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Watch for how much salt, sugar and fats are in food or drinks.  </a:t>
            </a:r>
          </a:p>
          <a:p>
            <a:endParaRPr lang="en-US" dirty="0"/>
          </a:p>
        </p:txBody>
      </p:sp>
      <p:pic>
        <p:nvPicPr>
          <p:cNvPr id="8" name="Content Placeholder 7" descr="A food label with sodium highlighted showing 1920mg at 83%">
            <a:extLst>
              <a:ext uri="{FF2B5EF4-FFF2-40B4-BE49-F238E27FC236}">
                <a16:creationId xmlns:a16="http://schemas.microsoft.com/office/drawing/2014/main" id="{DD07C73D-9B82-6321-7823-19F16B49DD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1425" y="1633273"/>
            <a:ext cx="5032375" cy="3354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3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39474-38A3-F620-C1AC-450ECC46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927" y="294348"/>
            <a:ext cx="8460475" cy="770177"/>
          </a:xfrm>
        </p:spPr>
        <p:txBody>
          <a:bodyPr/>
          <a:lstStyle/>
          <a:p>
            <a:r>
              <a:rPr lang="en-US" dirty="0"/>
              <a:t>Grocery Store Tour</a:t>
            </a:r>
          </a:p>
        </p:txBody>
      </p:sp>
      <p:pic>
        <p:nvPicPr>
          <p:cNvPr id="4" name="Online Media 3" descr="Grocery Store Tour: Shopping the Perimeter">
            <a:hlinkClick r:id="" action="ppaction://media"/>
            <a:extLst>
              <a:ext uri="{FF2B5EF4-FFF2-40B4-BE49-F238E27FC236}">
                <a16:creationId xmlns:a16="http://schemas.microsoft.com/office/drawing/2014/main" id="{BBA11DBD-0AA4-96BB-CDF1-906438644E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93325" y="1265473"/>
            <a:ext cx="6894394" cy="462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AE060-8BEC-0FD9-DBF7-736752317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17615-27AA-4D8C-4769-8E0F6978B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participants will: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Identify ways to organize health care</a:t>
            </a:r>
          </a:p>
          <a:p>
            <a:pPr marL="514350" indent="-514350">
              <a:buAutoNum type="arabicPeriod"/>
            </a:pPr>
            <a:r>
              <a:rPr lang="en-US" dirty="0"/>
              <a:t>Prioritize how to manage medication</a:t>
            </a:r>
          </a:p>
          <a:p>
            <a:pPr marL="514350" indent="-514350">
              <a:buAutoNum type="arabicPeriod"/>
            </a:pPr>
            <a:r>
              <a:rPr lang="en-US" dirty="0"/>
              <a:t>Describe healthy living </a:t>
            </a:r>
          </a:p>
        </p:txBody>
      </p:sp>
    </p:spTree>
    <p:extLst>
      <p:ext uri="{BB962C8B-B14F-4D97-AF65-F5344CB8AC3E}">
        <p14:creationId xmlns:p14="http://schemas.microsoft.com/office/powerpoint/2010/main" val="511206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3C605-004F-5855-E57A-C1DEEC88E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5032871" cy="82472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Staying 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A2135-68F0-5111-A0D8-EC0CA0D25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You can be physically active while doing house or yard work.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can plan physical activities, like daily walks, sports, yoga or stretching.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60D5AD-9C92-5FCC-2630-2325549A6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508" r="10506" b="-3"/>
          <a:stretch/>
        </p:blipFill>
        <p:spPr>
          <a:xfrm>
            <a:off x="6321425" y="1241002"/>
            <a:ext cx="5032375" cy="4139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1015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62CB3-4DF3-0B09-C1E0-1E3A9E049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5032871" cy="82472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535E9-C037-E4D7-2255-B1A8C7C0D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Eating healthy can keep you from getting sick.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Eating healthy and being active keeps you strong and able to do things that are important to you.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5DF1F57-6740-7F59-6022-E19F3A44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178" r="9662" b="-2"/>
          <a:stretch/>
        </p:blipFill>
        <p:spPr>
          <a:xfrm>
            <a:off x="6321425" y="1243837"/>
            <a:ext cx="5032375" cy="4133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251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5C55-5155-1E15-9C19-1BC57695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5032871" cy="82472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Your 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2257B-0185-8F30-6B6E-4DC01CE93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Find ways to keep stress and anxiety from getting you down.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Don’t be afraid to ask for help or see a counselor when you need to.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4F3056C-27CA-66F6-708C-EEB33571D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6458" r="2381" b="-2"/>
          <a:stretch/>
        </p:blipFill>
        <p:spPr>
          <a:xfrm>
            <a:off x="6321425" y="1243862"/>
            <a:ext cx="5032375" cy="4133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2845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3317D-C5F9-73B2-42ED-F366C171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5032871" cy="824728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Your Healthy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9258A-E2D1-3804-226F-1120ACFB4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Your health and wellness are key to living your best life.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everyday things you do for your health are important.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can start now to do more of those everyday things.  </a:t>
            </a:r>
          </a:p>
        </p:txBody>
      </p:sp>
      <p:pic>
        <p:nvPicPr>
          <p:cNvPr id="8" name="Content Placeholder 7" descr="A notebook page with text: why not start now">
            <a:extLst>
              <a:ext uri="{FF2B5EF4-FFF2-40B4-BE49-F238E27FC236}">
                <a16:creationId xmlns:a16="http://schemas.microsoft.com/office/drawing/2014/main" id="{EB443901-C55E-3B86-795D-87FEC425AE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1425" y="1569425"/>
            <a:ext cx="5032375" cy="3482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0524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34C08-D155-5616-2D7E-E77AF1DA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2547"/>
            <a:ext cx="2308412" cy="2400482"/>
          </a:xfrm>
        </p:spPr>
        <p:txBody>
          <a:bodyPr>
            <a:normAutofit/>
          </a:bodyPr>
          <a:lstStyle/>
          <a:p>
            <a:r>
              <a:rPr lang="en-US" dirty="0"/>
              <a:t>Personal Strengths and Assets</a:t>
            </a:r>
          </a:p>
        </p:txBody>
      </p:sp>
      <p:pic>
        <p:nvPicPr>
          <p:cNvPr id="4" name="Google Shape;209;p16" descr="Image of the CtLC integrated supports star ">
            <a:extLst>
              <a:ext uri="{FF2B5EF4-FFF2-40B4-BE49-F238E27FC236}">
                <a16:creationId xmlns:a16="http://schemas.microsoft.com/office/drawing/2014/main" id="{47C28EA1-2A3D-41FF-DD1C-DE097052C1D9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97100" y="766483"/>
            <a:ext cx="5348289" cy="545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41A5D-3C19-16D5-7AD3-EF2AFD547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3977"/>
            <a:ext cx="2900082" cy="2884576"/>
          </a:xfrm>
        </p:spPr>
        <p:txBody>
          <a:bodyPr/>
          <a:lstStyle/>
          <a:p>
            <a:r>
              <a:rPr lang="en-US" dirty="0"/>
              <a:t>Healthy Living Support Options</a:t>
            </a:r>
          </a:p>
        </p:txBody>
      </p:sp>
      <p:pic>
        <p:nvPicPr>
          <p:cNvPr id="4" name="Google Shape;485;p48" descr="Example star for healthy living">
            <a:extLst>
              <a:ext uri="{FF2B5EF4-FFF2-40B4-BE49-F238E27FC236}">
                <a16:creationId xmlns:a16="http://schemas.microsoft.com/office/drawing/2014/main" id="{948E5338-7BAF-B569-1162-F4EF5491BA66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76604" y="403412"/>
            <a:ext cx="4899404" cy="5770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393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E6736A-71B1-DEF5-54B4-A6509B6A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790832"/>
            <a:ext cx="6172199" cy="1291753"/>
          </a:xfrm>
        </p:spPr>
        <p:txBody>
          <a:bodyPr anchor="b">
            <a:normAutofit/>
          </a:bodyPr>
          <a:lstStyle/>
          <a:p>
            <a:r>
              <a:rPr lang="en-US" dirty="0"/>
              <a:t>Integrated Supports Star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6FAF6D-126C-39BA-8D5D-60A459609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Complete the ISS to determine day to day supports for your health care.</a:t>
            </a:r>
          </a:p>
          <a:p>
            <a:endParaRPr lang="en-US" dirty="0"/>
          </a:p>
        </p:txBody>
      </p:sp>
      <p:pic>
        <p:nvPicPr>
          <p:cNvPr id="9" name="Picture Placeholder 14">
            <a:extLst>
              <a:ext uri="{FF2B5EF4-FFF2-40B4-BE49-F238E27FC236}">
                <a16:creationId xmlns:a16="http://schemas.microsoft.com/office/drawing/2014/main" id="{6B9FB2F7-5049-1342-33BE-3B0EEA6B0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075" y="929079"/>
            <a:ext cx="3575237" cy="4626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7318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D271-3908-9952-A770-7998284B5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CB8A4-EF06-F643-DCFB-B51BE6BA0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>
                <a:effectLst/>
                <a:latin typeface="Calibri" panose="020F0502020204030204" pitchFamily="34" charset="0"/>
              </a:rPr>
              <a:t>9 Ways to Help Your Pharmacist Fill Your Prescription </a:t>
            </a:r>
            <a:endParaRPr lang="en-US" sz="26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>
                <a:effectLst/>
                <a:latin typeface="Calibri" panose="020F0502020204030204" pitchFamily="34" charset="0"/>
                <a:hlinkClick r:id="rId3"/>
              </a:rPr>
              <a:t>www.goodrx.com/healthcare-access/pharmacies/ways-to-help-your-pharmacist-fill-your-prescription</a:t>
            </a:r>
            <a:r>
              <a:rPr lang="en-US" sz="2600" dirty="0">
                <a:effectLst/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600" b="1" dirty="0" err="1">
                <a:effectLst/>
                <a:latin typeface="Calibri" panose="020F0502020204030204" pitchFamily="34" charset="0"/>
              </a:rPr>
              <a:t>Mayoclinichealthsystem.org</a:t>
            </a:r>
            <a:r>
              <a:rPr lang="en-US" sz="2600" b="1" dirty="0">
                <a:effectLst/>
                <a:latin typeface="Calibri" panose="020F0502020204030204" pitchFamily="34" charset="0"/>
              </a:rPr>
              <a:t> –Shopping the Grocery Perimeter </a:t>
            </a:r>
            <a:endParaRPr lang="en-US" sz="260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600" dirty="0">
                <a:effectLst/>
                <a:latin typeface="Calibri" panose="020F0502020204030204" pitchFamily="34" charset="0"/>
                <a:hlinkClick r:id="rId4"/>
              </a:rPr>
              <a:t>www.youtube.com/watch?v=RjwfxfBPq3Y</a:t>
            </a:r>
            <a:r>
              <a:rPr lang="en-US" sz="2600" dirty="0">
                <a:effectLst/>
                <a:latin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r>
              <a:rPr lang="en-US" sz="2600" b="1" dirty="0">
                <a:effectLst/>
                <a:latin typeface="Calibri" panose="020F0502020204030204" pitchFamily="34" charset="0"/>
              </a:rPr>
              <a:t>5 Easy Ways to Find Healthier Options at the Grocery Store</a:t>
            </a:r>
          </a:p>
          <a:p>
            <a:pPr marL="0" indent="0">
              <a:buNone/>
            </a:pPr>
            <a:r>
              <a:rPr lang="en-US" sz="2600" dirty="0">
                <a:effectLst/>
                <a:latin typeface="Calibri" panose="020F0502020204030204" pitchFamily="34" charset="0"/>
                <a:hlinkClick r:id="rId5"/>
              </a:rPr>
              <a:t>https://www.heart.org/en/healthy-living/healthy-eating/cooking-skills/shopping/5-easy-ways-to-find-healthier-options-at-the-grocery-store</a:t>
            </a:r>
            <a:r>
              <a:rPr lang="en-US" sz="2600" dirty="0">
                <a:effectLst/>
                <a:latin typeface="Calibri" panose="020F0502020204030204" pitchFamily="34" charset="0"/>
              </a:rPr>
              <a:t> 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98337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D271-3908-9952-A770-7998284B5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CB8A4-EF06-F643-DCFB-B51BE6BA0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effectLst/>
                <a:latin typeface="Calibri" panose="020F0502020204030204" pitchFamily="34" charset="0"/>
              </a:rPr>
              <a:t>Snap Ed NY - MyPlate Healthy Eating Style 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hlinkClick r:id="rId3"/>
              </a:rPr>
              <a:t>www.youtube.com/watch?v=I4c2Q26Ihsw</a:t>
            </a:r>
            <a:r>
              <a:rPr lang="en-US" dirty="0">
                <a:effectLst/>
                <a:latin typeface="Calibri" panose="020F0502020204030204" pitchFamily="34" charset="0"/>
              </a:rPr>
              <a:t>   </a:t>
            </a:r>
          </a:p>
          <a:p>
            <a:pPr marL="0" indent="0">
              <a:buNone/>
            </a:pPr>
            <a:r>
              <a:rPr lang="en-US" b="1" dirty="0">
                <a:effectLst/>
                <a:latin typeface="Calibri" panose="020F0502020204030204" pitchFamily="34" charset="0"/>
              </a:rPr>
              <a:t>Snap Ed NY – MyPlate Grains </a:t>
            </a:r>
            <a:endParaRPr lang="en-US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hlinkClick r:id="rId4"/>
              </a:rPr>
              <a:t>www.youtube.com/watch?v=UVWz7MxnWJk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effectLst/>
                <a:latin typeface="Calibri" panose="020F0502020204030204" pitchFamily="34" charset="0"/>
              </a:rPr>
              <a:t>Charting the LifeCourse Integrated Support Star</a:t>
            </a:r>
          </a:p>
          <a:p>
            <a:pPr marL="0" indent="0">
              <a:buNone/>
            </a:pPr>
            <a:r>
              <a:rPr lang="en-US" dirty="0">
                <a:effectLst/>
                <a:latin typeface="Calibri" panose="020F0502020204030204" pitchFamily="34" charset="0"/>
                <a:hlinkClick r:id="rId5"/>
              </a:rPr>
              <a:t>https://www.lifecoursetools.com/lifecourse-library/foundational-tools/</a:t>
            </a:r>
            <a:r>
              <a:rPr lang="en-US" dirty="0">
                <a:effectLst/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066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88134E-F63D-6489-CB2C-0C0D90C9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965" y="5263359"/>
            <a:ext cx="4823012" cy="1042329"/>
          </a:xfrm>
        </p:spPr>
        <p:txBody>
          <a:bodyPr/>
          <a:lstStyle/>
          <a:p>
            <a:pPr algn="ctr"/>
            <a:r>
              <a:rPr lang="en-US" dirty="0"/>
              <a:t>Acknowledgments</a:t>
            </a:r>
          </a:p>
        </p:txBody>
      </p:sp>
      <p:pic>
        <p:nvPicPr>
          <p:cNvPr id="10" name="Content Placeholder 9" descr="Community Life Guide a Project of Ohio Department of Developmental Disabilities developed by UCCEDD Ohio family to family and LifeCourse Nexus">
            <a:extLst>
              <a:ext uri="{FF2B5EF4-FFF2-40B4-BE49-F238E27FC236}">
                <a16:creationId xmlns:a16="http://schemas.microsoft.com/office/drawing/2014/main" id="{033C87F4-D371-6AF2-EB88-B9C9FDCDE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354" y="1073476"/>
            <a:ext cx="7636234" cy="4065588"/>
          </a:xfrm>
        </p:spPr>
      </p:pic>
    </p:spTree>
    <p:extLst>
      <p:ext uri="{BB962C8B-B14F-4D97-AF65-F5344CB8AC3E}">
        <p14:creationId xmlns:p14="http://schemas.microsoft.com/office/powerpoint/2010/main" val="3548614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2EB3-9892-DA90-B36B-BAB5313D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5032871" cy="824728"/>
          </a:xfrm>
        </p:spPr>
        <p:txBody>
          <a:bodyPr/>
          <a:lstStyle/>
          <a:p>
            <a:pPr algn="ctr"/>
            <a:r>
              <a:rPr lang="en-US" dirty="0"/>
              <a:t>Everyday Adult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300F6-22C2-4870-7485-3FEE140EB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You will clean your house and do your laundry.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will pay your bills and take care of your money.</a:t>
            </a:r>
          </a:p>
        </p:txBody>
      </p:sp>
      <p:pic>
        <p:nvPicPr>
          <p:cNvPr id="8" name="Content Placeholder 7" descr="An adult using a wheelchair washing a pan in a sink at a kitchen counter">
            <a:extLst>
              <a:ext uri="{FF2B5EF4-FFF2-40B4-BE49-F238E27FC236}">
                <a16:creationId xmlns:a16="http://schemas.microsoft.com/office/drawing/2014/main" id="{55DB2602-AB21-FFE5-6C14-AC3BFC9BD6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1425" y="1617518"/>
            <a:ext cx="5032375" cy="33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3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B529-5172-35C7-E358-9760FBBFD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5032871" cy="824728"/>
          </a:xfrm>
        </p:spPr>
        <p:txBody>
          <a:bodyPr/>
          <a:lstStyle/>
          <a:p>
            <a:pPr algn="ctr"/>
            <a:r>
              <a:rPr lang="en-US" dirty="0"/>
              <a:t>Everyday Health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723A9-C37B-3444-6A8A-80DFB4D8A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It is important to do as much as you can on your own.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can manage your everyday tasks with help from others when you need or want it.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BEDFBD-B8DB-2422-1680-2F59F33B2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1425" y="1633273"/>
            <a:ext cx="5032375" cy="3354916"/>
          </a:xfrm>
        </p:spPr>
      </p:pic>
    </p:spTree>
    <p:extLst>
      <p:ext uri="{BB962C8B-B14F-4D97-AF65-F5344CB8AC3E}">
        <p14:creationId xmlns:p14="http://schemas.microsoft.com/office/powerpoint/2010/main" val="2881734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91E60-BA04-6809-C2E9-2B8E85DA9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03" y="1000897"/>
            <a:ext cx="5032871" cy="82472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Regular Check-Ups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22C19-51BA-EB7B-A707-7695885A8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03" y="1915297"/>
            <a:ext cx="5032871" cy="42616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Regular visits with your doctor are important to keep you healthy.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Regular visits with your dentist and eye doctor are important.</a:t>
            </a:r>
          </a:p>
        </p:txBody>
      </p:sp>
      <p:pic>
        <p:nvPicPr>
          <p:cNvPr id="8" name="Content Placeholder 7" descr="Two images: An eye doctor holds up eye exam equipment in front of a Snellen chart. A dentist wears a medical mask and glasses holding a 3D mouth model">
            <a:extLst>
              <a:ext uri="{FF2B5EF4-FFF2-40B4-BE49-F238E27FC236}">
                <a16:creationId xmlns:a16="http://schemas.microsoft.com/office/drawing/2014/main" id="{552AAEBE-A707-FDC2-321F-761EE0D121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1425" y="1633273"/>
            <a:ext cx="5032375" cy="335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7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D14720-8740-0183-25F3-766644D5A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Your Medications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B69B7-EFCD-2559-C80B-48E65C5EB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 important part of your health may be taking medications.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E436C-E433-CB3F-D86A-5FE7889C3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03" y="1870021"/>
            <a:ext cx="3794448" cy="31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48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DA9C3-DD21-1E7E-5A59-E9D0F11D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4"/>
            <a:ext cx="6172200" cy="1069975"/>
          </a:xfrm>
        </p:spPr>
        <p:txBody>
          <a:bodyPr>
            <a:noAutofit/>
          </a:bodyPr>
          <a:lstStyle/>
          <a:p>
            <a:r>
              <a:rPr lang="en-US" dirty="0"/>
              <a:t>Getting Organized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68A3A-64C4-8EE5-9883-751EEA65F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 </a:t>
            </a:r>
            <a:r>
              <a:rPr lang="en-US" sz="2800" b="1" dirty="0"/>
              <a:t>medication dispenser </a:t>
            </a:r>
            <a:r>
              <a:rPr lang="en-US" sz="2800" dirty="0"/>
              <a:t>is one way to organize your medication.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You can buy medication dispensers in many stores.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Medication dispensers have compartments for each day and time.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14CAA-0310-9C9E-0FB6-F68A9597C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56" y="2000250"/>
            <a:ext cx="408078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03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05BBA-4BBB-F7B1-DB7C-9FA4E594E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4"/>
            <a:ext cx="6172200" cy="1069975"/>
          </a:xfrm>
        </p:spPr>
        <p:txBody>
          <a:bodyPr>
            <a:noAutofit/>
          </a:bodyPr>
          <a:lstStyle/>
          <a:p>
            <a:r>
              <a:rPr lang="en-US" dirty="0"/>
              <a:t>Getting Organized 2</a:t>
            </a:r>
          </a:p>
        </p:txBody>
      </p:sp>
      <p:pic>
        <p:nvPicPr>
          <p:cNvPr id="4" name="Picture 3" descr="Hands hold a digital tablet with text and images for what medicine to take and when.">
            <a:extLst>
              <a:ext uri="{FF2B5EF4-FFF2-40B4-BE49-F238E27FC236}">
                <a16:creationId xmlns:a16="http://schemas.microsoft.com/office/drawing/2014/main" id="{0348A3B6-66BA-2E2D-E8DF-5D91323B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78" y="2220002"/>
            <a:ext cx="4068272" cy="32503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8C195-6EA2-78BB-1068-E9B660629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Some medication dispensers are more “high tech.”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medication dispensers can be set up to give out your medication at certain times.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 medication dispensers have alarms or will text you to take the medication.</a:t>
            </a:r>
          </a:p>
        </p:txBody>
      </p:sp>
    </p:spTree>
    <p:extLst>
      <p:ext uri="{BB962C8B-B14F-4D97-AF65-F5344CB8AC3E}">
        <p14:creationId xmlns:p14="http://schemas.microsoft.com/office/powerpoint/2010/main" val="408809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D2F8-F798-E994-7975-084427564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88" y="987424"/>
            <a:ext cx="6172200" cy="1069975"/>
          </a:xfrm>
        </p:spPr>
        <p:txBody>
          <a:bodyPr>
            <a:normAutofit/>
          </a:bodyPr>
          <a:lstStyle/>
          <a:p>
            <a:r>
              <a:rPr lang="en-US" dirty="0"/>
              <a:t>Getting Refills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5CC55-815E-6300-8B4C-9D288EC83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399"/>
            <a:ext cx="6172200" cy="38036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 pharmacy can set your prescriptions up to automatically refill.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Some pharmacies will even deliver them to your home.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54B22-21FE-96F2-F8CF-E17A6CF02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11" y="1973179"/>
            <a:ext cx="4055851" cy="33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79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HDODD + Altaru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AD73C"/>
      </a:accent1>
      <a:accent2>
        <a:srgbClr val="6DA9DC"/>
      </a:accent2>
      <a:accent3>
        <a:srgbClr val="0E3F74"/>
      </a:accent3>
      <a:accent4>
        <a:srgbClr val="C12637"/>
      </a:accent4>
      <a:accent5>
        <a:srgbClr val="5B9BD5"/>
      </a:accent5>
      <a:accent6>
        <a:srgbClr val="A6A6A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ADFDB15-6BDF-3C43-94F5-C0221C7465B6}" vid="{1AC572FC-F5BA-134A-A90A-E42ABCAAEA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E1831465204F4DB895A29006AFE8C7" ma:contentTypeVersion="14" ma:contentTypeDescription="Create a new document." ma:contentTypeScope="" ma:versionID="ebd950df451a6d895557673e21316f70">
  <xsd:schema xmlns:xsd="http://www.w3.org/2001/XMLSchema" xmlns:xs="http://www.w3.org/2001/XMLSchema" xmlns:p="http://schemas.microsoft.com/office/2006/metadata/properties" xmlns:ns2="635b3177-b61c-404f-b326-16cfed8d247f" xmlns:ns3="047bb72d-e234-4d44-93a0-25620591dbf7" targetNamespace="http://schemas.microsoft.com/office/2006/metadata/properties" ma:root="true" ma:fieldsID="4c302414088ae26e400bf896f716f0b3" ns2:_="" ns3:_="">
    <xsd:import namespace="635b3177-b61c-404f-b326-16cfed8d247f"/>
    <xsd:import namespace="047bb72d-e234-4d44-93a0-25620591d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5b3177-b61c-404f-b326-16cfed8d2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dddcd57-84d1-4efd-b16d-73b00693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7bb72d-e234-4d44-93a0-25620591dbf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128c2b3-882a-4b70-8bc4-624270d8ac9d}" ma:internalName="TaxCatchAll" ma:showField="CatchAllData" ma:web="047bb72d-e234-4d44-93a0-25620591db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7bb72d-e234-4d44-93a0-25620591dbf7" xsi:nil="true"/>
    <lcf76f155ced4ddcb4097134ff3c332f xmlns="635b3177-b61c-404f-b326-16cfed8d247f">
      <Terms xmlns="http://schemas.microsoft.com/office/infopath/2007/PartnerControls"/>
    </lcf76f155ced4ddcb4097134ff3c332f>
    <MediaLengthInSeconds xmlns="635b3177-b61c-404f-b326-16cfed8d247f" xsi:nil="true"/>
    <SharedWithUsers xmlns="047bb72d-e234-4d44-93a0-25620591dbf7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59AB00-1348-4541-A21B-BD19C93BFE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5b3177-b61c-404f-b326-16cfed8d247f"/>
    <ds:schemaRef ds:uri="047bb72d-e234-4d44-93a0-25620591d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AA409D-97E2-4B14-AAAF-F6D92DCF34FC}">
  <ds:schemaRefs>
    <ds:schemaRef ds:uri="http://schemas.microsoft.com/office/2006/metadata/properties"/>
    <ds:schemaRef ds:uri="http://schemas.microsoft.com/office/infopath/2007/PartnerControls"/>
    <ds:schemaRef ds:uri="047bb72d-e234-4d44-93a0-25620591dbf7"/>
    <ds:schemaRef ds:uri="635b3177-b61c-404f-b326-16cfed8d247f"/>
  </ds:schemaRefs>
</ds:datastoreItem>
</file>

<file path=customXml/itemProps3.xml><?xml version="1.0" encoding="utf-8"?>
<ds:datastoreItem xmlns:ds="http://schemas.openxmlformats.org/officeDocument/2006/customXml" ds:itemID="{D761D345-2573-45A2-A6A4-6C0CF516EC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3920</TotalTime>
  <Words>1586</Words>
  <Application>Microsoft Macintosh PowerPoint</Application>
  <PresentationFormat>Widescreen</PresentationFormat>
  <Paragraphs>269</Paragraphs>
  <Slides>29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Everyday Health Care Routines</vt:lpstr>
      <vt:lpstr>Learning Objectives</vt:lpstr>
      <vt:lpstr>Everyday Adult Tasks</vt:lpstr>
      <vt:lpstr>Everyday Health Tasks</vt:lpstr>
      <vt:lpstr>Regular Check-Ups</vt:lpstr>
      <vt:lpstr>Take Your Medications</vt:lpstr>
      <vt:lpstr>Getting Organized 1</vt:lpstr>
      <vt:lpstr>Getting Organized 2</vt:lpstr>
      <vt:lpstr>Getting Refills</vt:lpstr>
      <vt:lpstr>Healthy Eating 1</vt:lpstr>
      <vt:lpstr>Healthy Eating 2</vt:lpstr>
      <vt:lpstr>Healthy Eating 3</vt:lpstr>
      <vt:lpstr>Vegetables</vt:lpstr>
      <vt:lpstr>Fruits</vt:lpstr>
      <vt:lpstr>Dairy</vt:lpstr>
      <vt:lpstr>Protein</vt:lpstr>
      <vt:lpstr>Grains</vt:lpstr>
      <vt:lpstr>Check Labels</vt:lpstr>
      <vt:lpstr>Grocery Store Tour</vt:lpstr>
      <vt:lpstr>Staying Active</vt:lpstr>
      <vt:lpstr>Why Is It Important?</vt:lpstr>
      <vt:lpstr>Your Mental Health</vt:lpstr>
      <vt:lpstr>Your Healthy Life</vt:lpstr>
      <vt:lpstr>Personal Strengths and Assets</vt:lpstr>
      <vt:lpstr>Healthy Living Support Options</vt:lpstr>
      <vt:lpstr>Integrated Supports Star</vt:lpstr>
      <vt:lpstr>Resources</vt:lpstr>
      <vt:lpstr>Resources Continued</vt:lpstr>
      <vt:lpstr>Acknowledgments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Everyday Health Care Routines</dc:title>
  <dc:subject>Healthy Routines</dc:subject>
  <dc:creator>Ohio DODD</dc:creator>
  <cp:keywords>healthy, eating, lifestyle, exercise, medicine</cp:keywords>
  <dc:description/>
  <cp:lastModifiedBy>Microsoft Office User</cp:lastModifiedBy>
  <cp:revision>5</cp:revision>
  <dcterms:created xsi:type="dcterms:W3CDTF">2024-03-05T17:59:56Z</dcterms:created>
  <dcterms:modified xsi:type="dcterms:W3CDTF">2024-04-15T12:51:23Z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0x010100F3E1831465204F4DB895A29006AFE8C7</vt:lpwstr>
  </property>
  <property fmtid="{D5CDD505-2E9C-101B-9397-08002B2CF9AE}" pid="3" name="Order">
    <vt:lpwstr>52300.0000000000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