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60" r:id="rId5"/>
    <p:sldId id="276" r:id="rId6"/>
    <p:sldId id="277" r:id="rId7"/>
    <p:sldId id="258" r:id="rId8"/>
    <p:sldId id="281" r:id="rId9"/>
    <p:sldId id="279" r:id="rId10"/>
    <p:sldId id="261" r:id="rId11"/>
    <p:sldId id="262" r:id="rId12"/>
    <p:sldId id="263" r:id="rId13"/>
    <p:sldId id="264" r:id="rId14"/>
    <p:sldId id="265" r:id="rId15"/>
    <p:sldId id="266" r:id="rId16"/>
    <p:sldId id="267" r:id="rId17"/>
    <p:sldId id="280" r:id="rId18"/>
    <p:sldId id="268" r:id="rId19"/>
    <p:sldId id="269" r:id="rId20"/>
    <p:sldId id="270" r:id="rId21"/>
    <p:sldId id="271" r:id="rId22"/>
    <p:sldId id="272" r:id="rId23"/>
    <p:sldId id="274" r:id="rId24"/>
    <p:sldId id="273" r:id="rId25"/>
    <p:sldId id="275" r:id="rId26"/>
    <p:sldId id="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143F27-7455-448A-9359-0F6FE24EED98}" v="5" dt="2024-03-19T14:53:52.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81020" autoAdjust="0"/>
  </p:normalViewPr>
  <p:slideViewPr>
    <p:cSldViewPr snapToGrid="0">
      <p:cViewPr varScale="1">
        <p:scale>
          <a:sx n="102" d="100"/>
          <a:sy n="102" d="100"/>
        </p:scale>
        <p:origin x="1080" y="184"/>
      </p:cViewPr>
      <p:guideLst/>
    </p:cSldViewPr>
  </p:slideViewPr>
  <p:outlineViewPr>
    <p:cViewPr>
      <p:scale>
        <a:sx n="33" d="100"/>
        <a:sy n="33" d="100"/>
      </p:scale>
      <p:origin x="0" y="-4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20068-8550-6047-A512-B9791E62D35B}"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513C6F-2A38-954D-A9DB-B5BF18BDBE34}" type="slidenum">
              <a:rPr lang="en-US" smtClean="0"/>
              <a:t>‹#›</a:t>
            </a:fld>
            <a:endParaRPr lang="en-US"/>
          </a:p>
        </p:txBody>
      </p:sp>
    </p:spTree>
    <p:extLst>
      <p:ext uri="{BB962C8B-B14F-4D97-AF65-F5344CB8AC3E}">
        <p14:creationId xmlns:p14="http://schemas.microsoft.com/office/powerpoint/2010/main" val="218553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This training will discuss Expenses.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Calibri" panose="020F0502020204030204" pitchFamily="34" charset="0"/>
              </a:rPr>
              <a:t>We will refer to the EZ-Reader </a:t>
            </a:r>
            <a:r>
              <a:rPr lang="en-US" sz="1200" i="1" kern="100" dirty="0">
                <a:effectLst/>
                <a:latin typeface="Calibri" panose="020F0502020204030204" pitchFamily="34" charset="0"/>
                <a:ea typeface="Calibri" panose="020F0502020204030204" pitchFamily="34" charset="0"/>
                <a:cs typeface="Calibri" panose="020F0502020204030204" pitchFamily="34" charset="0"/>
              </a:rPr>
              <a:t>Where Does My Money Go?</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A learning activity will be in the training.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r>
              <a:rPr lang="en-US" sz="1200" dirty="0">
                <a:effectLst/>
                <a:latin typeface="Calibri" panose="020F0502020204030204" pitchFamily="34" charset="0"/>
                <a:ea typeface="Calibri" panose="020F0502020204030204" pitchFamily="34" charset="0"/>
                <a:cs typeface="Calibri" panose="020F0502020204030204" pitchFamily="34" charset="0"/>
              </a:rPr>
              <a:t>Please ask questions as we go through. </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a:t>
            </a:fld>
            <a:endParaRPr lang="en-US"/>
          </a:p>
        </p:txBody>
      </p:sp>
    </p:spTree>
    <p:extLst>
      <p:ext uri="{BB962C8B-B14F-4D97-AF65-F5344CB8AC3E}">
        <p14:creationId xmlns:p14="http://schemas.microsoft.com/office/powerpoint/2010/main" val="333100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Needs are essential for living. </a:t>
            </a:r>
          </a:p>
          <a:p>
            <a:r>
              <a:rPr lang="en-US" dirty="0">
                <a:latin typeface="Calibri" panose="020F0502020204030204" pitchFamily="34" charset="0"/>
                <a:cs typeface="Calibri" panose="020F0502020204030204" pitchFamily="34" charset="0"/>
              </a:rPr>
              <a:t>Wants are non-essential for living.  </a:t>
            </a:r>
          </a:p>
        </p:txBody>
      </p:sp>
      <p:sp>
        <p:nvSpPr>
          <p:cNvPr id="4" name="Slide Number Placeholder 3"/>
          <p:cNvSpPr>
            <a:spLocks noGrp="1"/>
          </p:cNvSpPr>
          <p:nvPr>
            <p:ph type="sldNum" sz="quarter" idx="5"/>
          </p:nvPr>
        </p:nvSpPr>
        <p:spPr/>
        <p:txBody>
          <a:bodyPr/>
          <a:lstStyle/>
          <a:p>
            <a:fld id="{8D1C4905-5268-AB40-9264-176026CC1473}" type="slidenum">
              <a:rPr lang="en-US" smtClean="0"/>
              <a:t>10</a:t>
            </a:fld>
            <a:endParaRPr lang="en-US"/>
          </a:p>
        </p:txBody>
      </p:sp>
    </p:spTree>
    <p:extLst>
      <p:ext uri="{BB962C8B-B14F-4D97-AF65-F5344CB8AC3E}">
        <p14:creationId xmlns:p14="http://schemas.microsoft.com/office/powerpoint/2010/main" val="11702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What are other things you NEED to survive?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Needs can vary at times.  You need clothing to protect you.  Clothing can be in different expense levels.  </a:t>
            </a:r>
          </a:p>
          <a:p>
            <a:r>
              <a:rPr lang="en-US" dirty="0">
                <a:latin typeface="Calibri" panose="020F0502020204030204" pitchFamily="34" charset="0"/>
                <a:cs typeface="Calibri" panose="020F0502020204030204" pitchFamily="34" charset="0"/>
              </a:rPr>
              <a:t>Discuss different types of clothing. (i.e. name brand-Polo, compared to Old Navy)</a:t>
            </a:r>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11</a:t>
            </a:fld>
            <a:endParaRPr lang="en-US"/>
          </a:p>
        </p:txBody>
      </p:sp>
    </p:spTree>
    <p:extLst>
      <p:ext uri="{BB962C8B-B14F-4D97-AF65-F5344CB8AC3E}">
        <p14:creationId xmlns:p14="http://schemas.microsoft.com/office/powerpoint/2010/main" val="156532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What are things you WANT for your life?  Wants can vary just like Needs.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 need food but you may want to go out to a restaurant each day. That can be very expensive.  Buying food from a grocery store and planning meals can help reduce the cost of food.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Understanding the difference will help you make better decisions about how to spend your money.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Discuss different types of vacations.  (i.e. travel to a beach vacation, compared to a camping vacation)</a:t>
            </a:r>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12</a:t>
            </a:fld>
            <a:endParaRPr lang="en-US"/>
          </a:p>
        </p:txBody>
      </p:sp>
    </p:spTree>
    <p:extLst>
      <p:ext uri="{BB962C8B-B14F-4D97-AF65-F5344CB8AC3E}">
        <p14:creationId xmlns:p14="http://schemas.microsoft.com/office/powerpoint/2010/main" val="97506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You have choices about what you spend your money on.  Decisions need to be made on if what you want to buy is a need or a want.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Put the participants in groups to complete the Needs or Wants worksheets (or do all together).  Do the Need or Want? Worksheet first to determine understanding.  Move to Scenario’s worksheet.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Give the groups 10 minutes to complete the activity.  Pull back together to share out.</a:t>
            </a:r>
          </a:p>
        </p:txBody>
      </p:sp>
      <p:sp>
        <p:nvSpPr>
          <p:cNvPr id="4" name="Slide Number Placeholder 3"/>
          <p:cNvSpPr>
            <a:spLocks noGrp="1"/>
          </p:cNvSpPr>
          <p:nvPr>
            <p:ph type="sldNum" sz="quarter" idx="5"/>
          </p:nvPr>
        </p:nvSpPr>
        <p:spPr/>
        <p:txBody>
          <a:bodyPr/>
          <a:lstStyle/>
          <a:p>
            <a:fld id="{8D1C4905-5268-AB40-9264-176026CC1473}" type="slidenum">
              <a:rPr lang="en-US" smtClean="0"/>
              <a:t>13</a:t>
            </a:fld>
            <a:endParaRPr lang="en-US"/>
          </a:p>
        </p:txBody>
      </p:sp>
    </p:spTree>
    <p:extLst>
      <p:ext uri="{BB962C8B-B14F-4D97-AF65-F5344CB8AC3E}">
        <p14:creationId xmlns:p14="http://schemas.microsoft.com/office/powerpoint/2010/main" val="265300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CF513C6F-2A38-954D-A9DB-B5BF18BDBE34}" type="slidenum">
              <a:rPr lang="en-US" smtClean="0"/>
              <a:t>14</a:t>
            </a:fld>
            <a:endParaRPr lang="en-US"/>
          </a:p>
        </p:txBody>
      </p:sp>
    </p:spTree>
    <p:extLst>
      <p:ext uri="{BB962C8B-B14F-4D97-AF65-F5344CB8AC3E}">
        <p14:creationId xmlns:p14="http://schemas.microsoft.com/office/powerpoint/2010/main" val="252862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8D1C4905-5268-AB40-9264-176026CC1473}" type="slidenum">
              <a:rPr lang="en-US" smtClean="0"/>
              <a:t>15</a:t>
            </a:fld>
            <a:endParaRPr lang="en-US"/>
          </a:p>
        </p:txBody>
      </p:sp>
    </p:spTree>
    <p:extLst>
      <p:ext uri="{BB962C8B-B14F-4D97-AF65-F5344CB8AC3E}">
        <p14:creationId xmlns:p14="http://schemas.microsoft.com/office/powerpoint/2010/main" val="2614276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Paying with cash is usually only used for smaller purchases or expenses.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What are other things you can use cash for?</a:t>
            </a:r>
          </a:p>
        </p:txBody>
      </p:sp>
      <p:sp>
        <p:nvSpPr>
          <p:cNvPr id="4" name="Slide Number Placeholder 3"/>
          <p:cNvSpPr>
            <a:spLocks noGrp="1"/>
          </p:cNvSpPr>
          <p:nvPr>
            <p:ph type="sldNum" sz="quarter" idx="5"/>
          </p:nvPr>
        </p:nvSpPr>
        <p:spPr/>
        <p:txBody>
          <a:bodyPr/>
          <a:lstStyle/>
          <a:p>
            <a:fld id="{8D1C4905-5268-AB40-9264-176026CC1473}" type="slidenum">
              <a:rPr lang="en-US" smtClean="0"/>
              <a:t>16</a:t>
            </a:fld>
            <a:endParaRPr lang="en-US"/>
          </a:p>
        </p:txBody>
      </p:sp>
    </p:spTree>
    <p:extLst>
      <p:ext uri="{BB962C8B-B14F-4D97-AF65-F5344CB8AC3E}">
        <p14:creationId xmlns:p14="http://schemas.microsoft.com/office/powerpoint/2010/main" val="3342275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 Checking Account is </a:t>
            </a:r>
            <a:r>
              <a:rPr lang="en-US" sz="1200" dirty="0">
                <a:effectLst/>
                <a:latin typeface="Calibri" panose="020F0502020204030204" pitchFamily="34" charset="0"/>
                <a:ea typeface="Calibri" panose="020F0502020204030204" pitchFamily="34" charset="0"/>
                <a:cs typeface="Times New Roman" panose="02020603050405020304" pitchFamily="18" charset="0"/>
              </a:rPr>
              <a:t>a money account that allows deposits and withdrawals.</a:t>
            </a:r>
          </a:p>
          <a:p>
            <a:endParaRPr lang="en-US" sz="1200" dirty="0">
              <a:effectLst/>
            </a:endParaRPr>
          </a:p>
          <a:p>
            <a:r>
              <a:rPr lang="en-US" sz="1200" dirty="0">
                <a:latin typeface="Calibri" panose="020F0502020204030204" pitchFamily="34" charset="0"/>
                <a:cs typeface="Calibri" panose="020F0502020204030204" pitchFamily="34" charset="0"/>
              </a:rPr>
              <a:t>You can write a check to pay for items.  The amount is pulled out of your bank account.  </a:t>
            </a:r>
          </a:p>
          <a:p>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You must be careful not to spend more than you have in your bank account when using a check or debit card. </a:t>
            </a:r>
            <a:r>
              <a:rPr lang="en-US" sz="1200" dirty="0">
                <a:effectLst/>
                <a:latin typeface="Calibri" panose="020F0502020204030204" pitchFamily="34" charset="0"/>
                <a:ea typeface="Calibri" panose="020F0502020204030204" pitchFamily="34" charset="0"/>
                <a:cs typeface="Calibri" panose="020F0502020204030204" pitchFamily="34" charset="0"/>
              </a:rPr>
              <a:t>This is called an overdraft.  The bank will charge you an extra fee to cover the cost of what you purchased. </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D1C4905-5268-AB40-9264-176026CC1473}" type="slidenum">
              <a:rPr lang="en-US" smtClean="0"/>
              <a:t>17</a:t>
            </a:fld>
            <a:endParaRPr lang="en-US"/>
          </a:p>
        </p:txBody>
      </p:sp>
    </p:spTree>
    <p:extLst>
      <p:ext uri="{BB962C8B-B14F-4D97-AF65-F5344CB8AC3E}">
        <p14:creationId xmlns:p14="http://schemas.microsoft.com/office/powerpoint/2010/main" val="3042165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Using a debit card takes money out of your bank account right away.  It is like paying with cash.  The money is immediately removed from your account.  </a:t>
            </a:r>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18</a:t>
            </a:fld>
            <a:endParaRPr lang="en-US"/>
          </a:p>
        </p:txBody>
      </p:sp>
    </p:spTree>
    <p:extLst>
      <p:ext uri="{BB962C8B-B14F-4D97-AF65-F5344CB8AC3E}">
        <p14:creationId xmlns:p14="http://schemas.microsoft.com/office/powerpoint/2010/main" val="395972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important to make payments on time each month.  If you are not able to pay the total amount borrowed each month, the credit card company will charge you interest.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is an additional fee to your total amount owed.  </a:t>
            </a:r>
          </a:p>
        </p:txBody>
      </p:sp>
      <p:sp>
        <p:nvSpPr>
          <p:cNvPr id="4" name="Slide Number Placeholder 3"/>
          <p:cNvSpPr>
            <a:spLocks noGrp="1"/>
          </p:cNvSpPr>
          <p:nvPr>
            <p:ph type="sldNum" sz="quarter" idx="5"/>
          </p:nvPr>
        </p:nvSpPr>
        <p:spPr/>
        <p:txBody>
          <a:bodyPr/>
          <a:lstStyle/>
          <a:p>
            <a:fld id="{8D1C4905-5268-AB40-9264-176026CC1473}" type="slidenum">
              <a:rPr lang="en-US" smtClean="0"/>
              <a:t>19</a:t>
            </a:fld>
            <a:endParaRPr lang="en-US"/>
          </a:p>
        </p:txBody>
      </p:sp>
    </p:spTree>
    <p:extLst>
      <p:ext uri="{BB962C8B-B14F-4D97-AF65-F5344CB8AC3E}">
        <p14:creationId xmlns:p14="http://schemas.microsoft.com/office/powerpoint/2010/main" val="40307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In this training we will discuss. . . </a:t>
            </a:r>
          </a:p>
          <a:p>
            <a:endParaRPr lang="en-US" dirty="0">
              <a:latin typeface="Calibri" panose="020F0502020204030204" pitchFamily="34" charset="0"/>
              <a:cs typeface="Calibri" panose="020F0502020204030204" pitchFamily="34" charset="0"/>
            </a:endParaRPr>
          </a:p>
          <a:p>
            <a:pPr marL="228600" indent="-228600">
              <a:buAutoNum type="arabicPeriod"/>
            </a:pPr>
            <a:r>
              <a:rPr lang="en-US" dirty="0">
                <a:latin typeface="Calibri" panose="020F0502020204030204" pitchFamily="34" charset="0"/>
                <a:cs typeface="Calibri" panose="020F0502020204030204" pitchFamily="34" charset="0"/>
              </a:rPr>
              <a:t>Expenses</a:t>
            </a:r>
          </a:p>
          <a:p>
            <a:pPr marL="685800" lvl="1" indent="-228600">
              <a:buAutoNum type="arabicPeriod"/>
            </a:pPr>
            <a:r>
              <a:rPr lang="en-US" dirty="0">
                <a:latin typeface="Calibri" panose="020F0502020204030204" pitchFamily="34" charset="0"/>
                <a:cs typeface="Calibri" panose="020F0502020204030204" pitchFamily="34" charset="0"/>
              </a:rPr>
              <a:t>Fixed</a:t>
            </a:r>
          </a:p>
          <a:p>
            <a:pPr marL="685800" lvl="1" indent="-228600">
              <a:buAutoNum type="arabicPeriod"/>
            </a:pPr>
            <a:r>
              <a:rPr lang="en-US" dirty="0">
                <a:latin typeface="Calibri" panose="020F0502020204030204" pitchFamily="34" charset="0"/>
                <a:cs typeface="Calibri" panose="020F0502020204030204" pitchFamily="34" charset="0"/>
              </a:rPr>
              <a:t>Varied</a:t>
            </a:r>
          </a:p>
          <a:p>
            <a:pPr marL="685800" lvl="1" indent="-228600">
              <a:buAutoNum type="arabicPeriod"/>
            </a:pPr>
            <a:endParaRPr lang="en-US" dirty="0">
              <a:latin typeface="Calibri" panose="020F0502020204030204" pitchFamily="34" charset="0"/>
              <a:cs typeface="Calibri" panose="020F0502020204030204" pitchFamily="34" charset="0"/>
            </a:endParaRPr>
          </a:p>
          <a:p>
            <a:pPr marL="228600" lvl="0" indent="-228600">
              <a:buAutoNum type="arabicPeriod"/>
            </a:pPr>
            <a:r>
              <a:rPr lang="en-US" dirty="0">
                <a:latin typeface="Calibri" panose="020F0502020204030204" pitchFamily="34" charset="0"/>
                <a:cs typeface="Calibri" panose="020F0502020204030204" pitchFamily="34" charset="0"/>
              </a:rPr>
              <a:t>Type of spending</a:t>
            </a:r>
          </a:p>
          <a:p>
            <a:pPr marL="685800" lvl="1" indent="-228600">
              <a:buAutoNum type="arabicPeriod"/>
            </a:pPr>
            <a:r>
              <a:rPr lang="en-US" dirty="0">
                <a:latin typeface="Calibri" panose="020F0502020204030204" pitchFamily="34" charset="0"/>
                <a:cs typeface="Calibri" panose="020F0502020204030204" pitchFamily="34" charset="0"/>
              </a:rPr>
              <a:t>Needs</a:t>
            </a:r>
          </a:p>
          <a:p>
            <a:pPr marL="685800" lvl="1" indent="-228600">
              <a:buAutoNum type="arabicPeriod"/>
            </a:pPr>
            <a:r>
              <a:rPr lang="en-US" dirty="0">
                <a:latin typeface="Calibri" panose="020F0502020204030204" pitchFamily="34" charset="0"/>
                <a:cs typeface="Calibri" panose="020F0502020204030204" pitchFamily="34" charset="0"/>
              </a:rPr>
              <a:t>Wants</a:t>
            </a:r>
          </a:p>
          <a:p>
            <a:pPr marL="685800" lvl="1" indent="-228600">
              <a:buAutoNum type="arabicPeriod"/>
            </a:pPr>
            <a:endParaRPr lang="en-US" dirty="0">
              <a:latin typeface="Calibri" panose="020F0502020204030204" pitchFamily="34" charset="0"/>
              <a:cs typeface="Calibri" panose="020F0502020204030204" pitchFamily="34" charset="0"/>
            </a:endParaRPr>
          </a:p>
          <a:p>
            <a:pPr marL="228600" lvl="0" indent="-228600">
              <a:buAutoNum type="arabicPeriod"/>
            </a:pPr>
            <a:r>
              <a:rPr lang="en-US" dirty="0">
                <a:latin typeface="Calibri" panose="020F0502020204030204" pitchFamily="34" charset="0"/>
                <a:cs typeface="Calibri" panose="020F0502020204030204" pitchFamily="34" charset="0"/>
              </a:rPr>
              <a:t>Types of payment methods</a:t>
            </a:r>
          </a:p>
          <a:p>
            <a:pPr marL="685800" lvl="1" indent="-228600">
              <a:buAutoNum type="arabicPeriod"/>
            </a:pPr>
            <a:r>
              <a:rPr lang="en-US" dirty="0">
                <a:latin typeface="Calibri" panose="020F0502020204030204" pitchFamily="34" charset="0"/>
                <a:cs typeface="Calibri" panose="020F0502020204030204" pitchFamily="34" charset="0"/>
              </a:rPr>
              <a:t>Cash</a:t>
            </a:r>
          </a:p>
          <a:p>
            <a:pPr marL="685800" lvl="1" indent="-228600">
              <a:buAutoNum type="arabicPeriod"/>
            </a:pPr>
            <a:r>
              <a:rPr lang="en-US" dirty="0">
                <a:latin typeface="Calibri" panose="020F0502020204030204" pitchFamily="34" charset="0"/>
                <a:cs typeface="Calibri" panose="020F0502020204030204" pitchFamily="34" charset="0"/>
              </a:rPr>
              <a:t>Check</a:t>
            </a:r>
          </a:p>
          <a:p>
            <a:pPr marL="685800" lvl="1" indent="-228600">
              <a:buAutoNum type="arabicPeriod"/>
            </a:pPr>
            <a:r>
              <a:rPr lang="en-US" dirty="0">
                <a:latin typeface="Calibri" panose="020F0502020204030204" pitchFamily="34" charset="0"/>
                <a:cs typeface="Calibri" panose="020F0502020204030204" pitchFamily="34" charset="0"/>
              </a:rPr>
              <a:t>Debit card</a:t>
            </a:r>
          </a:p>
          <a:p>
            <a:pPr marL="685800" lvl="1" indent="-228600">
              <a:buAutoNum type="arabicPeriod"/>
            </a:pPr>
            <a:r>
              <a:rPr lang="en-US" dirty="0">
                <a:latin typeface="Calibri" panose="020F0502020204030204" pitchFamily="34" charset="0"/>
                <a:cs typeface="Calibri" panose="020F0502020204030204" pitchFamily="34" charset="0"/>
              </a:rPr>
              <a:t>Credit card</a:t>
            </a:r>
          </a:p>
          <a:p>
            <a:pPr marL="685800" lvl="1" indent="-228600">
              <a:buAutoNum type="arabicPeriod"/>
            </a:pPr>
            <a:endParaRPr lang="en-US" dirty="0">
              <a:latin typeface="Calibri" panose="020F0502020204030204" pitchFamily="34" charset="0"/>
              <a:cs typeface="Calibri" panose="020F0502020204030204" pitchFamily="34" charset="0"/>
            </a:endParaRPr>
          </a:p>
          <a:p>
            <a:pPr marL="228600" lvl="0" indent="-228600">
              <a:buAutoNum type="arabicPeriod"/>
            </a:pPr>
            <a:r>
              <a:rPr lang="en-US" dirty="0">
                <a:latin typeface="Calibri" panose="020F0502020204030204" pitchFamily="34" charset="0"/>
                <a:cs typeface="Calibri" panose="020F0502020204030204" pitchFamily="34" charset="0"/>
              </a:rPr>
              <a:t>Automatic payment and how it is helpful</a:t>
            </a:r>
          </a:p>
          <a:p>
            <a:pPr marL="1143000" lvl="2" indent="-228600">
              <a:buAutoNum type="arabicPeriod"/>
            </a:pPr>
            <a:endParaRPr lang="en-US" dirty="0">
              <a:latin typeface="Calibri" panose="020F0502020204030204" pitchFamily="34" charset="0"/>
              <a:cs typeface="Calibri" panose="020F0502020204030204" pitchFamily="34" charset="0"/>
            </a:endParaRPr>
          </a:p>
          <a:p>
            <a:pPr marL="1143000" lvl="2" indent="-228600">
              <a:buAutoNum type="arabicPeriod"/>
            </a:pPr>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2</a:t>
            </a:fld>
            <a:endParaRPr lang="en-US"/>
          </a:p>
        </p:txBody>
      </p:sp>
    </p:spTree>
    <p:extLst>
      <p:ext uri="{BB962C8B-B14F-4D97-AF65-F5344CB8AC3E}">
        <p14:creationId xmlns:p14="http://schemas.microsoft.com/office/powerpoint/2010/main" val="5019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Having a budget or list of your expenses will monitor how you are spending money.  This will reduce overspending.  You can only spend what you bring in.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EZ Reader on Budgeting will help explain how to make a list of all your expenses and how you will pay them each month.  </a:t>
            </a:r>
          </a:p>
        </p:txBody>
      </p:sp>
      <p:sp>
        <p:nvSpPr>
          <p:cNvPr id="4" name="Slide Number Placeholder 3"/>
          <p:cNvSpPr>
            <a:spLocks noGrp="1"/>
          </p:cNvSpPr>
          <p:nvPr>
            <p:ph type="sldNum" sz="quarter" idx="5"/>
          </p:nvPr>
        </p:nvSpPr>
        <p:spPr/>
        <p:txBody>
          <a:bodyPr/>
          <a:lstStyle/>
          <a:p>
            <a:fld id="{8D1C4905-5268-AB40-9264-176026CC1473}" type="slidenum">
              <a:rPr lang="en-US" smtClean="0"/>
              <a:t>20</a:t>
            </a:fld>
            <a:endParaRPr lang="en-US"/>
          </a:p>
        </p:txBody>
      </p:sp>
    </p:spTree>
    <p:extLst>
      <p:ext uri="{BB962C8B-B14F-4D97-AF65-F5344CB8AC3E}">
        <p14:creationId xmlns:p14="http://schemas.microsoft.com/office/powerpoint/2010/main" val="2043058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Work with your bank to set up payments that are automatically withdrawn from your account.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Once you set it up with your bank, it happens each month until you tell the bank to stop.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is a great way to make sure your bills are paid on time.  </a:t>
            </a:r>
          </a:p>
        </p:txBody>
      </p:sp>
      <p:sp>
        <p:nvSpPr>
          <p:cNvPr id="4" name="Slide Number Placeholder 3"/>
          <p:cNvSpPr>
            <a:spLocks noGrp="1"/>
          </p:cNvSpPr>
          <p:nvPr>
            <p:ph type="sldNum" sz="quarter" idx="5"/>
          </p:nvPr>
        </p:nvSpPr>
        <p:spPr/>
        <p:txBody>
          <a:bodyPr/>
          <a:lstStyle/>
          <a:p>
            <a:fld id="{8D1C4905-5268-AB40-9264-176026CC1473}" type="slidenum">
              <a:rPr lang="en-US" smtClean="0"/>
              <a:t>21</a:t>
            </a:fld>
            <a:endParaRPr lang="en-US"/>
          </a:p>
        </p:txBody>
      </p:sp>
    </p:spTree>
    <p:extLst>
      <p:ext uri="{BB962C8B-B14F-4D97-AF65-F5344CB8AC3E}">
        <p14:creationId xmlns:p14="http://schemas.microsoft.com/office/powerpoint/2010/main" val="57260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were used to create this training.  </a:t>
            </a:r>
          </a:p>
          <a:p>
            <a:endParaRPr lang="en-US" dirty="0"/>
          </a:p>
          <a:p>
            <a:r>
              <a:rPr lang="en-US" dirty="0"/>
              <a:t>It is important to understand what you are spending money on.  Understanding what is a need and what is a want is very important as you begin budgeting and paying your expenses.  </a:t>
            </a:r>
          </a:p>
          <a:p>
            <a:endParaRPr lang="en-US" dirty="0"/>
          </a:p>
          <a:p>
            <a:r>
              <a:rPr lang="en-US" dirty="0"/>
              <a:t>This training goes along with </a:t>
            </a:r>
            <a:r>
              <a:rPr lang="en-US"/>
              <a:t>the EZ-Reader </a:t>
            </a:r>
            <a:r>
              <a:rPr lang="en-US" i="1" dirty="0"/>
              <a:t>Where Does My Money Go?</a:t>
            </a:r>
          </a:p>
          <a:p>
            <a:endParaRPr lang="en-US" dirty="0"/>
          </a:p>
          <a:p>
            <a:r>
              <a:rPr lang="en-US" i="0" dirty="0"/>
              <a:t>Thank you for joining us. </a:t>
            </a:r>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22</a:t>
            </a:fld>
            <a:endParaRPr lang="en-US"/>
          </a:p>
        </p:txBody>
      </p:sp>
    </p:spTree>
    <p:extLst>
      <p:ext uri="{BB962C8B-B14F-4D97-AF65-F5344CB8AC3E}">
        <p14:creationId xmlns:p14="http://schemas.microsoft.com/office/powerpoint/2010/main" val="112808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Having money is important.  You need money for many different things.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What do you spend money on?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participants do not share, begin reading slide and talking about each domain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Food—groceries, McDonald’s, etc. </a:t>
            </a:r>
          </a:p>
          <a:p>
            <a:r>
              <a:rPr lang="en-US" dirty="0">
                <a:latin typeface="Calibri" panose="020F0502020204030204" pitchFamily="34" charset="0"/>
                <a:cs typeface="Calibri" panose="020F0502020204030204" pitchFamily="34" charset="0"/>
              </a:rPr>
              <a:t>Housing—rent, heating bill, water bill, etc.</a:t>
            </a:r>
          </a:p>
          <a:p>
            <a:r>
              <a:rPr lang="en-US" dirty="0">
                <a:latin typeface="Calibri" panose="020F0502020204030204" pitchFamily="34" charset="0"/>
                <a:cs typeface="Calibri" panose="020F0502020204030204" pitchFamily="34" charset="0"/>
              </a:rPr>
              <a:t>Entertainment—going to the movies, garage sale shopping, etc. </a:t>
            </a:r>
          </a:p>
        </p:txBody>
      </p:sp>
      <p:sp>
        <p:nvSpPr>
          <p:cNvPr id="4" name="Slide Number Placeholder 3"/>
          <p:cNvSpPr>
            <a:spLocks noGrp="1"/>
          </p:cNvSpPr>
          <p:nvPr>
            <p:ph type="sldNum" sz="quarter" idx="5"/>
          </p:nvPr>
        </p:nvSpPr>
        <p:spPr/>
        <p:txBody>
          <a:bodyPr/>
          <a:lstStyle/>
          <a:p>
            <a:fld id="{8D1C4905-5268-AB40-9264-176026CC1473}" type="slidenum">
              <a:rPr lang="en-US" smtClean="0"/>
              <a:t>3</a:t>
            </a:fld>
            <a:endParaRPr lang="en-US"/>
          </a:p>
        </p:txBody>
      </p:sp>
    </p:spTree>
    <p:extLst>
      <p:ext uri="{BB962C8B-B14F-4D97-AF65-F5344CB8AC3E}">
        <p14:creationId xmlns:p14="http://schemas.microsoft.com/office/powerpoint/2010/main" val="281629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You just shared some expenses.  We know an expense is the money you spend to get something or do something.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Many of these ideas may have been shared earlier.  </a:t>
            </a:r>
          </a:p>
        </p:txBody>
      </p:sp>
      <p:sp>
        <p:nvSpPr>
          <p:cNvPr id="4" name="Slide Number Placeholder 3"/>
          <p:cNvSpPr>
            <a:spLocks noGrp="1"/>
          </p:cNvSpPr>
          <p:nvPr>
            <p:ph type="sldNum" sz="quarter" idx="5"/>
          </p:nvPr>
        </p:nvSpPr>
        <p:spPr/>
        <p:txBody>
          <a:bodyPr/>
          <a:lstStyle/>
          <a:p>
            <a:fld id="{8D1C4905-5268-AB40-9264-176026CC1473}" type="slidenum">
              <a:rPr lang="en-US" smtClean="0"/>
              <a:t>4</a:t>
            </a:fld>
            <a:endParaRPr lang="en-US"/>
          </a:p>
        </p:txBody>
      </p:sp>
    </p:spTree>
    <p:extLst>
      <p:ext uri="{BB962C8B-B14F-4D97-AF65-F5344CB8AC3E}">
        <p14:creationId xmlns:p14="http://schemas.microsoft.com/office/powerpoint/2010/main" val="95124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There are 2 types of expenses.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Fixed expenses stay the same.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Varied expenses change based on how much you use, what you buy, etc.  </a:t>
            </a:r>
          </a:p>
        </p:txBody>
      </p:sp>
      <p:sp>
        <p:nvSpPr>
          <p:cNvPr id="4" name="Slide Number Placeholder 3"/>
          <p:cNvSpPr>
            <a:spLocks noGrp="1"/>
          </p:cNvSpPr>
          <p:nvPr>
            <p:ph type="sldNum" sz="quarter" idx="5"/>
          </p:nvPr>
        </p:nvSpPr>
        <p:spPr/>
        <p:txBody>
          <a:bodyPr/>
          <a:lstStyle/>
          <a:p>
            <a:fld id="{8D1C4905-5268-AB40-9264-176026CC1473}" type="slidenum">
              <a:rPr lang="en-US" smtClean="0"/>
              <a:t>5</a:t>
            </a:fld>
            <a:endParaRPr lang="en-US"/>
          </a:p>
        </p:txBody>
      </p:sp>
    </p:spTree>
    <p:extLst>
      <p:ext uri="{BB962C8B-B14F-4D97-AF65-F5344CB8AC3E}">
        <p14:creationId xmlns:p14="http://schemas.microsoft.com/office/powerpoint/2010/main" val="46406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Fixed expenses are always the same.  You can plan for how much money you need each month.  </a:t>
            </a:r>
          </a:p>
          <a:p>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6</a:t>
            </a:fld>
            <a:endParaRPr lang="en-US"/>
          </a:p>
        </p:txBody>
      </p:sp>
    </p:spTree>
    <p:extLst>
      <p:ext uri="{BB962C8B-B14F-4D97-AF65-F5344CB8AC3E}">
        <p14:creationId xmlns:p14="http://schemas.microsoft.com/office/powerpoint/2010/main" val="22777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 fixed expense could be the amount of money you pay for rent each month.  This amount does not change.  The amount you pay for any kind of loan you get (car, house, etc.) does not change each month.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What other fixed expenses can you think of?</a:t>
            </a:r>
          </a:p>
        </p:txBody>
      </p:sp>
      <p:sp>
        <p:nvSpPr>
          <p:cNvPr id="4" name="Slide Number Placeholder 3"/>
          <p:cNvSpPr>
            <a:spLocks noGrp="1"/>
          </p:cNvSpPr>
          <p:nvPr>
            <p:ph type="sldNum" sz="quarter" idx="5"/>
          </p:nvPr>
        </p:nvSpPr>
        <p:spPr/>
        <p:txBody>
          <a:bodyPr/>
          <a:lstStyle/>
          <a:p>
            <a:fld id="{8D1C4905-5268-AB40-9264-176026CC1473}" type="slidenum">
              <a:rPr lang="en-US" smtClean="0"/>
              <a:t>7</a:t>
            </a:fld>
            <a:endParaRPr lang="en-US"/>
          </a:p>
        </p:txBody>
      </p:sp>
    </p:spTree>
    <p:extLst>
      <p:ext uri="{BB962C8B-B14F-4D97-AF65-F5344CB8AC3E}">
        <p14:creationId xmlns:p14="http://schemas.microsoft.com/office/powerpoint/2010/main" val="427400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Varied expenses are sometimes difficult to plan for each month.  </a:t>
            </a:r>
          </a:p>
        </p:txBody>
      </p:sp>
      <p:sp>
        <p:nvSpPr>
          <p:cNvPr id="4" name="Slide Number Placeholder 3"/>
          <p:cNvSpPr>
            <a:spLocks noGrp="1"/>
          </p:cNvSpPr>
          <p:nvPr>
            <p:ph type="sldNum" sz="quarter" idx="5"/>
          </p:nvPr>
        </p:nvSpPr>
        <p:spPr/>
        <p:txBody>
          <a:bodyPr/>
          <a:lstStyle/>
          <a:p>
            <a:fld id="{8D1C4905-5268-AB40-9264-176026CC1473}" type="slidenum">
              <a:rPr lang="en-US" smtClean="0"/>
              <a:t>8</a:t>
            </a:fld>
            <a:endParaRPr lang="en-US"/>
          </a:p>
        </p:txBody>
      </p:sp>
    </p:spTree>
    <p:extLst>
      <p:ext uri="{BB962C8B-B14F-4D97-AF65-F5344CB8AC3E}">
        <p14:creationId xmlns:p14="http://schemas.microsoft.com/office/powerpoint/2010/main" val="660416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Other examples could be. . .  going to the movies, going out to eat, etc.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What other varied expenses do you have? </a:t>
            </a:r>
          </a:p>
        </p:txBody>
      </p:sp>
      <p:sp>
        <p:nvSpPr>
          <p:cNvPr id="4" name="Slide Number Placeholder 3"/>
          <p:cNvSpPr>
            <a:spLocks noGrp="1"/>
          </p:cNvSpPr>
          <p:nvPr>
            <p:ph type="sldNum" sz="quarter" idx="5"/>
          </p:nvPr>
        </p:nvSpPr>
        <p:spPr/>
        <p:txBody>
          <a:bodyPr/>
          <a:lstStyle/>
          <a:p>
            <a:fld id="{8D1C4905-5268-AB40-9264-176026CC1473}" type="slidenum">
              <a:rPr lang="en-US" smtClean="0"/>
              <a:t>9</a:t>
            </a:fld>
            <a:endParaRPr lang="en-US"/>
          </a:p>
        </p:txBody>
      </p:sp>
    </p:spTree>
    <p:extLst>
      <p:ext uri="{BB962C8B-B14F-4D97-AF65-F5344CB8AC3E}">
        <p14:creationId xmlns:p14="http://schemas.microsoft.com/office/powerpoint/2010/main" val="507826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5754C31-BF9C-5F4A-25F6-CC64E12CBCF9}"/>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dirty="0"/>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838200" y="1013253"/>
            <a:ext cx="10515600" cy="812371"/>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838200" y="1915297"/>
            <a:ext cx="50292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24600" y="1915297"/>
            <a:ext cx="5029200" cy="4261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751703" y="1000897"/>
            <a:ext cx="10602097" cy="824728"/>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751703" y="1915297"/>
            <a:ext cx="5095101"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258698" y="1915297"/>
            <a:ext cx="5095101"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BC61C84-8F99-6C06-17D3-33218BAD032A}"/>
              </a:ext>
            </a:extLst>
          </p:cNvPr>
          <p:cNvSpPr>
            <a:spLocks noGrp="1"/>
          </p:cNvSpPr>
          <p:nvPr>
            <p:ph sz="quarter" idx="13"/>
          </p:nvPr>
        </p:nvSpPr>
        <p:spPr>
          <a:xfrm>
            <a:off x="838200" y="1787525"/>
            <a:ext cx="5024919" cy="4116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EB6C82AD-3697-5BDF-6EE4-22AB793A542F}"/>
              </a:ext>
            </a:extLst>
          </p:cNvPr>
          <p:cNvSpPr>
            <a:spLocks noGrp="1"/>
          </p:cNvSpPr>
          <p:nvPr>
            <p:ph sz="quarter" idx="14"/>
          </p:nvPr>
        </p:nvSpPr>
        <p:spPr>
          <a:xfrm>
            <a:off x="6328880" y="1787525"/>
            <a:ext cx="5024919" cy="4116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CA60940-CD7F-1E14-DDAC-909D645FD524}"/>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81351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68" r:id="rId8"/>
    <p:sldLayoutId id="2147483656" r:id="rId9"/>
    <p:sldLayoutId id="2147483661" r:id="rId10"/>
    <p:sldLayoutId id="2147483657" r:id="rId11"/>
    <p:sldLayoutId id="2147483667" r:id="rId12"/>
    <p:sldLayoutId id="2147483664" r:id="rId13"/>
    <p:sldLayoutId id="2147483665" r:id="rId14"/>
    <p:sldLayoutId id="2147483666" r:id="rId15"/>
    <p:sldLayoutId id="2147483662" r:id="rId16"/>
    <p:sldLayoutId id="2147483663" r:id="rId17"/>
  </p:sldLayoutIdLst>
  <p:txStyles>
    <p:titleStyle>
      <a:lvl1pPr algn="l" defTabSz="914400"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nam02.safelinks.protection.outlook.com/?url=https%3A%2F%2Fwww.pacer.org%2Fpublications%2Fpossibilities%2Fimages%2Fstories%2Fdownloads%2FManaging_Your_Finances%2FMake_A_Spending_Plan%2Fstep_2_list_your_expenses.pdf&amp;data=05%7C02%7Cmkaifes%40umkc.edu%7Cc5e96d3b1f344b1cff6f08dc2822f9cb%7Ce3fefdbef7e9401ba51a355e01b05a89%7C0%7C0%7C638429377891223978%7CUnknown%7CTWFpbGZsb3d8eyJWIjoiMC4wLjAwMDAiLCJQIjoiV2luMzIiLCJBTiI6Ik1haWwiLCJXVCI6Mn0%3D%7C0%7C%7C%7C&amp;sdata=HRVQMYz5XZFXIWL5aTDspgDhKs84i7rwV6DEiDeznkE%3D&amp;reserved=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rcuk.org.uk/wp-content/uploads/2013/05/Helping-young-people-with-learning-disabilities-to-understand-money.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unity Life Guide. Three logos: Ohio Department of Developmental Disabilities, Altarum, and Life Course Nexus Training and Technical Assistance Center, UMKC institutes for Human Development, UCEDD">
            <a:extLst>
              <a:ext uri="{FF2B5EF4-FFF2-40B4-BE49-F238E27FC236}">
                <a16:creationId xmlns:a16="http://schemas.microsoft.com/office/drawing/2014/main" id="{0EEDA95A-DB3C-C759-98FE-099917D5EA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31719-DF4B-6C7C-B00C-98741A76E0F2}"/>
              </a:ext>
            </a:extLst>
          </p:cNvPr>
          <p:cNvSpPr>
            <a:spLocks noGrp="1"/>
          </p:cNvSpPr>
          <p:nvPr>
            <p:ph type="ctrTitle"/>
          </p:nvPr>
        </p:nvSpPr>
        <p:spPr>
          <a:xfrm>
            <a:off x="1154954" y="2099733"/>
            <a:ext cx="10225350" cy="1229876"/>
          </a:xfrm>
        </p:spPr>
        <p:txBody>
          <a:bodyPr/>
          <a:lstStyle/>
          <a:p>
            <a:pPr algn="ctr"/>
            <a:r>
              <a:rPr lang="en-US" dirty="0"/>
              <a:t>Where Does My Money Go? </a:t>
            </a:r>
          </a:p>
        </p:txBody>
      </p:sp>
      <p:pic>
        <p:nvPicPr>
          <p:cNvPr id="5" name="Picture 4">
            <a:extLst>
              <a:ext uri="{FF2B5EF4-FFF2-40B4-BE49-F238E27FC236}">
                <a16:creationId xmlns:a16="http://schemas.microsoft.com/office/drawing/2014/main" id="{5CBFC85E-62AC-EF86-BB38-2E8576C227D3}"/>
              </a:ext>
              <a:ext uri="{C183D7F6-B498-43B3-948B-1728B52AA6E4}">
                <adec:decorative xmlns:adec="http://schemas.microsoft.com/office/drawing/2017/decorative" val="1"/>
              </a:ext>
            </a:extLst>
          </p:cNvPr>
          <p:cNvPicPr>
            <a:picLocks noChangeAspect="1"/>
          </p:cNvPicPr>
          <p:nvPr/>
        </p:nvPicPr>
        <p:blipFill rotWithShape="1">
          <a:blip r:embed="rId4"/>
          <a:srcRect t="27222"/>
          <a:stretch/>
        </p:blipFill>
        <p:spPr>
          <a:xfrm>
            <a:off x="3566491" y="3329609"/>
            <a:ext cx="5059017" cy="2404946"/>
          </a:xfrm>
          <a:prstGeom prst="rect">
            <a:avLst/>
          </a:prstGeom>
        </p:spPr>
      </p:pic>
    </p:spTree>
    <p:extLst>
      <p:ext uri="{BB962C8B-B14F-4D97-AF65-F5344CB8AC3E}">
        <p14:creationId xmlns:p14="http://schemas.microsoft.com/office/powerpoint/2010/main" val="259791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338A68-8D4F-099F-6C52-76E88491F53F}"/>
              </a:ext>
            </a:extLst>
          </p:cNvPr>
          <p:cNvSpPr>
            <a:spLocks noGrp="1"/>
          </p:cNvSpPr>
          <p:nvPr>
            <p:ph type="title" idx="4294967295"/>
          </p:nvPr>
        </p:nvSpPr>
        <p:spPr>
          <a:xfrm>
            <a:off x="409575" y="1298575"/>
            <a:ext cx="5181600" cy="4699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It is important to decide if you are spending your money on a need or a want.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Needs</a:t>
            </a:r>
            <a:r>
              <a:rPr kumimoji="0" lang="en-US" sz="2800" b="0" i="0" u="none" strike="noStrike" kern="1200" cap="none" spc="0" normalizeH="0" baseline="0" noProof="0" dirty="0">
                <a:ln>
                  <a:noFill/>
                </a:ln>
                <a:solidFill>
                  <a:schemeClr val="tx1"/>
                </a:solidFill>
                <a:effectLst/>
                <a:uLnTx/>
                <a:uFillTx/>
                <a:latin typeface="+mn-lt"/>
                <a:ea typeface="+mn-ea"/>
                <a:cs typeface="+mn-cs"/>
              </a:rPr>
              <a:t> are things you must have for living or survival.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Wants </a:t>
            </a:r>
            <a:r>
              <a:rPr kumimoji="0" lang="en-US" sz="2800" b="0" i="0" u="none" strike="noStrike" kern="1200" cap="none" spc="0" normalizeH="0" baseline="0" noProof="0" dirty="0">
                <a:ln>
                  <a:noFill/>
                </a:ln>
                <a:solidFill>
                  <a:schemeClr val="tx1"/>
                </a:solidFill>
                <a:effectLst/>
                <a:uLnTx/>
                <a:uFillTx/>
                <a:latin typeface="+mn-lt"/>
                <a:ea typeface="+mn-ea"/>
                <a:cs typeface="+mn-cs"/>
              </a:rPr>
              <a:t>are things that can make your life better or more enjoyable.  </a:t>
            </a:r>
          </a:p>
        </p:txBody>
      </p:sp>
      <p:pic>
        <p:nvPicPr>
          <p:cNvPr id="4" name="Picture 3">
            <a:extLst>
              <a:ext uri="{FF2B5EF4-FFF2-40B4-BE49-F238E27FC236}">
                <a16:creationId xmlns:a16="http://schemas.microsoft.com/office/drawing/2014/main" id="{061BC986-BAA0-98F2-6FE4-1214652363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10630" y="1540702"/>
            <a:ext cx="4513107" cy="3246840"/>
          </a:xfrm>
          <a:prstGeom prst="rect">
            <a:avLst/>
          </a:prstGeom>
        </p:spPr>
      </p:pic>
    </p:spTree>
    <p:extLst>
      <p:ext uri="{BB962C8B-B14F-4D97-AF65-F5344CB8AC3E}">
        <p14:creationId xmlns:p14="http://schemas.microsoft.com/office/powerpoint/2010/main" val="16187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08AD-F780-DF14-1AAC-E34EA76D31E7}"/>
              </a:ext>
            </a:extLst>
          </p:cNvPr>
          <p:cNvSpPr>
            <a:spLocks noGrp="1"/>
          </p:cNvSpPr>
          <p:nvPr>
            <p:ph type="title"/>
          </p:nvPr>
        </p:nvSpPr>
        <p:spPr>
          <a:xfrm>
            <a:off x="6324600" y="1012825"/>
            <a:ext cx="5029200" cy="812800"/>
          </a:xfrm>
        </p:spPr>
        <p:txBody>
          <a:bodyPr/>
          <a:lstStyle/>
          <a:p>
            <a:pPr algn="ctr"/>
            <a:r>
              <a:rPr lang="en-US" dirty="0"/>
              <a:t>Needs</a:t>
            </a:r>
          </a:p>
        </p:txBody>
      </p:sp>
      <p:pic>
        <p:nvPicPr>
          <p:cNvPr id="13" name="Content Placeholder 12">
            <a:extLst>
              <a:ext uri="{FF2B5EF4-FFF2-40B4-BE49-F238E27FC236}">
                <a16:creationId xmlns:a16="http://schemas.microsoft.com/office/drawing/2014/main" id="{CCC547FC-9E50-A47F-747F-4F6A90A6DC52}"/>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87599" y="1419225"/>
            <a:ext cx="4803882" cy="4262438"/>
          </a:xfrm>
        </p:spPr>
      </p:pic>
      <p:sp>
        <p:nvSpPr>
          <p:cNvPr id="7" name="Content Placeholder 6">
            <a:extLst>
              <a:ext uri="{FF2B5EF4-FFF2-40B4-BE49-F238E27FC236}">
                <a16:creationId xmlns:a16="http://schemas.microsoft.com/office/drawing/2014/main" id="{0D4DC515-85E8-6386-6222-618B72E9B199}"/>
              </a:ext>
            </a:extLst>
          </p:cNvPr>
          <p:cNvSpPr>
            <a:spLocks noGrp="1"/>
          </p:cNvSpPr>
          <p:nvPr>
            <p:ph sz="half" idx="2"/>
          </p:nvPr>
        </p:nvSpPr>
        <p:spPr>
          <a:xfrm>
            <a:off x="6324600" y="1915297"/>
            <a:ext cx="5029200" cy="4261666"/>
          </a:xfrm>
        </p:spPr>
        <p:txBody>
          <a:bodyPr anchor="ctr">
            <a:normAutofit/>
          </a:bodyPr>
          <a:lstStyle/>
          <a:p>
            <a:r>
              <a:rPr lang="en-US" dirty="0"/>
              <a:t>Food</a:t>
            </a:r>
          </a:p>
          <a:p>
            <a:r>
              <a:rPr lang="en-US" dirty="0"/>
              <a:t>Housing</a:t>
            </a:r>
          </a:p>
          <a:p>
            <a:r>
              <a:rPr lang="en-US" dirty="0"/>
              <a:t>Clothing</a:t>
            </a:r>
          </a:p>
        </p:txBody>
      </p:sp>
    </p:spTree>
    <p:extLst>
      <p:ext uri="{BB962C8B-B14F-4D97-AF65-F5344CB8AC3E}">
        <p14:creationId xmlns:p14="http://schemas.microsoft.com/office/powerpoint/2010/main" val="3557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1F3439-4499-AA81-049B-A9C253CF7DBE}"/>
              </a:ext>
            </a:extLst>
          </p:cNvPr>
          <p:cNvSpPr>
            <a:spLocks noGrp="1"/>
          </p:cNvSpPr>
          <p:nvPr>
            <p:ph type="title"/>
          </p:nvPr>
        </p:nvSpPr>
        <p:spPr>
          <a:xfrm>
            <a:off x="6324600" y="1012825"/>
            <a:ext cx="5029200" cy="812800"/>
          </a:xfrm>
        </p:spPr>
        <p:txBody>
          <a:bodyPr/>
          <a:lstStyle/>
          <a:p>
            <a:pPr algn="ctr"/>
            <a:r>
              <a:rPr lang="en-US" dirty="0"/>
              <a:t>Wants</a:t>
            </a:r>
          </a:p>
        </p:txBody>
      </p:sp>
      <p:pic>
        <p:nvPicPr>
          <p:cNvPr id="8" name="Content Placeholder 7">
            <a:extLst>
              <a:ext uri="{FF2B5EF4-FFF2-40B4-BE49-F238E27FC236}">
                <a16:creationId xmlns:a16="http://schemas.microsoft.com/office/drawing/2014/main" id="{DD012E1B-CEF1-2B7B-98D7-C6BEC182D6E4}"/>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574040" y="1914525"/>
            <a:ext cx="5029200" cy="3823156"/>
          </a:xfrm>
        </p:spPr>
      </p:pic>
      <p:sp>
        <p:nvSpPr>
          <p:cNvPr id="7" name="Content Placeholder 6">
            <a:extLst>
              <a:ext uri="{FF2B5EF4-FFF2-40B4-BE49-F238E27FC236}">
                <a16:creationId xmlns:a16="http://schemas.microsoft.com/office/drawing/2014/main" id="{DA0A65E9-95EE-8C35-CB49-7826D6DEA1FA}"/>
              </a:ext>
            </a:extLst>
          </p:cNvPr>
          <p:cNvSpPr>
            <a:spLocks noGrp="1"/>
          </p:cNvSpPr>
          <p:nvPr>
            <p:ph sz="half" idx="2"/>
          </p:nvPr>
        </p:nvSpPr>
        <p:spPr>
          <a:xfrm>
            <a:off x="6324600" y="1915297"/>
            <a:ext cx="5029200" cy="4261666"/>
          </a:xfrm>
        </p:spPr>
        <p:txBody>
          <a:bodyPr anchor="ctr"/>
          <a:lstStyle/>
          <a:p>
            <a:r>
              <a:rPr lang="en-US" dirty="0"/>
              <a:t>Vacations</a:t>
            </a:r>
          </a:p>
          <a:p>
            <a:r>
              <a:rPr lang="en-US" dirty="0"/>
              <a:t>Jewelry</a:t>
            </a:r>
          </a:p>
          <a:p>
            <a:r>
              <a:rPr lang="en-US" dirty="0"/>
              <a:t>Video games</a:t>
            </a:r>
          </a:p>
          <a:p>
            <a:endParaRPr lang="en-US" dirty="0"/>
          </a:p>
        </p:txBody>
      </p:sp>
    </p:spTree>
    <p:extLst>
      <p:ext uri="{BB962C8B-B14F-4D97-AF65-F5344CB8AC3E}">
        <p14:creationId xmlns:p14="http://schemas.microsoft.com/office/powerpoint/2010/main" val="2166090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24E-0E75-8B54-89CE-C35166B2B0D8}"/>
              </a:ext>
            </a:extLst>
          </p:cNvPr>
          <p:cNvSpPr>
            <a:spLocks noGrp="1"/>
          </p:cNvSpPr>
          <p:nvPr>
            <p:ph type="title"/>
          </p:nvPr>
        </p:nvSpPr>
        <p:spPr>
          <a:xfrm>
            <a:off x="838200" y="864973"/>
            <a:ext cx="10515600" cy="825715"/>
          </a:xfrm>
        </p:spPr>
        <p:txBody>
          <a:bodyPr anchor="ctr">
            <a:normAutofit/>
          </a:bodyPr>
          <a:lstStyle/>
          <a:p>
            <a:r>
              <a:rPr lang="en-US" dirty="0"/>
              <a:t>Need or Want?</a:t>
            </a:r>
          </a:p>
        </p:txBody>
      </p:sp>
      <p:pic>
        <p:nvPicPr>
          <p:cNvPr id="13" name="Content Placeholder 5" descr="A screenshot of Need or Want Activity Sheet">
            <a:extLst>
              <a:ext uri="{FF2B5EF4-FFF2-40B4-BE49-F238E27FC236}">
                <a16:creationId xmlns:a16="http://schemas.microsoft.com/office/drawing/2014/main" id="{1E17FDDC-225A-F361-9D5A-6E7A9355E3BB}"/>
              </a:ext>
            </a:extLst>
          </p:cNvPr>
          <p:cNvPicPr>
            <a:picLocks noGrp="1" noChangeAspect="1"/>
          </p:cNvPicPr>
          <p:nvPr>
            <p:ph sz="quarter" idx="13"/>
          </p:nvPr>
        </p:nvPicPr>
        <p:blipFill>
          <a:blip r:embed="rId3"/>
          <a:stretch>
            <a:fillRect/>
          </a:stretch>
        </p:blipFill>
        <p:spPr>
          <a:xfrm>
            <a:off x="1130798" y="1787524"/>
            <a:ext cx="4439241" cy="4116387"/>
          </a:xfrm>
          <a:noFill/>
        </p:spPr>
      </p:pic>
      <p:pic>
        <p:nvPicPr>
          <p:cNvPr id="10" name="Content Placeholder 9" descr="A screenshot of the second page of the Need or Want activity sheet.">
            <a:extLst>
              <a:ext uri="{FF2B5EF4-FFF2-40B4-BE49-F238E27FC236}">
                <a16:creationId xmlns:a16="http://schemas.microsoft.com/office/drawing/2014/main" id="{476F0490-E880-D190-8AF8-7223AE0ADE45}"/>
              </a:ext>
            </a:extLst>
          </p:cNvPr>
          <p:cNvPicPr>
            <a:picLocks noGrp="1" noChangeAspect="1"/>
          </p:cNvPicPr>
          <p:nvPr>
            <p:ph sz="quarter" idx="14"/>
          </p:nvPr>
        </p:nvPicPr>
        <p:blipFill>
          <a:blip r:embed="rId4"/>
          <a:stretch>
            <a:fillRect/>
          </a:stretch>
        </p:blipFill>
        <p:spPr>
          <a:xfrm>
            <a:off x="7117313" y="1787525"/>
            <a:ext cx="3448537" cy="4116388"/>
          </a:xfrm>
        </p:spPr>
      </p:pic>
    </p:spTree>
    <p:extLst>
      <p:ext uri="{BB962C8B-B14F-4D97-AF65-F5344CB8AC3E}">
        <p14:creationId xmlns:p14="http://schemas.microsoft.com/office/powerpoint/2010/main" val="169941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0A965-81C8-2D38-3072-48646E77BAE8}"/>
              </a:ext>
            </a:extLst>
          </p:cNvPr>
          <p:cNvSpPr>
            <a:spLocks noGrp="1"/>
          </p:cNvSpPr>
          <p:nvPr>
            <p:ph type="title"/>
          </p:nvPr>
        </p:nvSpPr>
        <p:spPr/>
        <p:txBody>
          <a:bodyPr/>
          <a:lstStyle/>
          <a:p>
            <a:pPr algn="ctr"/>
            <a:r>
              <a:rPr lang="en-US" dirty="0"/>
              <a:t>How do you pay for things?</a:t>
            </a:r>
          </a:p>
        </p:txBody>
      </p:sp>
    </p:spTree>
    <p:extLst>
      <p:ext uri="{BB962C8B-B14F-4D97-AF65-F5344CB8AC3E}">
        <p14:creationId xmlns:p14="http://schemas.microsoft.com/office/powerpoint/2010/main" val="321127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E633B1-12EE-CC53-8D50-E8DB79CAF5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299" y="1615880"/>
            <a:ext cx="6172200" cy="4150804"/>
          </a:xfrm>
          <a:prstGeom prst="rect">
            <a:avLst/>
          </a:prstGeom>
          <a:noFill/>
        </p:spPr>
      </p:pic>
      <p:sp>
        <p:nvSpPr>
          <p:cNvPr id="3" name="Content Placeholder 2">
            <a:extLst>
              <a:ext uri="{FF2B5EF4-FFF2-40B4-BE49-F238E27FC236}">
                <a16:creationId xmlns:a16="http://schemas.microsoft.com/office/drawing/2014/main" id="{555B41E2-B7FC-88B6-48DC-7B33E0FCAADC}"/>
              </a:ext>
            </a:extLst>
          </p:cNvPr>
          <p:cNvSpPr>
            <a:spLocks noGrp="1"/>
          </p:cNvSpPr>
          <p:nvPr>
            <p:ph type="title" idx="4294967295"/>
          </p:nvPr>
        </p:nvSpPr>
        <p:spPr>
          <a:xfrm>
            <a:off x="7697788" y="1616075"/>
            <a:ext cx="3932237" cy="3762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Once you know what you are spending money on, you can decide how you pay for things.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Cash</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Debit</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Credit</a:t>
            </a:r>
          </a:p>
        </p:txBody>
      </p:sp>
    </p:spTree>
    <p:extLst>
      <p:ext uri="{BB962C8B-B14F-4D97-AF65-F5344CB8AC3E}">
        <p14:creationId xmlns:p14="http://schemas.microsoft.com/office/powerpoint/2010/main" val="56725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22359B3-32A7-99B4-EA22-E5DEC912894A}"/>
              </a:ext>
            </a:extLst>
          </p:cNvPr>
          <p:cNvSpPr>
            <a:spLocks noGrp="1"/>
          </p:cNvSpPr>
          <p:nvPr>
            <p:ph type="title"/>
          </p:nvPr>
        </p:nvSpPr>
        <p:spPr>
          <a:xfrm>
            <a:off x="7648361" y="790832"/>
            <a:ext cx="3932237" cy="799973"/>
          </a:xfrm>
        </p:spPr>
        <p:txBody>
          <a:bodyPr>
            <a:normAutofit/>
          </a:bodyPr>
          <a:lstStyle/>
          <a:p>
            <a:pPr algn="ctr"/>
            <a:r>
              <a:rPr lang="en-US" sz="4400" dirty="0"/>
              <a:t>Cash</a:t>
            </a:r>
          </a:p>
        </p:txBody>
      </p:sp>
      <p:pic>
        <p:nvPicPr>
          <p:cNvPr id="5" name="Picture 4">
            <a:extLst>
              <a:ext uri="{FF2B5EF4-FFF2-40B4-BE49-F238E27FC236}">
                <a16:creationId xmlns:a16="http://schemas.microsoft.com/office/drawing/2014/main" id="{BD3301BC-9DA3-B0B1-AF3D-9AAB78E44D06}"/>
              </a:ext>
              <a:ext uri="{C183D7F6-B498-43B3-948B-1728B52AA6E4}">
                <adec:decorative xmlns:adec="http://schemas.microsoft.com/office/drawing/2017/decorative" val="1"/>
              </a:ext>
            </a:extLst>
          </p:cNvPr>
          <p:cNvPicPr>
            <a:picLocks noChangeAspect="1"/>
          </p:cNvPicPr>
          <p:nvPr/>
        </p:nvPicPr>
        <p:blipFill rotWithShape="1">
          <a:blip r:embed="rId3"/>
          <a:srcRect l="5787" r="6813"/>
          <a:stretch/>
        </p:blipFill>
        <p:spPr>
          <a:xfrm>
            <a:off x="611402" y="1149179"/>
            <a:ext cx="6172200" cy="4696211"/>
          </a:xfrm>
          <a:prstGeom prst="rect">
            <a:avLst/>
          </a:prstGeom>
          <a:noFill/>
        </p:spPr>
      </p:pic>
      <p:sp>
        <p:nvSpPr>
          <p:cNvPr id="3" name="Content Placeholder 2">
            <a:extLst>
              <a:ext uri="{FF2B5EF4-FFF2-40B4-BE49-F238E27FC236}">
                <a16:creationId xmlns:a16="http://schemas.microsoft.com/office/drawing/2014/main" id="{55EA9278-AB72-5DEF-1A57-CE4166548494}"/>
              </a:ext>
            </a:extLst>
          </p:cNvPr>
          <p:cNvSpPr>
            <a:spLocks noGrp="1"/>
          </p:cNvSpPr>
          <p:nvPr>
            <p:ph type="body" sz="half" idx="2"/>
          </p:nvPr>
        </p:nvSpPr>
        <p:spPr>
          <a:xfrm>
            <a:off x="7648360" y="2082585"/>
            <a:ext cx="3932237" cy="3762805"/>
          </a:xfrm>
        </p:spPr>
        <p:txBody>
          <a:bodyPr>
            <a:normAutofit lnSpcReduction="10000"/>
          </a:bodyPr>
          <a:lstStyle/>
          <a:p>
            <a:pPr marL="0" indent="0">
              <a:buNone/>
            </a:pPr>
            <a:r>
              <a:rPr lang="en-US" sz="2800" dirty="0"/>
              <a:t>Paying with cash is usually used for smaller purchases</a:t>
            </a:r>
            <a:r>
              <a:rPr lang="en-US" sz="2800" b="1" dirty="0"/>
              <a:t>.</a:t>
            </a:r>
          </a:p>
          <a:p>
            <a:pPr marL="0" indent="0">
              <a:buNone/>
            </a:pPr>
            <a:endParaRPr lang="en-US" sz="2800" dirty="0"/>
          </a:p>
          <a:p>
            <a:pPr marL="457200" indent="-457200">
              <a:buFont typeface="Arial" panose="020B0604020202020204" pitchFamily="34" charset="0"/>
              <a:buChar char="•"/>
            </a:pPr>
            <a:r>
              <a:rPr lang="en-US" sz="2800" dirty="0"/>
              <a:t>Concession stand</a:t>
            </a:r>
          </a:p>
          <a:p>
            <a:pPr marL="457200" indent="-457200">
              <a:buFont typeface="Arial" panose="020B0604020202020204" pitchFamily="34" charset="0"/>
              <a:buChar char="•"/>
            </a:pPr>
            <a:r>
              <a:rPr lang="en-US" sz="2800" dirty="0"/>
              <a:t>Farmer’s market</a:t>
            </a:r>
          </a:p>
          <a:p>
            <a:pPr marL="457200" indent="-457200">
              <a:buFont typeface="Arial" panose="020B0604020202020204" pitchFamily="34" charset="0"/>
              <a:buChar char="•"/>
            </a:pPr>
            <a:r>
              <a:rPr lang="en-US" sz="2800" dirty="0"/>
              <a:t>Fast food</a:t>
            </a:r>
          </a:p>
          <a:p>
            <a:pPr marL="457200" indent="-457200">
              <a:buFont typeface="Arial" panose="020B0604020202020204" pitchFamily="34" charset="0"/>
              <a:buChar char="•"/>
            </a:pPr>
            <a:r>
              <a:rPr lang="en-US" sz="2800" dirty="0"/>
              <a:t>Clothing</a:t>
            </a:r>
          </a:p>
        </p:txBody>
      </p:sp>
    </p:spTree>
    <p:extLst>
      <p:ext uri="{BB962C8B-B14F-4D97-AF65-F5344CB8AC3E}">
        <p14:creationId xmlns:p14="http://schemas.microsoft.com/office/powerpoint/2010/main" val="2588047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A6B493-1857-843F-7CB3-5080345DE7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8523" y="1453043"/>
            <a:ext cx="5951107" cy="4805517"/>
          </a:xfrm>
          <a:prstGeom prst="rect">
            <a:avLst/>
          </a:prstGeom>
          <a:noFill/>
        </p:spPr>
      </p:pic>
      <p:sp>
        <p:nvSpPr>
          <p:cNvPr id="3" name="Content Placeholder 2">
            <a:extLst>
              <a:ext uri="{FF2B5EF4-FFF2-40B4-BE49-F238E27FC236}">
                <a16:creationId xmlns:a16="http://schemas.microsoft.com/office/drawing/2014/main" id="{AE1D0C82-700A-02FD-5D03-23AE19D17B22}"/>
              </a:ext>
            </a:extLst>
          </p:cNvPr>
          <p:cNvSpPr>
            <a:spLocks noGrp="1"/>
          </p:cNvSpPr>
          <p:nvPr>
            <p:ph type="title" idx="4294967295"/>
          </p:nvPr>
        </p:nvSpPr>
        <p:spPr>
          <a:xfrm>
            <a:off x="7591425" y="1919288"/>
            <a:ext cx="3932238" cy="3763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If you have a </a:t>
            </a:r>
            <a:r>
              <a:rPr kumimoji="0" lang="en-US" sz="2800" b="1" i="0" u="none" strike="noStrike" kern="1200" cap="none" spc="0" normalizeH="0" baseline="0" noProof="0" dirty="0">
                <a:ln>
                  <a:noFill/>
                </a:ln>
                <a:solidFill>
                  <a:schemeClr val="tx1"/>
                </a:solidFill>
                <a:effectLst/>
                <a:uLnTx/>
                <a:uFillTx/>
                <a:latin typeface="+mn-lt"/>
                <a:ea typeface="+mn-ea"/>
                <a:cs typeface="+mn-cs"/>
              </a:rPr>
              <a:t>checking account</a:t>
            </a:r>
            <a:r>
              <a:rPr kumimoji="0" lang="en-US" sz="2800" b="0" i="0" u="none" strike="noStrike" kern="1200" cap="none" spc="0" normalizeH="0" baseline="0" noProof="0" dirty="0">
                <a:ln>
                  <a:noFill/>
                </a:ln>
                <a:solidFill>
                  <a:schemeClr val="tx1"/>
                </a:solidFill>
                <a:effectLst/>
                <a:uLnTx/>
                <a:uFillTx/>
                <a:latin typeface="+mn-lt"/>
                <a:ea typeface="+mn-ea"/>
                <a:cs typeface="+mn-cs"/>
              </a:rPr>
              <a:t> at a bank, you can write a check or use a debit card.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The money comes out of your bank account.  </a:t>
            </a:r>
          </a:p>
        </p:txBody>
      </p:sp>
    </p:spTree>
    <p:extLst>
      <p:ext uri="{BB962C8B-B14F-4D97-AF65-F5344CB8AC3E}">
        <p14:creationId xmlns:p14="http://schemas.microsoft.com/office/powerpoint/2010/main" val="2329334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3B027C-F940-12DE-BFDD-0AED311C80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9788" y="1329298"/>
            <a:ext cx="6172200" cy="4335970"/>
          </a:xfrm>
          <a:prstGeom prst="rect">
            <a:avLst/>
          </a:prstGeom>
          <a:noFill/>
        </p:spPr>
      </p:pic>
      <p:sp>
        <p:nvSpPr>
          <p:cNvPr id="3" name="Content Placeholder 2">
            <a:extLst>
              <a:ext uri="{FF2B5EF4-FFF2-40B4-BE49-F238E27FC236}">
                <a16:creationId xmlns:a16="http://schemas.microsoft.com/office/drawing/2014/main" id="{2B1BFD89-7B4E-D9AD-7111-876A9C5BA35B}"/>
              </a:ext>
            </a:extLst>
          </p:cNvPr>
          <p:cNvSpPr>
            <a:spLocks noGrp="1"/>
          </p:cNvSpPr>
          <p:nvPr>
            <p:ph type="title" idx="4294967295"/>
          </p:nvPr>
        </p:nvSpPr>
        <p:spPr>
          <a:xfrm>
            <a:off x="7648575" y="2533650"/>
            <a:ext cx="3932238" cy="3762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 </a:t>
            </a:r>
            <a:r>
              <a:rPr kumimoji="0" lang="en-US" sz="2800" b="1" i="0" u="none" strike="noStrike" kern="1200" cap="none" spc="0" normalizeH="0" baseline="0" noProof="0" dirty="0">
                <a:ln>
                  <a:noFill/>
                </a:ln>
                <a:solidFill>
                  <a:schemeClr val="tx1"/>
                </a:solidFill>
                <a:effectLst/>
                <a:uLnTx/>
                <a:uFillTx/>
                <a:latin typeface="+mn-lt"/>
                <a:ea typeface="+mn-ea"/>
                <a:cs typeface="+mn-cs"/>
              </a:rPr>
              <a:t>debit card </a:t>
            </a:r>
            <a:r>
              <a:rPr kumimoji="0" lang="en-US" sz="2800" b="0" i="0" u="none" strike="noStrike" kern="1200" cap="none" spc="0" normalizeH="0" baseline="0" noProof="0" dirty="0">
                <a:ln>
                  <a:noFill/>
                </a:ln>
                <a:solidFill>
                  <a:schemeClr val="tx1"/>
                </a:solidFill>
                <a:effectLst/>
                <a:uLnTx/>
                <a:uFillTx/>
                <a:latin typeface="+mn-lt"/>
                <a:ea typeface="+mn-ea"/>
                <a:cs typeface="+mn-cs"/>
              </a:rPr>
              <a:t>takes money right from your bank account to pay for things</a:t>
            </a:r>
            <a:r>
              <a:rPr kumimoji="0" lang="en-US" sz="2800" b="1"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391591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007FD-C972-184C-87F2-76D0A9C597EC}"/>
              </a:ext>
            </a:extLst>
          </p:cNvPr>
          <p:cNvSpPr>
            <a:spLocks noGrp="1"/>
          </p:cNvSpPr>
          <p:nvPr>
            <p:ph type="title" idx="4294967295"/>
          </p:nvPr>
        </p:nvSpPr>
        <p:spPr>
          <a:xfrm>
            <a:off x="7635875" y="1228725"/>
            <a:ext cx="3932238" cy="4641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 </a:t>
            </a:r>
            <a:r>
              <a:rPr kumimoji="0" lang="en-US" sz="2800" b="1" i="0" u="none" strike="noStrike" kern="1200" cap="none" spc="0" normalizeH="0" baseline="0" noProof="0" dirty="0">
                <a:ln>
                  <a:noFill/>
                </a:ln>
                <a:solidFill>
                  <a:schemeClr val="tx1"/>
                </a:solidFill>
                <a:effectLst/>
                <a:uLnTx/>
                <a:uFillTx/>
                <a:latin typeface="+mn-lt"/>
                <a:ea typeface="+mn-ea"/>
                <a:cs typeface="+mn-cs"/>
              </a:rPr>
              <a:t>credit card </a:t>
            </a:r>
            <a:r>
              <a:rPr kumimoji="0" lang="en-US" sz="2800" b="0" i="0" u="none" strike="noStrike" kern="1200" cap="none" spc="0" normalizeH="0" baseline="0" noProof="0" dirty="0">
                <a:ln>
                  <a:noFill/>
                </a:ln>
                <a:solidFill>
                  <a:schemeClr val="tx1"/>
                </a:solidFill>
                <a:effectLst/>
                <a:uLnTx/>
                <a:uFillTx/>
                <a:latin typeface="+mn-lt"/>
                <a:ea typeface="+mn-ea"/>
                <a:cs typeface="+mn-cs"/>
              </a:rPr>
              <a:t>is borrowing the money to buy things.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You must pay the credit card company back the amount you spent.  </a:t>
            </a:r>
          </a:p>
        </p:txBody>
      </p:sp>
      <p:pic>
        <p:nvPicPr>
          <p:cNvPr id="7" name="Picture Placeholder 6">
            <a:extLst>
              <a:ext uri="{FF2B5EF4-FFF2-40B4-BE49-F238E27FC236}">
                <a16:creationId xmlns:a16="http://schemas.microsoft.com/office/drawing/2014/main" id="{EF099BCF-68A7-72AA-429D-51E0AE63FED7}"/>
              </a:ext>
              <a:ext uri="{C183D7F6-B498-43B3-948B-1728B52AA6E4}">
                <adec:decorative xmlns:adec="http://schemas.microsoft.com/office/drawing/2017/decorative" val="1"/>
              </a:ext>
            </a:extLst>
          </p:cNvPr>
          <p:cNvPicPr>
            <a:picLocks noGrp="1" noChangeAspect="1"/>
          </p:cNvPicPr>
          <p:nvPr>
            <p:ph type="pic" idx="1"/>
          </p:nvPr>
        </p:nvPicPr>
        <p:blipFill>
          <a:blip r:embed="rId3"/>
          <a:srcRect t="467" b="467"/>
          <a:stretch>
            <a:fillRect/>
          </a:stretch>
        </p:blipFill>
        <p:spPr>
          <a:xfrm>
            <a:off x="798513" y="1471613"/>
            <a:ext cx="6172200" cy="4398962"/>
          </a:xfrm>
          <a:prstGeom prst="rect">
            <a:avLst/>
          </a:prstGeom>
          <a:noFill/>
        </p:spPr>
      </p:pic>
    </p:spTree>
    <p:extLst>
      <p:ext uri="{BB962C8B-B14F-4D97-AF65-F5344CB8AC3E}">
        <p14:creationId xmlns:p14="http://schemas.microsoft.com/office/powerpoint/2010/main" val="2225662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49D-E748-7286-8113-DD1F36D18732}"/>
              </a:ext>
            </a:extLst>
          </p:cNvPr>
          <p:cNvSpPr>
            <a:spLocks noGrp="1"/>
          </p:cNvSpPr>
          <p:nvPr>
            <p:ph type="title"/>
          </p:nvPr>
        </p:nvSpPr>
        <p:spPr>
          <a:xfrm>
            <a:off x="838200" y="1235370"/>
            <a:ext cx="10515600" cy="850429"/>
          </a:xfrm>
        </p:spPr>
        <p:txBody>
          <a:bodyPr/>
          <a:lstStyle/>
          <a:p>
            <a:r>
              <a:rPr lang="en-US" dirty="0"/>
              <a:t>Learning Objectives</a:t>
            </a:r>
          </a:p>
        </p:txBody>
      </p:sp>
      <p:sp>
        <p:nvSpPr>
          <p:cNvPr id="3" name="Content Placeholder 2">
            <a:extLst>
              <a:ext uri="{FF2B5EF4-FFF2-40B4-BE49-F238E27FC236}">
                <a16:creationId xmlns:a16="http://schemas.microsoft.com/office/drawing/2014/main" id="{7C6A5CE2-21C3-D8E6-8A16-10DB2EED4E2C}"/>
              </a:ext>
            </a:extLst>
          </p:cNvPr>
          <p:cNvSpPr>
            <a:spLocks noGrp="1"/>
          </p:cNvSpPr>
          <p:nvPr>
            <p:ph idx="1"/>
          </p:nvPr>
        </p:nvSpPr>
        <p:spPr>
          <a:xfrm>
            <a:off x="838200" y="1810385"/>
            <a:ext cx="11247120" cy="4351338"/>
          </a:xfrm>
        </p:spPr>
        <p:txBody>
          <a:bodyPr anchor="ctr"/>
          <a:lstStyle/>
          <a:p>
            <a:pPr marL="0" indent="0">
              <a:buNone/>
            </a:pPr>
            <a:r>
              <a:rPr lang="en-US" sz="3200" dirty="0"/>
              <a:t>The participants will: </a:t>
            </a:r>
          </a:p>
          <a:p>
            <a:pPr marL="0" indent="0">
              <a:buNone/>
            </a:pPr>
            <a:endParaRPr lang="en-US" dirty="0"/>
          </a:p>
          <a:p>
            <a:pPr marL="514350" indent="-514350">
              <a:buFont typeface="+mj-lt"/>
              <a:buAutoNum type="arabicPeriod"/>
            </a:pPr>
            <a:r>
              <a:rPr lang="en-US" dirty="0"/>
              <a:t>Identify the different types of expenses and ways to spend money</a:t>
            </a:r>
          </a:p>
          <a:p>
            <a:pPr marL="514350" indent="-514350">
              <a:buFont typeface="+mj-lt"/>
              <a:buAutoNum type="arabicPeriod"/>
            </a:pPr>
            <a:r>
              <a:rPr lang="en-US" dirty="0"/>
              <a:t>Compare similarities between paying with cash, check and debit card</a:t>
            </a:r>
          </a:p>
          <a:p>
            <a:pPr marL="514350" indent="-514350">
              <a:buFont typeface="+mj-lt"/>
              <a:buAutoNum type="arabicPeriod"/>
            </a:pPr>
            <a:r>
              <a:rPr lang="en-US" dirty="0"/>
              <a:t>Describe ways to pay expenses with a credit card</a:t>
            </a:r>
          </a:p>
        </p:txBody>
      </p:sp>
    </p:spTree>
    <p:extLst>
      <p:ext uri="{BB962C8B-B14F-4D97-AF65-F5344CB8AC3E}">
        <p14:creationId xmlns:p14="http://schemas.microsoft.com/office/powerpoint/2010/main" val="316962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EAD167-C229-AFD3-AA5F-9074433637D0}"/>
              </a:ext>
            </a:extLst>
          </p:cNvPr>
          <p:cNvSpPr>
            <a:spLocks noGrp="1"/>
          </p:cNvSpPr>
          <p:nvPr>
            <p:ph type="title" idx="4294967295"/>
          </p:nvPr>
        </p:nvSpPr>
        <p:spPr>
          <a:xfrm>
            <a:off x="741363" y="1511300"/>
            <a:ext cx="5181600" cy="4262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It is important to keep track of how you are spending money.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This helps with. . .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paying bills on time.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monitoring your spending. </a:t>
            </a:r>
          </a:p>
        </p:txBody>
      </p:sp>
      <p:pic>
        <p:nvPicPr>
          <p:cNvPr id="7" name="Content Placeholder 6">
            <a:extLst>
              <a:ext uri="{FF2B5EF4-FFF2-40B4-BE49-F238E27FC236}">
                <a16:creationId xmlns:a16="http://schemas.microsoft.com/office/drawing/2014/main" id="{ECD82D3E-601C-A09E-FCD3-438A145B55C6}"/>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749152" y="1865180"/>
            <a:ext cx="4593359" cy="3127639"/>
          </a:xfrm>
          <a:prstGeom prst="rect">
            <a:avLst/>
          </a:prstGeom>
        </p:spPr>
      </p:pic>
    </p:spTree>
    <p:extLst>
      <p:ext uri="{BB962C8B-B14F-4D97-AF65-F5344CB8AC3E}">
        <p14:creationId xmlns:p14="http://schemas.microsoft.com/office/powerpoint/2010/main" val="304962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3ABF3B-FA6A-C507-2E52-B12C3EC01584}"/>
              </a:ext>
            </a:extLst>
          </p:cNvPr>
          <p:cNvSpPr>
            <a:spLocks noGrp="1"/>
          </p:cNvSpPr>
          <p:nvPr>
            <p:ph type="title" idx="4294967295"/>
          </p:nvPr>
        </p:nvSpPr>
        <p:spPr>
          <a:xfrm>
            <a:off x="706438" y="1450975"/>
            <a:ext cx="5181600" cy="4260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Automatic bill payment </a:t>
            </a:r>
            <a:r>
              <a:rPr kumimoji="0" lang="en-US" sz="2800" b="0" i="0" u="none" strike="noStrike" kern="1200" cap="none" spc="0" normalizeH="0" baseline="0" noProof="0" dirty="0">
                <a:ln>
                  <a:noFill/>
                </a:ln>
                <a:solidFill>
                  <a:schemeClr val="tx1"/>
                </a:solidFill>
                <a:effectLst/>
                <a:uLnTx/>
                <a:uFillTx/>
                <a:latin typeface="+mn-lt"/>
                <a:ea typeface="+mn-ea"/>
                <a:cs typeface="+mn-cs"/>
              </a:rPr>
              <a:t>is scheduling with your bank to pay bills each month. </a:t>
            </a:r>
          </a:p>
        </p:txBody>
      </p:sp>
      <p:pic>
        <p:nvPicPr>
          <p:cNvPr id="7" name="Content Placeholder 6">
            <a:extLst>
              <a:ext uri="{FF2B5EF4-FFF2-40B4-BE49-F238E27FC236}">
                <a16:creationId xmlns:a16="http://schemas.microsoft.com/office/drawing/2014/main" id="{F3EA6546-9A6D-01D6-7064-885BECEC30AC}"/>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699955" y="1749094"/>
            <a:ext cx="4608689" cy="3359811"/>
          </a:xfrm>
          <a:prstGeom prst="rect">
            <a:avLst/>
          </a:prstGeom>
        </p:spPr>
      </p:pic>
    </p:spTree>
    <p:extLst>
      <p:ext uri="{BB962C8B-B14F-4D97-AF65-F5344CB8AC3E}">
        <p14:creationId xmlns:p14="http://schemas.microsoft.com/office/powerpoint/2010/main" val="386868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F83B-BDC1-2551-D0EC-1DE018041C3F}"/>
              </a:ext>
            </a:extLst>
          </p:cNvPr>
          <p:cNvSpPr>
            <a:spLocks noGrp="1"/>
          </p:cNvSpPr>
          <p:nvPr>
            <p:ph type="title"/>
          </p:nvPr>
        </p:nvSpPr>
        <p:spPr>
          <a:xfrm>
            <a:off x="838200" y="840259"/>
            <a:ext cx="10515600" cy="850429"/>
          </a:xfrm>
        </p:spPr>
        <p:txBody>
          <a:bodyPr/>
          <a:lstStyle/>
          <a:p>
            <a:r>
              <a:rPr lang="en-US" dirty="0"/>
              <a:t>Resources</a:t>
            </a:r>
          </a:p>
        </p:txBody>
      </p:sp>
      <p:sp>
        <p:nvSpPr>
          <p:cNvPr id="3" name="Content Placeholder 2">
            <a:extLst>
              <a:ext uri="{FF2B5EF4-FFF2-40B4-BE49-F238E27FC236}">
                <a16:creationId xmlns:a16="http://schemas.microsoft.com/office/drawing/2014/main" id="{57C060F4-CC5F-77E9-DC1F-795773E8F50D}"/>
              </a:ext>
            </a:extLst>
          </p:cNvPr>
          <p:cNvSpPr>
            <a:spLocks noGrp="1"/>
          </p:cNvSpPr>
          <p:nvPr>
            <p:ph idx="1"/>
          </p:nvPr>
        </p:nvSpPr>
        <p:spPr>
          <a:xfrm>
            <a:off x="838200" y="1690688"/>
            <a:ext cx="10515600" cy="4202331"/>
          </a:xfrm>
        </p:spPr>
        <p:txBody>
          <a:bodyPr anchor="ctr">
            <a:normAutofit/>
          </a:bodyPr>
          <a:lstStyle/>
          <a:p>
            <a:pPr marL="0" marR="0" indent="0">
              <a:lnSpc>
                <a:spcPct val="100000"/>
              </a:lnSpc>
              <a:buNone/>
            </a:pPr>
            <a:r>
              <a:rPr lang="en-US" dirty="0">
                <a:ea typeface="Times New Roman" panose="02020603050405020304" pitchFamily="18" charset="0"/>
              </a:rPr>
              <a:t>P</a:t>
            </a:r>
            <a:r>
              <a:rPr lang="en-US" dirty="0">
                <a:effectLst/>
                <a:ea typeface="Times New Roman" panose="02020603050405020304" pitchFamily="18" charset="0"/>
              </a:rPr>
              <a:t>acer Center – Printable sheet for your spending </a:t>
            </a:r>
          </a:p>
          <a:p>
            <a:pPr marL="0" indent="0">
              <a:lnSpc>
                <a:spcPct val="100000"/>
              </a:lnSpc>
              <a:buNone/>
            </a:pPr>
            <a:r>
              <a:rPr lang="en-US" u="sng" dirty="0">
                <a:solidFill>
                  <a:srgbClr val="467886"/>
                </a:solidFill>
                <a:effectLst/>
                <a:ea typeface="Times New Roman" panose="02020603050405020304" pitchFamily="18" charset="0"/>
                <a:cs typeface="Times New Roman" panose="02020603050405020304" pitchFamily="18" charset="0"/>
                <a:hlinkClick r:id="rId3" tooltip="https://nam02.safelinks.protection.outlook.com/?url=https%3a%2f%2fwww.pacer.org%2fpublications%2fpossibilities%2fimages%2fstories%2fdownloads%2fmanaging_your_finances%2fmake_a_spending_plan%2fstep_2_list_your_expenses.pdf&amp;data=05%7c02%7cmkaifes%40umkc.edu"/>
              </a:rPr>
              <a:t>https://www.pacer.org/publications/possibilities/images/stories/downloads/Managing_Your_Finances/Make_A_Spending_Plan/step_2_list_your_expenses.pdf</a:t>
            </a:r>
            <a:r>
              <a:rPr lang="en-US" dirty="0">
                <a:effectLst/>
              </a:rPr>
              <a:t> </a:t>
            </a:r>
          </a:p>
          <a:p>
            <a:pPr marL="0" indent="0">
              <a:lnSpc>
                <a:spcPct val="100000"/>
              </a:lnSpc>
              <a:buNone/>
            </a:pPr>
            <a:r>
              <a:rPr lang="en-US" dirty="0"/>
              <a:t>Helping Young People With Learning Disabilities Understand Money</a:t>
            </a:r>
          </a:p>
          <a:p>
            <a:pPr marL="0" indent="0">
              <a:lnSpc>
                <a:spcPct val="100000"/>
              </a:lnSpc>
              <a:buNone/>
            </a:pPr>
            <a:r>
              <a:rPr lang="en-US" dirty="0">
                <a:hlinkClick r:id="rId4"/>
              </a:rPr>
              <a:t>https://arcuk.org.uk/wp-content/uploads/2013/05/Helping-young-people-with-learning-disabilities-to-understand-money.pdf</a:t>
            </a:r>
            <a:r>
              <a:rPr lang="en-US" dirty="0"/>
              <a:t> </a:t>
            </a:r>
          </a:p>
        </p:txBody>
      </p:sp>
    </p:spTree>
    <p:extLst>
      <p:ext uri="{BB962C8B-B14F-4D97-AF65-F5344CB8AC3E}">
        <p14:creationId xmlns:p14="http://schemas.microsoft.com/office/powerpoint/2010/main" val="2469281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CD82-7CCC-9641-CF4D-0506803132E6}"/>
              </a:ext>
            </a:extLst>
          </p:cNvPr>
          <p:cNvSpPr>
            <a:spLocks noGrp="1"/>
          </p:cNvSpPr>
          <p:nvPr>
            <p:ph type="title"/>
          </p:nvPr>
        </p:nvSpPr>
        <p:spPr/>
        <p:txBody>
          <a:bodyPr/>
          <a:lstStyle/>
          <a:p>
            <a:r>
              <a:rPr lang="en-US" dirty="0">
                <a:solidFill>
                  <a:schemeClr val="bg1"/>
                </a:solidFill>
              </a:rPr>
              <a:t>Acknowledgements: Community Life Guide: A Project of Ohio Department of Developmental Disabilities. Developed by Altarum and </a:t>
            </a:r>
            <a:r>
              <a:rPr lang="en-US" dirty="0">
                <a:solidFill>
                  <a:schemeClr val="bg1"/>
                </a:solidFill>
                <a:ea typeface="Calibri" panose="020F0502020204030204" pitchFamily="34" charset="0"/>
              </a:rPr>
              <a:t>Life Course Nexus Training and Technical Assistance Center, UMKC institutes for Human Development, UCEDD</a:t>
            </a:r>
            <a:endParaRPr lang="en-US" dirty="0"/>
          </a:p>
        </p:txBody>
      </p:sp>
    </p:spTree>
    <p:extLst>
      <p:ext uri="{BB962C8B-B14F-4D97-AF65-F5344CB8AC3E}">
        <p14:creationId xmlns:p14="http://schemas.microsoft.com/office/powerpoint/2010/main" val="335925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5F51D-8F46-4012-A800-945629647F0A}"/>
              </a:ext>
              <a:ext uri="{C183D7F6-B498-43B3-948B-1728B52AA6E4}">
                <adec:decorative xmlns:adec="http://schemas.microsoft.com/office/drawing/2017/decorative" val="1"/>
              </a:ext>
            </a:extLst>
          </p:cNvPr>
          <p:cNvPicPr>
            <a:picLocks noChangeAspect="1"/>
          </p:cNvPicPr>
          <p:nvPr/>
        </p:nvPicPr>
        <p:blipFill rotWithShape="1">
          <a:blip r:embed="rId3"/>
          <a:srcRect l="4667" r="1302" b="3"/>
          <a:stretch/>
        </p:blipFill>
        <p:spPr>
          <a:xfrm>
            <a:off x="5594726" y="987425"/>
            <a:ext cx="5760662" cy="4548671"/>
          </a:xfrm>
          <a:prstGeom prst="rect">
            <a:avLst/>
          </a:prstGeom>
          <a:noFill/>
        </p:spPr>
      </p:pic>
      <p:sp>
        <p:nvSpPr>
          <p:cNvPr id="3" name="Content Placeholder 2">
            <a:extLst>
              <a:ext uri="{FF2B5EF4-FFF2-40B4-BE49-F238E27FC236}">
                <a16:creationId xmlns:a16="http://schemas.microsoft.com/office/drawing/2014/main" id="{8348D241-E1A0-9ACC-4CF7-C0F4A49BE7C8}"/>
              </a:ext>
            </a:extLst>
          </p:cNvPr>
          <p:cNvSpPr>
            <a:spLocks noGrp="1"/>
          </p:cNvSpPr>
          <p:nvPr>
            <p:ph type="title" idx="4294967295"/>
          </p:nvPr>
        </p:nvSpPr>
        <p:spPr>
          <a:xfrm>
            <a:off x="595313" y="1431925"/>
            <a:ext cx="4086225" cy="45481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Having money is an important part of life as an adult.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What do you spend money on?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Food</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Housing</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Entertainment</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72314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5796C5-4882-CD73-2C5F-5EB02CA898E4}"/>
              </a:ext>
            </a:extLst>
          </p:cNvPr>
          <p:cNvSpPr>
            <a:spLocks noGrp="1"/>
          </p:cNvSpPr>
          <p:nvPr>
            <p:ph type="title" idx="4294967295"/>
          </p:nvPr>
        </p:nvSpPr>
        <p:spPr>
          <a:xfrm>
            <a:off x="388938" y="876300"/>
            <a:ext cx="5181600" cy="5086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tx1"/>
                </a:solidFill>
                <a:effectLst/>
                <a:uLnTx/>
                <a:uFillTx/>
                <a:latin typeface="+mn-lt"/>
                <a:ea typeface="+mn-ea"/>
                <a:cs typeface="+mn-cs"/>
              </a:rPr>
              <a:t>A</a:t>
            </a:r>
            <a:r>
              <a:rPr kumimoji="0" lang="en-US" sz="2800" b="0" i="0" u="none" strike="noStrike" kern="1200" cap="none" spc="0" normalizeH="0" baseline="0" noProof="0" dirty="0">
                <a:ln>
                  <a:noFill/>
                </a:ln>
                <a:solidFill>
                  <a:schemeClr val="tx1"/>
                </a:solidFill>
                <a:effectLst/>
                <a:uLnTx/>
                <a:uFillTx/>
                <a:latin typeface="+mn-lt"/>
                <a:ea typeface="+mn-ea"/>
                <a:cs typeface="+mn-cs"/>
              </a:rPr>
              <a:t>n </a:t>
            </a:r>
            <a:r>
              <a:rPr kumimoji="0" lang="en-US" sz="2800" b="1" i="0" u="none" strike="noStrike" kern="1200" cap="none" spc="0" normalizeH="0" baseline="0" noProof="0" dirty="0">
                <a:ln>
                  <a:noFill/>
                </a:ln>
                <a:solidFill>
                  <a:schemeClr val="tx1"/>
                </a:solidFill>
                <a:effectLst/>
                <a:uLnTx/>
                <a:uFillTx/>
                <a:latin typeface="+mn-lt"/>
                <a:ea typeface="+mn-ea"/>
                <a:cs typeface="+mn-cs"/>
              </a:rPr>
              <a:t>expense</a:t>
            </a:r>
            <a:r>
              <a:rPr kumimoji="0" lang="en-US" sz="2800" b="0" i="0" u="none" strike="noStrike" kern="1200" cap="none" spc="0" normalizeH="0" baseline="0" noProof="0" dirty="0">
                <a:ln>
                  <a:noFill/>
                </a:ln>
                <a:solidFill>
                  <a:schemeClr val="tx1"/>
                </a:solidFill>
                <a:effectLst/>
                <a:uLnTx/>
                <a:uFillTx/>
                <a:latin typeface="+mn-lt"/>
                <a:ea typeface="+mn-ea"/>
                <a:cs typeface="+mn-cs"/>
              </a:rPr>
              <a:t> is the money you spend to get something.  It is the cost of something you buy or use.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Expenses can be: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Uber trips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Cell phone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Heat in your apartment</a:t>
            </a:r>
          </a:p>
        </p:txBody>
      </p:sp>
      <p:pic>
        <p:nvPicPr>
          <p:cNvPr id="4" name="Picture 3">
            <a:extLst>
              <a:ext uri="{FF2B5EF4-FFF2-40B4-BE49-F238E27FC236}">
                <a16:creationId xmlns:a16="http://schemas.microsoft.com/office/drawing/2014/main" id="{6C7AE1AC-29DD-C289-49F1-EB2E0978591B}"/>
              </a:ext>
              <a:ext uri="{C183D7F6-B498-43B3-948B-1728B52AA6E4}">
                <adec:decorative xmlns:adec="http://schemas.microsoft.com/office/drawing/2017/decorative" val="1"/>
              </a:ext>
            </a:extLst>
          </p:cNvPr>
          <p:cNvPicPr>
            <a:picLocks noChangeAspect="1"/>
          </p:cNvPicPr>
          <p:nvPr/>
        </p:nvPicPr>
        <p:blipFill rotWithShape="1">
          <a:blip r:embed="rId3"/>
          <a:srcRect l="573" r="5196" b="-2"/>
          <a:stretch/>
        </p:blipFill>
        <p:spPr>
          <a:xfrm>
            <a:off x="6425087" y="1288179"/>
            <a:ext cx="5181600" cy="4261666"/>
          </a:xfrm>
          <a:prstGeom prst="rect">
            <a:avLst/>
          </a:prstGeom>
          <a:noFill/>
        </p:spPr>
      </p:pic>
    </p:spTree>
    <p:extLst>
      <p:ext uri="{BB962C8B-B14F-4D97-AF65-F5344CB8AC3E}">
        <p14:creationId xmlns:p14="http://schemas.microsoft.com/office/powerpoint/2010/main" val="1593991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71FBD76-7DA0-AB88-5220-C4A08FEB5516}"/>
              </a:ext>
            </a:extLst>
          </p:cNvPr>
          <p:cNvSpPr>
            <a:spLocks noGrp="1"/>
          </p:cNvSpPr>
          <p:nvPr>
            <p:ph type="title" idx="4294967295"/>
          </p:nvPr>
        </p:nvSpPr>
        <p:spPr>
          <a:xfrm>
            <a:off x="5414791" y="987424"/>
            <a:ext cx="6172200" cy="4873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There are two kinds of expenses.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Fixed</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Varied</a:t>
            </a:r>
          </a:p>
        </p:txBody>
      </p:sp>
      <p:pic>
        <p:nvPicPr>
          <p:cNvPr id="12" name="Content Placeholder 14">
            <a:extLst>
              <a:ext uri="{FF2B5EF4-FFF2-40B4-BE49-F238E27FC236}">
                <a16:creationId xmlns:a16="http://schemas.microsoft.com/office/drawing/2014/main" id="{39A14666-12A1-9BE7-C8D4-E092328034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4838" y="2084641"/>
            <a:ext cx="3961784" cy="2679192"/>
          </a:xfrm>
          <a:prstGeom prst="rect">
            <a:avLst/>
          </a:prstGeom>
          <a:noFill/>
        </p:spPr>
      </p:pic>
    </p:spTree>
    <p:extLst>
      <p:ext uri="{BB962C8B-B14F-4D97-AF65-F5344CB8AC3E}">
        <p14:creationId xmlns:p14="http://schemas.microsoft.com/office/powerpoint/2010/main" val="684123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973AF7C6-BF6F-93C1-1D27-EB8422B72A25}"/>
              </a:ext>
            </a:extLst>
          </p:cNvPr>
          <p:cNvSpPr>
            <a:spLocks noGrp="1"/>
          </p:cNvSpPr>
          <p:nvPr>
            <p:ph type="title" idx="4294967295"/>
          </p:nvPr>
        </p:nvSpPr>
        <p:spPr>
          <a:xfrm>
            <a:off x="839788" y="1149350"/>
            <a:ext cx="6172200" cy="4695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Fixed expenses stay the same every time.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Fixed expenses can be paid by the month, every week or every other week.</a:t>
            </a:r>
            <a:endParaRPr kumimoji="0" lang="en-US" sz="3200" b="0" i="0" u="none" strike="noStrike" kern="1200" cap="none" spc="0" normalizeH="0" baseline="0" noProof="0" dirty="0">
              <a:ln>
                <a:noFill/>
              </a:ln>
              <a:solidFill>
                <a:schemeClr val="tx1"/>
              </a:solidFill>
              <a:effectLst/>
              <a:uLnTx/>
              <a:uFillTx/>
              <a:latin typeface="+mn-lt"/>
              <a:ea typeface="Calibri"/>
              <a:cs typeface="Calibri"/>
            </a:endParaRPr>
          </a:p>
        </p:txBody>
      </p:sp>
      <p:pic>
        <p:nvPicPr>
          <p:cNvPr id="26" name="Content Placeholder 7">
            <a:extLst>
              <a:ext uri="{FF2B5EF4-FFF2-40B4-BE49-F238E27FC236}">
                <a16:creationId xmlns:a16="http://schemas.microsoft.com/office/drawing/2014/main" id="{C0FBC324-3520-E111-9E9A-220BC10C35E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7313295" y="1768302"/>
            <a:ext cx="4543425" cy="3457961"/>
          </a:xfrm>
          <a:noFill/>
        </p:spPr>
      </p:pic>
    </p:spTree>
    <p:extLst>
      <p:ext uri="{BB962C8B-B14F-4D97-AF65-F5344CB8AC3E}">
        <p14:creationId xmlns:p14="http://schemas.microsoft.com/office/powerpoint/2010/main" val="1700072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CF6B-4466-84DF-4A6E-0291EB5139E5}"/>
              </a:ext>
            </a:extLst>
          </p:cNvPr>
          <p:cNvSpPr>
            <a:spLocks noGrp="1"/>
          </p:cNvSpPr>
          <p:nvPr>
            <p:ph type="title"/>
          </p:nvPr>
        </p:nvSpPr>
        <p:spPr>
          <a:xfrm>
            <a:off x="839789" y="1012825"/>
            <a:ext cx="6172200" cy="1069975"/>
          </a:xfrm>
        </p:spPr>
        <p:txBody>
          <a:bodyPr anchor="b">
            <a:normAutofit/>
          </a:bodyPr>
          <a:lstStyle/>
          <a:p>
            <a:pPr algn="ctr"/>
            <a:r>
              <a:rPr lang="en-US" sz="4000" dirty="0"/>
              <a:t>Fixed Expenses</a:t>
            </a:r>
          </a:p>
        </p:txBody>
      </p:sp>
      <p:sp>
        <p:nvSpPr>
          <p:cNvPr id="10" name="Content Placeholder 9">
            <a:extLst>
              <a:ext uri="{FF2B5EF4-FFF2-40B4-BE49-F238E27FC236}">
                <a16:creationId xmlns:a16="http://schemas.microsoft.com/office/drawing/2014/main" id="{98102B65-D5F4-707F-980A-3B51B76A6768}"/>
              </a:ext>
            </a:extLst>
          </p:cNvPr>
          <p:cNvSpPr>
            <a:spLocks noGrp="1"/>
          </p:cNvSpPr>
          <p:nvPr>
            <p:ph idx="1"/>
          </p:nvPr>
        </p:nvSpPr>
        <p:spPr>
          <a:xfrm>
            <a:off x="839788" y="2082370"/>
            <a:ext cx="6172200" cy="3762805"/>
          </a:xfrm>
        </p:spPr>
        <p:txBody>
          <a:bodyPr vert="horz" lIns="91440" tIns="45720" rIns="91440" bIns="45720" rtlCol="0" anchor="ctr">
            <a:normAutofit/>
          </a:bodyPr>
          <a:lstStyle/>
          <a:p>
            <a:r>
              <a:rPr lang="en-US" dirty="0"/>
              <a:t>Rent</a:t>
            </a:r>
          </a:p>
          <a:p>
            <a:r>
              <a:rPr lang="en-US" dirty="0"/>
              <a:t>Car loan</a:t>
            </a:r>
          </a:p>
          <a:p>
            <a:r>
              <a:rPr lang="en-US" dirty="0"/>
              <a:t>Cell phone service</a:t>
            </a:r>
          </a:p>
        </p:txBody>
      </p:sp>
      <p:pic>
        <p:nvPicPr>
          <p:cNvPr id="6" name="Content Placeholder 7">
            <a:extLst>
              <a:ext uri="{FF2B5EF4-FFF2-40B4-BE49-F238E27FC236}">
                <a16:creationId xmlns:a16="http://schemas.microsoft.com/office/drawing/2014/main" id="{CAEE2841-FCED-0628-1A56-1207BF9B20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37888" y="1862953"/>
            <a:ext cx="4353611" cy="3132094"/>
          </a:xfrm>
          <a:prstGeom prst="rect">
            <a:avLst/>
          </a:prstGeom>
          <a:noFill/>
        </p:spPr>
      </p:pic>
    </p:spTree>
    <p:extLst>
      <p:ext uri="{BB962C8B-B14F-4D97-AF65-F5344CB8AC3E}">
        <p14:creationId xmlns:p14="http://schemas.microsoft.com/office/powerpoint/2010/main" val="378150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2B3EE-3D73-8DD8-EDB1-6ADEA6113B8E}"/>
              </a:ext>
              <a:ext uri="{C183D7F6-B498-43B3-948B-1728B52AA6E4}">
                <adec:decorative xmlns:adec="http://schemas.microsoft.com/office/drawing/2017/decorative" val="1"/>
              </a:ext>
            </a:extLst>
          </p:cNvPr>
          <p:cNvPicPr>
            <a:picLocks noChangeAspect="1"/>
          </p:cNvPicPr>
          <p:nvPr/>
        </p:nvPicPr>
        <p:blipFill rotWithShape="1">
          <a:blip r:embed="rId3"/>
          <a:srcRect r="3" b="6069"/>
          <a:stretch/>
        </p:blipFill>
        <p:spPr>
          <a:xfrm>
            <a:off x="611402" y="1305932"/>
            <a:ext cx="6172200" cy="4696211"/>
          </a:xfrm>
          <a:prstGeom prst="rect">
            <a:avLst/>
          </a:prstGeom>
          <a:noFill/>
        </p:spPr>
      </p:pic>
      <p:sp>
        <p:nvSpPr>
          <p:cNvPr id="3" name="Content Placeholder 2">
            <a:extLst>
              <a:ext uri="{FF2B5EF4-FFF2-40B4-BE49-F238E27FC236}">
                <a16:creationId xmlns:a16="http://schemas.microsoft.com/office/drawing/2014/main" id="{B53CA3EA-53F0-B072-4D92-DE8E73EED998}"/>
              </a:ext>
            </a:extLst>
          </p:cNvPr>
          <p:cNvSpPr>
            <a:spLocks noGrp="1"/>
          </p:cNvSpPr>
          <p:nvPr>
            <p:ph type="title" idx="4294967295"/>
          </p:nvPr>
        </p:nvSpPr>
        <p:spPr>
          <a:xfrm>
            <a:off x="7648575" y="1552575"/>
            <a:ext cx="3932238" cy="4292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Varied expenses </a:t>
            </a:r>
            <a:r>
              <a:rPr kumimoji="0" lang="en-US" sz="2800" b="0" i="0" u="none" strike="noStrike" kern="1200" cap="none" spc="0" normalizeH="0" baseline="0" noProof="0" dirty="0">
                <a:ln>
                  <a:noFill/>
                </a:ln>
                <a:solidFill>
                  <a:schemeClr val="tx1"/>
                </a:solidFill>
                <a:effectLst/>
                <a:uLnTx/>
                <a:uFillTx/>
                <a:latin typeface="+mn-lt"/>
                <a:ea typeface="+mn-ea"/>
                <a:cs typeface="+mn-cs"/>
              </a:rPr>
              <a:t>do not stay the same</a:t>
            </a:r>
            <a:r>
              <a:rPr kumimoji="0" lang="en-US" sz="2800" b="1"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Varied expenses change based on how much you use or choices you make.</a:t>
            </a:r>
          </a:p>
        </p:txBody>
      </p:sp>
    </p:spTree>
    <p:extLst>
      <p:ext uri="{BB962C8B-B14F-4D97-AF65-F5344CB8AC3E}">
        <p14:creationId xmlns:p14="http://schemas.microsoft.com/office/powerpoint/2010/main" val="292662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73F8-7E37-4114-8C7A-7E975C42EB6E}"/>
              </a:ext>
            </a:extLst>
          </p:cNvPr>
          <p:cNvSpPr>
            <a:spLocks noGrp="1"/>
          </p:cNvSpPr>
          <p:nvPr>
            <p:ph type="title"/>
          </p:nvPr>
        </p:nvSpPr>
        <p:spPr>
          <a:xfrm>
            <a:off x="7636004" y="986779"/>
            <a:ext cx="3932237" cy="616553"/>
          </a:xfrm>
        </p:spPr>
        <p:txBody>
          <a:bodyPr anchor="b">
            <a:normAutofit fontScale="90000"/>
          </a:bodyPr>
          <a:lstStyle/>
          <a:p>
            <a:pPr algn="ctr"/>
            <a:r>
              <a:rPr lang="en-US" sz="4000" dirty="0"/>
              <a:t>Varied Expenses</a:t>
            </a:r>
          </a:p>
        </p:txBody>
      </p:sp>
      <p:pic>
        <p:nvPicPr>
          <p:cNvPr id="4" name="Picture 3">
            <a:extLst>
              <a:ext uri="{FF2B5EF4-FFF2-40B4-BE49-F238E27FC236}">
                <a16:creationId xmlns:a16="http://schemas.microsoft.com/office/drawing/2014/main" id="{B3536229-EA65-A229-9221-835C7FAE4893}"/>
              </a:ext>
              <a:ext uri="{C183D7F6-B498-43B3-948B-1728B52AA6E4}">
                <adec:decorative xmlns:adec="http://schemas.microsoft.com/office/drawing/2017/decorative" val="1"/>
              </a:ext>
            </a:extLst>
          </p:cNvPr>
          <p:cNvPicPr>
            <a:picLocks noChangeAspect="1"/>
          </p:cNvPicPr>
          <p:nvPr/>
        </p:nvPicPr>
        <p:blipFill rotWithShape="1">
          <a:blip r:embed="rId3"/>
          <a:srcRect l="381" r="-3" b="-3"/>
          <a:stretch/>
        </p:blipFill>
        <p:spPr>
          <a:xfrm>
            <a:off x="623758" y="1471100"/>
            <a:ext cx="6172200" cy="4399004"/>
          </a:xfrm>
          <a:prstGeom prst="rect">
            <a:avLst/>
          </a:prstGeom>
          <a:noFill/>
        </p:spPr>
      </p:pic>
      <p:sp>
        <p:nvSpPr>
          <p:cNvPr id="3" name="Content Placeholder 2">
            <a:extLst>
              <a:ext uri="{FF2B5EF4-FFF2-40B4-BE49-F238E27FC236}">
                <a16:creationId xmlns:a16="http://schemas.microsoft.com/office/drawing/2014/main" id="{A6EEAB34-57CA-9BB3-2A62-9C7ACFACFDAF}"/>
              </a:ext>
            </a:extLst>
          </p:cNvPr>
          <p:cNvSpPr>
            <a:spLocks noGrp="1"/>
          </p:cNvSpPr>
          <p:nvPr>
            <p:ph type="body" sz="half" idx="2"/>
          </p:nvPr>
        </p:nvSpPr>
        <p:spPr>
          <a:xfrm>
            <a:off x="7636005" y="1603332"/>
            <a:ext cx="3932237" cy="4266772"/>
          </a:xfrm>
        </p:spPr>
        <p:txBody>
          <a:bodyPr anchor="ctr">
            <a:normAutofit/>
          </a:bodyPr>
          <a:lstStyle/>
          <a:p>
            <a:pPr marL="457200" indent="-457200">
              <a:buFont typeface="Arial" panose="020B0604020202020204" pitchFamily="34" charset="0"/>
              <a:buChar char="•"/>
            </a:pPr>
            <a:r>
              <a:rPr lang="en-US" sz="2800" dirty="0"/>
              <a:t>Grocery bill</a:t>
            </a:r>
          </a:p>
          <a:p>
            <a:pPr marL="457200" indent="-457200">
              <a:buFont typeface="Arial" panose="020B0604020202020204" pitchFamily="34" charset="0"/>
              <a:buChar char="•"/>
            </a:pPr>
            <a:r>
              <a:rPr lang="en-US" sz="2800" dirty="0"/>
              <a:t>Buying clothes</a:t>
            </a:r>
          </a:p>
          <a:p>
            <a:pPr marL="457200" indent="-457200">
              <a:buFont typeface="Arial" panose="020B0604020202020204" pitchFamily="34" charset="0"/>
              <a:buChar char="•"/>
            </a:pPr>
            <a:r>
              <a:rPr lang="en-US" sz="2800" dirty="0"/>
              <a:t>Utility payments</a:t>
            </a:r>
          </a:p>
          <a:p>
            <a:pPr marL="914400" lvl="1" indent="-457200">
              <a:buSzPct val="50000"/>
              <a:buFont typeface="Courier New" panose="02070309020205020404" pitchFamily="49" charset="0"/>
              <a:buChar char="o"/>
            </a:pPr>
            <a:r>
              <a:rPr lang="en-US" sz="3000" dirty="0"/>
              <a:t>Heating bill</a:t>
            </a:r>
          </a:p>
          <a:p>
            <a:pPr marL="914400" lvl="1" indent="-457200">
              <a:buSzPct val="50000"/>
              <a:buFont typeface="Courier New" panose="02070309020205020404" pitchFamily="49" charset="0"/>
              <a:buChar char="o"/>
            </a:pPr>
            <a:r>
              <a:rPr lang="en-US" sz="3000" dirty="0"/>
              <a:t>Water bill</a:t>
            </a:r>
          </a:p>
        </p:txBody>
      </p:sp>
    </p:spTree>
    <p:extLst>
      <p:ext uri="{BB962C8B-B14F-4D97-AF65-F5344CB8AC3E}">
        <p14:creationId xmlns:p14="http://schemas.microsoft.com/office/powerpoint/2010/main" val="1089117772"/>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506B631-C134-0A4B-A52B-CC8D79C94A16}" vid="{431F0DEB-A194-B343-952C-CBBAE6B52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47bb72d-e234-4d44-93a0-25620591dbf7" xsi:nil="true"/>
    <lcf76f155ced4ddcb4097134ff3c332f xmlns="635b3177-b61c-404f-b326-16cfed8d247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9A4422-F8B2-4813-A3C2-8521F6AA87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127846-7D44-4E89-8B20-9B54EEB3EF11}">
  <ds:schemaRefs>
    <ds:schemaRef ds:uri="http://schemas.microsoft.com/office/2006/metadata/properties"/>
    <ds:schemaRef ds:uri="http://schemas.microsoft.com/office/infopath/2007/PartnerControls"/>
    <ds:schemaRef ds:uri="fa9234ca-04db-47cb-8daf-2a0e6ae4867e"/>
    <ds:schemaRef ds:uri="d1e3f6da-02d0-450b-8f56-58f01c156047"/>
    <ds:schemaRef ds:uri="047bb72d-e234-4d44-93a0-25620591dbf7"/>
    <ds:schemaRef ds:uri="635b3177-b61c-404f-b326-16cfed8d247f"/>
  </ds:schemaRefs>
</ds:datastoreItem>
</file>

<file path=customXml/itemProps3.xml><?xml version="1.0" encoding="utf-8"?>
<ds:datastoreItem xmlns:ds="http://schemas.openxmlformats.org/officeDocument/2006/customXml" ds:itemID="{BB13F90B-79FA-4075-A84E-544B31123A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355</TotalTime>
  <Words>1427</Words>
  <Application>Microsoft Macintosh PowerPoint</Application>
  <PresentationFormat>Widescreen</PresentationFormat>
  <Paragraphs>210</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Calibri</vt:lpstr>
      <vt:lpstr>Courier New</vt:lpstr>
      <vt:lpstr>Times New Roman</vt:lpstr>
      <vt:lpstr>Office Theme</vt:lpstr>
      <vt:lpstr>Where Does My Money Go? </vt:lpstr>
      <vt:lpstr>Learning Objectives</vt:lpstr>
      <vt:lpstr>Having money is an important part of life as an adult.    What do you spend money on?  Food Housing Entertainment</vt:lpstr>
      <vt:lpstr>An expense is the money you spend to get something.  It is the cost of something you buy or use.  Expenses can be: Uber trips Cell phone Heat in your apartment</vt:lpstr>
      <vt:lpstr>There are two kinds of expenses. Fixed Varied</vt:lpstr>
      <vt:lpstr>Fixed expenses stay the same every time.    Fixed expenses can be paid by the month, every week or every other week.</vt:lpstr>
      <vt:lpstr>Fixed Expenses</vt:lpstr>
      <vt:lpstr>Varied expenses do not stay the same.    Varied expenses change based on how much you use or choices you make.</vt:lpstr>
      <vt:lpstr>Varied Expenses</vt:lpstr>
      <vt:lpstr>It is important to decide if you are spending your money on a need or a want.    Needs are things you must have for living or survival. Wants are things that can make your life better or more enjoyable.  </vt:lpstr>
      <vt:lpstr>Needs</vt:lpstr>
      <vt:lpstr>Wants</vt:lpstr>
      <vt:lpstr>Need or Want?</vt:lpstr>
      <vt:lpstr>How do you pay for things?</vt:lpstr>
      <vt:lpstr>Once you know what you are spending money on, you can decide how you pay for things.    Cash Debit Credit</vt:lpstr>
      <vt:lpstr>Cash</vt:lpstr>
      <vt:lpstr>If you have a checking account at a bank, you can write a check or use a debit card.    The money comes out of your bank account.  </vt:lpstr>
      <vt:lpstr> A debit card takes money right from your bank account to pay for things.    </vt:lpstr>
      <vt:lpstr>A credit card is borrowing the money to buy things.    You must pay the credit card company back the amount you spent.  </vt:lpstr>
      <vt:lpstr>It is important to keep track of how you are spending money.    This helps with. . .  paying bills on time.   monitoring your spending. </vt:lpstr>
      <vt:lpstr>Automatic bill payment is scheduling with your bank to pay bills each month. </vt:lpstr>
      <vt:lpstr>Resources</vt:lpstr>
      <vt:lpstr>Acknowledgements: Community Life Guide: A Project of Ohio Department of Developmental Disabilities. Developed by Altarum and Life Course Nexus Training and Technical Assistance Center, UMKC institutes for Human Development, UCEDD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Kaifes, Melynda</dc:creator>
  <cp:lastModifiedBy>John Deever</cp:lastModifiedBy>
  <cp:revision>20</cp:revision>
  <dcterms:created xsi:type="dcterms:W3CDTF">2024-01-19T17:06:07Z</dcterms:created>
  <dcterms:modified xsi:type="dcterms:W3CDTF">2024-03-22T15:26:05Z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0x010100F3E1831465204F4DB895A29006AFE8C7</vt:lpwstr>
  </property>
  <property fmtid="{D5CDD505-2E9C-101B-9397-08002B2CF9AE}" pid="3" name="MediaServiceImageTags">
    <vt:lpwstr/>
  </property>
</Properties>
</file>