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0"/>
  </p:notesMasterIdLst>
  <p:sldIdLst>
    <p:sldId id="260" r:id="rId5"/>
    <p:sldId id="292" r:id="rId6"/>
    <p:sldId id="293" r:id="rId7"/>
    <p:sldId id="294" r:id="rId8"/>
    <p:sldId id="289" r:id="rId9"/>
    <p:sldId id="261" r:id="rId10"/>
    <p:sldId id="262" r:id="rId11"/>
    <p:sldId id="263" r:id="rId12"/>
    <p:sldId id="264" r:id="rId13"/>
    <p:sldId id="265" r:id="rId14"/>
    <p:sldId id="266" r:id="rId15"/>
    <p:sldId id="267" r:id="rId16"/>
    <p:sldId id="270" r:id="rId17"/>
    <p:sldId id="290" r:id="rId18"/>
    <p:sldId id="268" r:id="rId19"/>
    <p:sldId id="269" r:id="rId20"/>
    <p:sldId id="276" r:id="rId21"/>
    <p:sldId id="291" r:id="rId22"/>
    <p:sldId id="271" r:id="rId23"/>
    <p:sldId id="272" r:id="rId24"/>
    <p:sldId id="273" r:id="rId25"/>
    <p:sldId id="298" r:id="rId26"/>
    <p:sldId id="279" r:id="rId27"/>
    <p:sldId id="295" r:id="rId28"/>
    <p:sldId id="274" r:id="rId29"/>
    <p:sldId id="299" r:id="rId30"/>
    <p:sldId id="280" r:id="rId31"/>
    <p:sldId id="281" r:id="rId32"/>
    <p:sldId id="282" r:id="rId33"/>
    <p:sldId id="283" r:id="rId34"/>
    <p:sldId id="284" r:id="rId35"/>
    <p:sldId id="285" r:id="rId36"/>
    <p:sldId id="286" r:id="rId37"/>
    <p:sldId id="296" r:id="rId38"/>
    <p:sldId id="25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A68FAF-B280-4C6D-8922-29A75696DAC3}" v="161" dt="2024-03-19T15:54:29.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14" autoAdjust="0"/>
    <p:restoredTop sz="59796" autoAdjust="0"/>
  </p:normalViewPr>
  <p:slideViewPr>
    <p:cSldViewPr snapToGrid="0">
      <p:cViewPr varScale="1">
        <p:scale>
          <a:sx n="73" d="100"/>
          <a:sy n="73" d="100"/>
        </p:scale>
        <p:origin x="2048" y="192"/>
      </p:cViewPr>
      <p:guideLst/>
    </p:cSldViewPr>
  </p:slideViewPr>
  <p:outlineViewPr>
    <p:cViewPr>
      <p:scale>
        <a:sx n="33" d="100"/>
        <a:sy n="33" d="100"/>
      </p:scale>
      <p:origin x="0" y="-343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06B0A-D9C3-694C-98D5-BB31730812E7}" type="datetimeFigureOut">
              <a:rPr lang="en-US" smtClean="0"/>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1C493A-94AC-534F-A970-E0618CBD70E6}" type="slidenum">
              <a:rPr lang="en-US" smtClean="0"/>
              <a:t>‹#›</a:t>
            </a:fld>
            <a:endParaRPr lang="en-US"/>
          </a:p>
        </p:txBody>
      </p:sp>
    </p:spTree>
    <p:extLst>
      <p:ext uri="{BB962C8B-B14F-4D97-AF65-F5344CB8AC3E}">
        <p14:creationId xmlns:p14="http://schemas.microsoft.com/office/powerpoint/2010/main" val="3145643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training will discuss ways to receive Income.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We will refer to the EZ-Reader </a:t>
            </a:r>
            <a:r>
              <a:rPr lang="en-US" sz="1200" i="1" u="sng" kern="100" dirty="0">
                <a:effectLst/>
                <a:latin typeface="Calibri" panose="020F0502020204030204" pitchFamily="34" charset="0"/>
                <a:ea typeface="Calibri" panose="020F0502020204030204" pitchFamily="34" charset="0"/>
                <a:cs typeface="Times New Roman" panose="02020603050405020304" pitchFamily="18" charset="0"/>
              </a:rPr>
              <a:t>Where Does My Money Come From?</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throughout the training.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learning activity will be towards the end of the training.  </a:t>
            </a:r>
          </a:p>
        </p:txBody>
      </p:sp>
      <p:sp>
        <p:nvSpPr>
          <p:cNvPr id="4" name="Slide Number Placeholder 3"/>
          <p:cNvSpPr>
            <a:spLocks noGrp="1"/>
          </p:cNvSpPr>
          <p:nvPr>
            <p:ph type="sldNum" sz="quarter" idx="5"/>
          </p:nvPr>
        </p:nvSpPr>
        <p:spPr/>
        <p:txBody>
          <a:bodyPr/>
          <a:lstStyle/>
          <a:p>
            <a:fld id="{0CD7DFC8-D638-454D-9C03-AC6E954FDD9C}" type="slidenum">
              <a:rPr lang="en-US" smtClean="0"/>
              <a:t>1</a:t>
            </a:fld>
            <a:endParaRPr lang="en-US"/>
          </a:p>
        </p:txBody>
      </p:sp>
    </p:spTree>
    <p:extLst>
      <p:ext uri="{BB962C8B-B14F-4D97-AF65-F5344CB8AC3E}">
        <p14:creationId xmlns:p14="http://schemas.microsoft.com/office/powerpoint/2010/main" val="2505593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Commission is very similar to a tip.  If you are doing a great job at selling something, you may get a commission. A commission is an amount based on what was sold.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 some clothing stores pay their workers a commission based on what they sold to the customer.  (Shirt, pants, shoes totaled $65.00.  Commission could be 10% of $65.00.  That is $6.50) </a:t>
            </a:r>
          </a:p>
          <a:p>
            <a:r>
              <a:rPr lang="en-US" dirty="0">
                <a:latin typeface="Calibri" panose="020F0502020204030204" pitchFamily="34" charset="0"/>
                <a:cs typeface="Calibri" panose="020F0502020204030204" pitchFamily="34" charset="0"/>
              </a:rPr>
              <a:t>You could make an extra $6.50 in addition to your hourly wage.  </a:t>
            </a:r>
          </a:p>
        </p:txBody>
      </p:sp>
      <p:sp>
        <p:nvSpPr>
          <p:cNvPr id="4" name="Slide Number Placeholder 3"/>
          <p:cNvSpPr>
            <a:spLocks noGrp="1"/>
          </p:cNvSpPr>
          <p:nvPr>
            <p:ph type="sldNum" sz="quarter" idx="5"/>
          </p:nvPr>
        </p:nvSpPr>
        <p:spPr/>
        <p:txBody>
          <a:bodyPr/>
          <a:lstStyle/>
          <a:p>
            <a:fld id="{0CD7DFC8-D638-454D-9C03-AC6E954FDD9C}" type="slidenum">
              <a:rPr lang="en-US" smtClean="0"/>
              <a:t>10</a:t>
            </a:fld>
            <a:endParaRPr lang="en-US"/>
          </a:p>
        </p:txBody>
      </p:sp>
    </p:spTree>
    <p:extLst>
      <p:ext uri="{BB962C8B-B14F-4D97-AF65-F5344CB8AC3E}">
        <p14:creationId xmlns:p14="http://schemas.microsoft.com/office/powerpoint/2010/main" val="337644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 specific job or seasonal job could be a job you do to help someone or a job that only is for a specific amount of time.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 </a:t>
            </a:r>
          </a:p>
          <a:p>
            <a:r>
              <a:rPr lang="en-US" dirty="0">
                <a:latin typeface="Calibri" panose="020F0502020204030204" pitchFamily="34" charset="0"/>
                <a:cs typeface="Calibri" panose="020F0502020204030204" pitchFamily="34" charset="0"/>
              </a:rPr>
              <a:t>Your neighbor needs help building a new fence.  They offer to pay you $10.00 an hour to help them build the fence.  This job will last until the fence is built.  </a:t>
            </a:r>
          </a:p>
          <a:p>
            <a:r>
              <a:rPr lang="en-US" dirty="0">
                <a:latin typeface="Calibri" panose="020F0502020204030204" pitchFamily="34" charset="0"/>
                <a:cs typeface="Calibri" panose="020F0502020204030204" pitchFamily="34" charset="0"/>
              </a:rPr>
              <a:t>The community ballpark has seasonal jobs during the summer season.  You work the concession stand during their summer season.  The job will last until the season is over.  (May to August)</a:t>
            </a:r>
          </a:p>
          <a:p>
            <a:r>
              <a:rPr lang="en-US" dirty="0">
                <a:latin typeface="Calibri" panose="020F0502020204030204" pitchFamily="34" charset="0"/>
                <a:cs typeface="Calibri" panose="020F0502020204030204" pitchFamily="34" charset="0"/>
              </a:rPr>
              <a:t>The local mall needs holiday workers to help during the holiday season.  You work as a store clerk until the holiday season is over. (November to January)</a:t>
            </a:r>
          </a:p>
        </p:txBody>
      </p:sp>
      <p:sp>
        <p:nvSpPr>
          <p:cNvPr id="4" name="Slide Number Placeholder 3"/>
          <p:cNvSpPr>
            <a:spLocks noGrp="1"/>
          </p:cNvSpPr>
          <p:nvPr>
            <p:ph type="sldNum" sz="quarter" idx="5"/>
          </p:nvPr>
        </p:nvSpPr>
        <p:spPr/>
        <p:txBody>
          <a:bodyPr/>
          <a:lstStyle/>
          <a:p>
            <a:fld id="{0CD7DFC8-D638-454D-9C03-AC6E954FDD9C}" type="slidenum">
              <a:rPr lang="en-US" smtClean="0"/>
              <a:t>11</a:t>
            </a:fld>
            <a:endParaRPr lang="en-US"/>
          </a:p>
        </p:txBody>
      </p:sp>
    </p:spTree>
    <p:extLst>
      <p:ext uri="{BB962C8B-B14F-4D97-AF65-F5344CB8AC3E}">
        <p14:creationId xmlns:p14="http://schemas.microsoft.com/office/powerpoint/2010/main" val="3841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Jobs that are more flexible are based on what you would like to do.  These jobs are based on the time you have available.  You set the schedule.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 </a:t>
            </a:r>
          </a:p>
          <a:p>
            <a:r>
              <a:rPr lang="en-US" dirty="0">
                <a:latin typeface="Calibri" panose="020F0502020204030204" pitchFamily="34" charset="0"/>
                <a:cs typeface="Calibri" panose="020F0502020204030204" pitchFamily="34" charset="0"/>
              </a:rPr>
              <a:t>You could work for </a:t>
            </a:r>
            <a:r>
              <a:rPr lang="en-US" dirty="0" err="1">
                <a:latin typeface="Calibri" panose="020F0502020204030204" pitchFamily="34" charset="0"/>
                <a:cs typeface="Calibri" panose="020F0502020204030204" pitchFamily="34" charset="0"/>
              </a:rPr>
              <a:t>Doordash</a:t>
            </a:r>
            <a:r>
              <a:rPr lang="en-US" dirty="0">
                <a:latin typeface="Calibri" panose="020F0502020204030204" pitchFamily="34" charset="0"/>
                <a:cs typeface="Calibri" panose="020F0502020204030204" pitchFamily="34" charset="0"/>
              </a:rPr>
              <a:t> and only sign up for Saturday because you do not work your other job or you are not at school on Saturday.  </a:t>
            </a:r>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12</a:t>
            </a:fld>
            <a:endParaRPr lang="en-US"/>
          </a:p>
        </p:txBody>
      </p:sp>
    </p:spTree>
    <p:extLst>
      <p:ext uri="{BB962C8B-B14F-4D97-AF65-F5344CB8AC3E}">
        <p14:creationId xmlns:p14="http://schemas.microsoft.com/office/powerpoint/2010/main" val="761038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When you own your own business, you are the boss.  You get money from the job you do.  You do not have an employer that gives you a paycheck.  You often have clients or customers that pay you for the service you provide.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a:t>
            </a:r>
          </a:p>
          <a:p>
            <a:r>
              <a:rPr lang="en-US" dirty="0">
                <a:latin typeface="Calibri" panose="020F0502020204030204" pitchFamily="34" charset="0"/>
                <a:cs typeface="Calibri" panose="020F0502020204030204" pitchFamily="34" charset="0"/>
              </a:rPr>
              <a:t>Lawn work</a:t>
            </a:r>
          </a:p>
          <a:p>
            <a:r>
              <a:rPr lang="en-US" dirty="0">
                <a:latin typeface="Calibri" panose="020F0502020204030204" pitchFamily="34" charset="0"/>
                <a:cs typeface="Calibri" panose="020F0502020204030204" pitchFamily="34" charset="0"/>
              </a:rPr>
              <a:t>Babysitting</a:t>
            </a:r>
          </a:p>
          <a:p>
            <a:r>
              <a:rPr lang="en-US" dirty="0">
                <a:latin typeface="Calibri" panose="020F0502020204030204" pitchFamily="34" charset="0"/>
                <a:cs typeface="Calibri" panose="020F0502020204030204" pitchFamily="34" charset="0"/>
              </a:rPr>
              <a:t>Selling items that you create (jewelry, pictures, etc.)</a:t>
            </a:r>
          </a:p>
          <a:p>
            <a:endParaRPr lang="en-US" dirty="0"/>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13</a:t>
            </a:fld>
            <a:endParaRPr lang="en-US"/>
          </a:p>
        </p:txBody>
      </p:sp>
    </p:spTree>
    <p:extLst>
      <p:ext uri="{BB962C8B-B14F-4D97-AF65-F5344CB8AC3E}">
        <p14:creationId xmlns:p14="http://schemas.microsoft.com/office/powerpoint/2010/main" val="1777929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We just talked about ways to receive money. If you work for an employer or business, you will receive a paycheck.  The employer or business can provide additional benefits that go along with your job.  </a:t>
            </a:r>
          </a:p>
        </p:txBody>
      </p:sp>
      <p:sp>
        <p:nvSpPr>
          <p:cNvPr id="4" name="Slide Number Placeholder 3"/>
          <p:cNvSpPr>
            <a:spLocks noGrp="1"/>
          </p:cNvSpPr>
          <p:nvPr>
            <p:ph type="sldNum" sz="quarter" idx="5"/>
          </p:nvPr>
        </p:nvSpPr>
        <p:spPr/>
        <p:txBody>
          <a:bodyPr/>
          <a:lstStyle/>
          <a:p>
            <a:fld id="{0CD7DFC8-D638-454D-9C03-AC6E954FDD9C}" type="slidenum">
              <a:rPr lang="en-US" smtClean="0"/>
              <a:t>14</a:t>
            </a:fld>
            <a:endParaRPr lang="en-US"/>
          </a:p>
        </p:txBody>
      </p:sp>
    </p:spTree>
    <p:extLst>
      <p:ext uri="{BB962C8B-B14F-4D97-AF65-F5344CB8AC3E}">
        <p14:creationId xmlns:p14="http://schemas.microsoft.com/office/powerpoint/2010/main" val="282177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are provided by the employer.  Some of the benefits may be covered by the employer and some may be taken out of your paycheck.</a:t>
            </a:r>
          </a:p>
          <a:p>
            <a:r>
              <a:rPr lang="en-US" dirty="0"/>
              <a:t>These benefits are DEDUCTED from your money you will receive.  </a:t>
            </a:r>
          </a:p>
          <a:p>
            <a:endParaRPr lang="en-US" dirty="0"/>
          </a:p>
          <a:p>
            <a:r>
              <a:rPr lang="en-US" dirty="0"/>
              <a:t>Benefits can be insurance for medical coverage.  This is very important and considered a benefit because it benefits you.  There may be an amount taken from your paycheck, but it is for a medical coverage that may be needed in the future.  </a:t>
            </a:r>
          </a:p>
        </p:txBody>
      </p:sp>
      <p:sp>
        <p:nvSpPr>
          <p:cNvPr id="4" name="Slide Number Placeholder 3"/>
          <p:cNvSpPr>
            <a:spLocks noGrp="1"/>
          </p:cNvSpPr>
          <p:nvPr>
            <p:ph type="sldNum" sz="quarter" idx="5"/>
          </p:nvPr>
        </p:nvSpPr>
        <p:spPr/>
        <p:txBody>
          <a:bodyPr/>
          <a:lstStyle/>
          <a:p>
            <a:fld id="{0CD7DFC8-D638-454D-9C03-AC6E954FDD9C}" type="slidenum">
              <a:rPr lang="en-US" smtClean="0"/>
              <a:t>15</a:t>
            </a:fld>
            <a:endParaRPr lang="en-US"/>
          </a:p>
        </p:txBody>
      </p:sp>
    </p:spTree>
    <p:extLst>
      <p:ext uri="{BB962C8B-B14F-4D97-AF65-F5344CB8AC3E}">
        <p14:creationId xmlns:p14="http://schemas.microsoft.com/office/powerpoint/2010/main" val="2591505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benefits that may be deducted from your paycheck are for a medical spending accounts or retirement.  These are voluntary deductions, meaning you can say yes or no if you want the deduction taken from your paycheck.  </a:t>
            </a:r>
          </a:p>
        </p:txBody>
      </p:sp>
      <p:sp>
        <p:nvSpPr>
          <p:cNvPr id="4" name="Slide Number Placeholder 3"/>
          <p:cNvSpPr>
            <a:spLocks noGrp="1"/>
          </p:cNvSpPr>
          <p:nvPr>
            <p:ph type="sldNum" sz="quarter" idx="5"/>
          </p:nvPr>
        </p:nvSpPr>
        <p:spPr/>
        <p:txBody>
          <a:bodyPr/>
          <a:lstStyle/>
          <a:p>
            <a:fld id="{0CD7DFC8-D638-454D-9C03-AC6E954FDD9C}" type="slidenum">
              <a:rPr lang="en-US" smtClean="0"/>
              <a:t>16</a:t>
            </a:fld>
            <a:endParaRPr lang="en-US"/>
          </a:p>
        </p:txBody>
      </p:sp>
    </p:spTree>
    <p:extLst>
      <p:ext uri="{BB962C8B-B14F-4D97-AF65-F5344CB8AC3E}">
        <p14:creationId xmlns:p14="http://schemas.microsoft.com/office/powerpoint/2010/main" val="1293774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Paid Time Off is another benefit that is not deducted from your paycheck.  It is provided once you work a certain amount of time. PTO can be used for sick leave, vacation or holidays.  </a:t>
            </a: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PTO means you can take time off and still get paid.  </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CD7DFC8-D638-454D-9C03-AC6E954FDD9C}" type="slidenum">
              <a:rPr lang="en-US" smtClean="0"/>
              <a:t>17</a:t>
            </a:fld>
            <a:endParaRPr lang="en-US"/>
          </a:p>
        </p:txBody>
      </p:sp>
    </p:spTree>
    <p:extLst>
      <p:ext uri="{BB962C8B-B14F-4D97-AF65-F5344CB8AC3E}">
        <p14:creationId xmlns:p14="http://schemas.microsoft.com/office/powerpoint/2010/main" val="1079300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just talked about ways you receive money and additional benefits that go along with your job.  Your employer will pay you but will also take out taxes based off the federal and state government.  </a:t>
            </a:r>
          </a:p>
        </p:txBody>
      </p:sp>
      <p:sp>
        <p:nvSpPr>
          <p:cNvPr id="4" name="Slide Number Placeholder 3"/>
          <p:cNvSpPr>
            <a:spLocks noGrp="1"/>
          </p:cNvSpPr>
          <p:nvPr>
            <p:ph type="sldNum" sz="quarter" idx="5"/>
          </p:nvPr>
        </p:nvSpPr>
        <p:spPr/>
        <p:txBody>
          <a:bodyPr/>
          <a:lstStyle/>
          <a:p>
            <a:fld id="{0CD7DFC8-D638-454D-9C03-AC6E954FDD9C}" type="slidenum">
              <a:rPr lang="en-US" smtClean="0"/>
              <a:t>18</a:t>
            </a:fld>
            <a:endParaRPr lang="en-US"/>
          </a:p>
        </p:txBody>
      </p:sp>
    </p:spTree>
    <p:extLst>
      <p:ext uri="{BB962C8B-B14F-4D97-AF65-F5344CB8AC3E}">
        <p14:creationId xmlns:p14="http://schemas.microsoft.com/office/powerpoint/2010/main" val="523151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Taxes </a:t>
            </a:r>
            <a:r>
              <a:rPr lang="en-US" b="0" i="0" dirty="0">
                <a:solidFill>
                  <a:srgbClr val="474747"/>
                </a:solidFill>
                <a:effectLst/>
                <a:latin typeface="Calibri" panose="020F0502020204030204" pitchFamily="34" charset="0"/>
                <a:cs typeface="Calibri" panose="020F0502020204030204" pitchFamily="34" charset="0"/>
              </a:rPr>
              <a:t>are</a:t>
            </a:r>
            <a:r>
              <a:rPr lang="en-US" b="0" i="0" dirty="0">
                <a:solidFill>
                  <a:srgbClr val="040C28"/>
                </a:solidFill>
                <a:effectLst/>
                <a:latin typeface="Calibri" panose="020F0502020204030204" pitchFamily="34" charset="0"/>
                <a:cs typeface="Calibri" panose="020F0502020204030204" pitchFamily="34" charset="0"/>
              </a:rPr>
              <a:t> mandatory payments or charges collected by the state and the federal government.  These taxes are used to cover the costs of general government services, goods, and activities</a:t>
            </a:r>
            <a:r>
              <a:rPr lang="en-US" b="0" i="0" dirty="0">
                <a:solidFill>
                  <a:srgbClr val="474747"/>
                </a:solidFill>
                <a:effectLst/>
                <a:latin typeface="Calibri" panose="020F0502020204030204" pitchFamily="34" charset="0"/>
                <a:cs typeface="Calibri" panose="020F0502020204030204" pitchFamily="34" charset="0"/>
              </a:rPr>
              <a:t>.  If you receive a paycheck, your employer or business must take out taxes.  </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CD7DFC8-D638-454D-9C03-AC6E954FDD9C}" type="slidenum">
              <a:rPr lang="en-US" smtClean="0"/>
              <a:t>19</a:t>
            </a:fld>
            <a:endParaRPr lang="en-US"/>
          </a:p>
        </p:txBody>
      </p:sp>
    </p:spTree>
    <p:extLst>
      <p:ext uri="{BB962C8B-B14F-4D97-AF65-F5344CB8AC3E}">
        <p14:creationId xmlns:p14="http://schemas.microsoft.com/office/powerpoint/2010/main" val="125356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spcBef>
                <a:spcPts val="0"/>
              </a:spcBef>
              <a:spcAft>
                <a:spcPts val="0"/>
              </a:spcAft>
            </a:pPr>
            <a:r>
              <a:rPr lang="en-US" sz="1200" b="0" kern="100" dirty="0">
                <a:effectLst/>
                <a:latin typeface="Calibri" panose="020F0502020204030204" pitchFamily="34" charset="0"/>
                <a:ea typeface="Calibri" panose="020F0502020204030204" pitchFamily="34" charset="0"/>
                <a:cs typeface="Calibri" panose="020F0502020204030204" pitchFamily="34" charset="0"/>
              </a:rPr>
              <a:t>Read slide</a:t>
            </a:r>
          </a:p>
          <a:p>
            <a:pPr marL="0" marR="0" algn="l">
              <a:spcBef>
                <a:spcPts val="0"/>
              </a:spcBef>
              <a:spcAft>
                <a:spcPts val="0"/>
              </a:spcAft>
            </a:pPr>
            <a:endParaRPr lang="en-US" sz="1200" b="1" kern="10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1200" dirty="0">
                <a:latin typeface="Calibri" panose="020F0502020204030204" pitchFamily="34" charset="0"/>
                <a:cs typeface="Calibri" panose="020F0502020204030204" pitchFamily="34" charset="0"/>
              </a:rPr>
              <a:t>The Participants will:</a:t>
            </a:r>
          </a:p>
          <a:p>
            <a:pPr lvl="1"/>
            <a:r>
              <a:rPr lang="en-US" sz="1200" dirty="0">
                <a:latin typeface="Calibri" panose="020F0502020204030204" pitchFamily="34" charset="0"/>
                <a:cs typeface="Calibri" panose="020F0502020204030204" pitchFamily="34" charset="0"/>
              </a:rPr>
              <a:t>Identify the differences between wages, salaries, tips and commission</a:t>
            </a:r>
          </a:p>
          <a:p>
            <a:pPr lvl="1"/>
            <a:r>
              <a:rPr lang="en-US" sz="1200" dirty="0">
                <a:latin typeface="Calibri" panose="020F0502020204030204" pitchFamily="34" charset="0"/>
                <a:cs typeface="Calibri" panose="020F0502020204030204" pitchFamily="34" charset="0"/>
              </a:rPr>
              <a:t>List various employer-provided benefits  </a:t>
            </a:r>
          </a:p>
          <a:p>
            <a:pPr lvl="1"/>
            <a:r>
              <a:rPr lang="en-US" sz="1200" dirty="0">
                <a:latin typeface="Calibri" panose="020F0502020204030204" pitchFamily="34" charset="0"/>
                <a:cs typeface="Calibri" panose="020F0502020204030204" pitchFamily="34" charset="0"/>
              </a:rPr>
              <a:t>Describe different taxes taken from income</a:t>
            </a:r>
          </a:p>
          <a:p>
            <a:pPr lvl="1"/>
            <a:r>
              <a:rPr lang="en-US" sz="1200" dirty="0">
                <a:latin typeface="Calibri" panose="020F0502020204030204" pitchFamily="34" charset="0"/>
                <a:cs typeface="Calibri" panose="020F0502020204030204" pitchFamily="34" charset="0"/>
              </a:rPr>
              <a:t>Provide examples of government-provided benefits</a:t>
            </a:r>
          </a:p>
        </p:txBody>
      </p:sp>
      <p:sp>
        <p:nvSpPr>
          <p:cNvPr id="4" name="Slide Number Placeholder 3"/>
          <p:cNvSpPr>
            <a:spLocks noGrp="1"/>
          </p:cNvSpPr>
          <p:nvPr>
            <p:ph type="sldNum" sz="quarter" idx="5"/>
          </p:nvPr>
        </p:nvSpPr>
        <p:spPr/>
        <p:txBody>
          <a:bodyPr/>
          <a:lstStyle/>
          <a:p>
            <a:fld id="{0CD7DFC8-D638-454D-9C03-AC6E954FDD9C}" type="slidenum">
              <a:rPr lang="en-US" smtClean="0"/>
              <a:t>2</a:t>
            </a:fld>
            <a:endParaRPr lang="en-US"/>
          </a:p>
        </p:txBody>
      </p:sp>
    </p:spTree>
    <p:extLst>
      <p:ext uri="{BB962C8B-B14F-4D97-AF65-F5344CB8AC3E}">
        <p14:creationId xmlns:p14="http://schemas.microsoft.com/office/powerpoint/2010/main" val="4077073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Taxes are not all bad.  They provided money for our community.  Taxes pay the salary of our service providers (police, firefighter and teachers).  Taxes pay to keep our roads repaired and our parks safe.  </a:t>
            </a:r>
          </a:p>
        </p:txBody>
      </p:sp>
      <p:sp>
        <p:nvSpPr>
          <p:cNvPr id="4" name="Slide Number Placeholder 3"/>
          <p:cNvSpPr>
            <a:spLocks noGrp="1"/>
          </p:cNvSpPr>
          <p:nvPr>
            <p:ph type="sldNum" sz="quarter" idx="5"/>
          </p:nvPr>
        </p:nvSpPr>
        <p:spPr/>
        <p:txBody>
          <a:bodyPr/>
          <a:lstStyle/>
          <a:p>
            <a:fld id="{0CD7DFC8-D638-454D-9C03-AC6E954FDD9C}" type="slidenum">
              <a:rPr lang="en-US" smtClean="0"/>
              <a:t>20</a:t>
            </a:fld>
            <a:endParaRPr lang="en-US"/>
          </a:p>
        </p:txBody>
      </p:sp>
    </p:spTree>
    <p:extLst>
      <p:ext uri="{BB962C8B-B14F-4D97-AF65-F5344CB8AC3E}">
        <p14:creationId xmlns:p14="http://schemas.microsoft.com/office/powerpoint/2010/main" val="7214126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Social Security is taken out of everyone’s paycheck.  This tax will come back to you once you retire as well as provide support for certain disabilities.  </a:t>
            </a:r>
          </a:p>
        </p:txBody>
      </p:sp>
      <p:sp>
        <p:nvSpPr>
          <p:cNvPr id="4" name="Slide Number Placeholder 3"/>
          <p:cNvSpPr>
            <a:spLocks noGrp="1"/>
          </p:cNvSpPr>
          <p:nvPr>
            <p:ph type="sldNum" sz="quarter" idx="5"/>
          </p:nvPr>
        </p:nvSpPr>
        <p:spPr/>
        <p:txBody>
          <a:bodyPr/>
          <a:lstStyle/>
          <a:p>
            <a:fld id="{0CD7DFC8-D638-454D-9C03-AC6E954FDD9C}" type="slidenum">
              <a:rPr lang="en-US" smtClean="0"/>
              <a:t>21</a:t>
            </a:fld>
            <a:endParaRPr lang="en-US"/>
          </a:p>
        </p:txBody>
      </p:sp>
    </p:spTree>
    <p:extLst>
      <p:ext uri="{BB962C8B-B14F-4D97-AF65-F5344CB8AC3E}">
        <p14:creationId xmlns:p14="http://schemas.microsoft.com/office/powerpoint/2010/main" val="613767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Employer benefits and government taxes are important to understand when you are reviewing your check stub and your payroll check.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Your payroll check will show what you make before deductions (gross pay) and what you will receive after deductions (net pay).  The Learning Activity in this training will go into more detail.  </a:t>
            </a:r>
          </a:p>
        </p:txBody>
      </p:sp>
      <p:sp>
        <p:nvSpPr>
          <p:cNvPr id="4" name="Slide Number Placeholder 3"/>
          <p:cNvSpPr>
            <a:spLocks noGrp="1"/>
          </p:cNvSpPr>
          <p:nvPr>
            <p:ph type="sldNum" sz="quarter" idx="5"/>
          </p:nvPr>
        </p:nvSpPr>
        <p:spPr/>
        <p:txBody>
          <a:bodyPr/>
          <a:lstStyle/>
          <a:p>
            <a:fld id="{BE1C493A-94AC-534F-A970-E0618CBD70E6}" type="slidenum">
              <a:rPr lang="en-US" smtClean="0"/>
              <a:t>22</a:t>
            </a:fld>
            <a:endParaRPr lang="en-US"/>
          </a:p>
        </p:txBody>
      </p:sp>
    </p:spTree>
    <p:extLst>
      <p:ext uri="{BB962C8B-B14F-4D97-AF65-F5344CB8AC3E}">
        <p14:creationId xmlns:p14="http://schemas.microsoft.com/office/powerpoint/2010/main" val="1769456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about a young man receiving his first payroll check. </a:t>
            </a:r>
          </a:p>
          <a:p>
            <a:endParaRPr lang="en-US" dirty="0"/>
          </a:p>
          <a:p>
            <a:r>
              <a:rPr lang="en-US" dirty="0"/>
              <a:t>Watch video https://</a:t>
            </a:r>
            <a:r>
              <a:rPr lang="en-US" dirty="0" err="1"/>
              <a:t>www.youtube.com</a:t>
            </a:r>
            <a:r>
              <a:rPr lang="en-US" dirty="0"/>
              <a:t>/</a:t>
            </a:r>
            <a:r>
              <a:rPr lang="en-US" dirty="0" err="1"/>
              <a:t>watch?v</a:t>
            </a:r>
            <a:r>
              <a:rPr lang="en-US" dirty="0"/>
              <a:t>=YB3tsZ24mF0 </a:t>
            </a:r>
          </a:p>
          <a:p>
            <a:endParaRPr lang="en-US" dirty="0"/>
          </a:p>
          <a:p>
            <a:r>
              <a:rPr lang="en-US" dirty="0"/>
              <a:t>Once video is over. . . </a:t>
            </a:r>
          </a:p>
          <a:p>
            <a:endParaRPr lang="en-US" dirty="0"/>
          </a:p>
          <a:p>
            <a:r>
              <a:rPr lang="en-US" dirty="0"/>
              <a:t>How did the young man feel about his first paycheck?</a:t>
            </a:r>
          </a:p>
          <a:p>
            <a:r>
              <a:rPr lang="en-US" dirty="0"/>
              <a:t>What did the friends do to help? </a:t>
            </a:r>
          </a:p>
        </p:txBody>
      </p:sp>
      <p:sp>
        <p:nvSpPr>
          <p:cNvPr id="4" name="Slide Number Placeholder 3"/>
          <p:cNvSpPr>
            <a:spLocks noGrp="1"/>
          </p:cNvSpPr>
          <p:nvPr>
            <p:ph type="sldNum" sz="quarter" idx="5"/>
          </p:nvPr>
        </p:nvSpPr>
        <p:spPr/>
        <p:txBody>
          <a:bodyPr/>
          <a:lstStyle/>
          <a:p>
            <a:fld id="{0CD7DFC8-D638-454D-9C03-AC6E954FDD9C}" type="slidenum">
              <a:rPr lang="en-US" smtClean="0"/>
              <a:t>23</a:t>
            </a:fld>
            <a:endParaRPr lang="en-US"/>
          </a:p>
        </p:txBody>
      </p:sp>
    </p:spTree>
    <p:extLst>
      <p:ext uri="{BB962C8B-B14F-4D97-AF65-F5344CB8AC3E}">
        <p14:creationId xmlns:p14="http://schemas.microsoft.com/office/powerpoint/2010/main" val="1300558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This learning activity is to help understand what is on your payroll check and check stub.  Early, we talked about the jobs you could do and how you are paid (ex. hourly, salary, tips, etc.).  You will receive a payroll check for the work you do and a check stub that lists all information about your check.  </a:t>
            </a:r>
          </a:p>
          <a:p>
            <a:pPr>
              <a:spcBef>
                <a:spcPts val="0"/>
              </a:spcBef>
              <a:spcAft>
                <a:spcPts val="0"/>
              </a:spcAft>
            </a:pP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0"/>
              </a:spcAft>
            </a:pP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You could get a paper payroll check, or </a:t>
            </a:r>
            <a:r>
              <a:rPr lang="en-US" sz="1100" i="0" kern="100" dirty="0">
                <a:effectLst/>
                <a:latin typeface="Calibri" panose="020F0502020204030204" pitchFamily="34" charset="0"/>
                <a:ea typeface="Calibri" panose="020F0502020204030204" pitchFamily="34" charset="0"/>
                <a:cs typeface="Times New Roman" panose="02020603050405020304" pitchFamily="18" charset="0"/>
              </a:rPr>
              <a:t>y</a:t>
            </a: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ou might get a payroll check sent directly into your account through a direct deposit. You can work with your employer to set this up and to know how to see your check stub online.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i="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Facilitator Notes:  The participants will use the </a:t>
            </a:r>
            <a:r>
              <a:rPr lang="en-US" sz="1200" b="1" i="0" kern="100" dirty="0">
                <a:effectLst/>
                <a:latin typeface="Calibri" panose="020F0502020204030204" pitchFamily="34" charset="0"/>
                <a:ea typeface="Calibri" panose="020F0502020204030204" pitchFamily="34" charset="0"/>
                <a:cs typeface="Times New Roman" panose="02020603050405020304" pitchFamily="18" charset="0"/>
              </a:rPr>
              <a:t>CtLC What is on Your Paycheck?</a:t>
            </a: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 (image on slide). This can be done as a whole group or split into smaller groups.  </a:t>
            </a:r>
          </a:p>
          <a:p>
            <a:pPr marL="0" marR="0">
              <a:spcBef>
                <a:spcPts val="0"/>
              </a:spcBef>
              <a:spcAft>
                <a:spcPts val="0"/>
              </a:spcAft>
            </a:pP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Learning Activity: Facilitator) Notes for Activity</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u="sng" kern="100" dirty="0">
                <a:effectLst/>
                <a:latin typeface="Calibri" panose="020F0502020204030204" pitchFamily="34" charset="0"/>
                <a:ea typeface="Calibri" panose="020F0502020204030204" pitchFamily="34" charset="0"/>
                <a:cs typeface="Times New Roman" panose="02020603050405020304" pitchFamily="18" charset="0"/>
              </a:rPr>
              <a:t>CtLC What is on Your Paycheck?</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Read through the first page.  </a:t>
            </a:r>
          </a:p>
          <a:p>
            <a:pPr marL="342900" marR="0" lvl="0" indent="-342900">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Discuss the payroll check</a:t>
            </a:r>
          </a:p>
          <a:p>
            <a:pPr marL="342900" marR="0" lvl="0" indent="-342900">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Review the check stub</a:t>
            </a:r>
          </a:p>
          <a:p>
            <a:pPr marL="342900" marR="0" lvl="0" indent="-342900">
              <a:spcBef>
                <a:spcPts val="0"/>
              </a:spcBef>
              <a:spcAft>
                <a:spcPts val="0"/>
              </a:spcAft>
              <a:buFont typeface="+mj-lt"/>
              <a:buAutoNum type="arabicPeriod"/>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Answer the questions on first page.</a:t>
            </a:r>
          </a:p>
          <a:p>
            <a:endParaRPr lang="en-US" dirty="0"/>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24</a:t>
            </a:fld>
            <a:endParaRPr lang="en-US"/>
          </a:p>
        </p:txBody>
      </p:sp>
    </p:spTree>
    <p:extLst>
      <p:ext uri="{BB962C8B-B14F-4D97-AF65-F5344CB8AC3E}">
        <p14:creationId xmlns:p14="http://schemas.microsoft.com/office/powerpoint/2010/main" val="4135867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Other types of income or ways to receive money are:</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Gifts from friends or family</a:t>
            </a:r>
          </a:p>
          <a:p>
            <a:r>
              <a:rPr lang="en-US" dirty="0">
                <a:latin typeface="Calibri" panose="020F0502020204030204" pitchFamily="34" charset="0"/>
                <a:cs typeface="Calibri" panose="020F0502020204030204" pitchFamily="34" charset="0"/>
              </a:rPr>
              <a:t>Special Needs trust</a:t>
            </a:r>
          </a:p>
          <a:p>
            <a:r>
              <a:rPr lang="en-US" dirty="0">
                <a:latin typeface="Calibri" panose="020F0502020204030204" pitchFamily="34" charset="0"/>
                <a:cs typeface="Calibri" panose="020F0502020204030204" pitchFamily="34" charset="0"/>
              </a:rPr>
              <a:t>Government Benefits</a:t>
            </a:r>
          </a:p>
        </p:txBody>
      </p:sp>
      <p:sp>
        <p:nvSpPr>
          <p:cNvPr id="4" name="Slide Number Placeholder 3"/>
          <p:cNvSpPr>
            <a:spLocks noGrp="1"/>
          </p:cNvSpPr>
          <p:nvPr>
            <p:ph type="sldNum" sz="quarter" idx="5"/>
          </p:nvPr>
        </p:nvSpPr>
        <p:spPr/>
        <p:txBody>
          <a:bodyPr/>
          <a:lstStyle/>
          <a:p>
            <a:fld id="{0CD7DFC8-D638-454D-9C03-AC6E954FDD9C}" type="slidenum">
              <a:rPr lang="en-US" smtClean="0"/>
              <a:t>25</a:t>
            </a:fld>
            <a:endParaRPr lang="en-US"/>
          </a:p>
        </p:txBody>
      </p:sp>
    </p:spTree>
    <p:extLst>
      <p:ext uri="{BB962C8B-B14F-4D97-AF65-F5344CB8AC3E}">
        <p14:creationId xmlns:p14="http://schemas.microsoft.com/office/powerpoint/2010/main" val="1777075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types of income or ways to receive money are:</a:t>
            </a:r>
          </a:p>
          <a:p>
            <a:endParaRPr lang="en-US" dirty="0"/>
          </a:p>
          <a:p>
            <a:r>
              <a:rPr lang="en-US" dirty="0"/>
              <a:t>Gifts from friends or family</a:t>
            </a:r>
          </a:p>
          <a:p>
            <a:r>
              <a:rPr lang="en-US" dirty="0"/>
              <a:t>Special Needs trust</a:t>
            </a:r>
          </a:p>
          <a:p>
            <a:r>
              <a:rPr lang="en-US" dirty="0"/>
              <a:t>Government Benefits</a:t>
            </a:r>
          </a:p>
        </p:txBody>
      </p:sp>
      <p:sp>
        <p:nvSpPr>
          <p:cNvPr id="4" name="Slide Number Placeholder 3"/>
          <p:cNvSpPr>
            <a:spLocks noGrp="1"/>
          </p:cNvSpPr>
          <p:nvPr>
            <p:ph type="sldNum" sz="quarter" idx="5"/>
          </p:nvPr>
        </p:nvSpPr>
        <p:spPr/>
        <p:txBody>
          <a:bodyPr/>
          <a:lstStyle/>
          <a:p>
            <a:fld id="{0CD7DFC8-D638-454D-9C03-AC6E954FDD9C}" type="slidenum">
              <a:rPr lang="en-US" smtClean="0"/>
              <a:t>26</a:t>
            </a:fld>
            <a:endParaRPr lang="en-US"/>
          </a:p>
        </p:txBody>
      </p:sp>
    </p:spTree>
    <p:extLst>
      <p:ext uri="{BB962C8B-B14F-4D97-AF65-F5344CB8AC3E}">
        <p14:creationId xmlns:p14="http://schemas.microsoft.com/office/powerpoint/2010/main" val="1777075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Gifts of money can be from your family or friends.  They can be given to you for holidays, birthdays or for a big purchase.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Ex. Your family may want to give you money to help purchase a car.  </a:t>
            </a:r>
          </a:p>
        </p:txBody>
      </p:sp>
      <p:sp>
        <p:nvSpPr>
          <p:cNvPr id="4" name="Slide Number Placeholder 3"/>
          <p:cNvSpPr>
            <a:spLocks noGrp="1"/>
          </p:cNvSpPr>
          <p:nvPr>
            <p:ph type="sldNum" sz="quarter" idx="5"/>
          </p:nvPr>
        </p:nvSpPr>
        <p:spPr/>
        <p:txBody>
          <a:bodyPr/>
          <a:lstStyle/>
          <a:p>
            <a:fld id="{0CD7DFC8-D638-454D-9C03-AC6E954FDD9C}" type="slidenum">
              <a:rPr lang="en-US" smtClean="0"/>
              <a:t>27</a:t>
            </a:fld>
            <a:endParaRPr lang="en-US"/>
          </a:p>
        </p:txBody>
      </p:sp>
    </p:spTree>
    <p:extLst>
      <p:ext uri="{BB962C8B-B14F-4D97-AF65-F5344CB8AC3E}">
        <p14:creationId xmlns:p14="http://schemas.microsoft.com/office/powerpoint/2010/main" val="41480615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 special needs trust is a way family can put money in an account for you to use as you need it.  This money does not prevent you from accessing your government benefits.  This trust often pays for living expenses after government benefits has provided funding.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Example,</a:t>
            </a:r>
          </a:p>
          <a:p>
            <a:r>
              <a:rPr lang="en-US" dirty="0">
                <a:latin typeface="Calibri" panose="020F0502020204030204" pitchFamily="34" charset="0"/>
                <a:cs typeface="Calibri" panose="020F0502020204030204" pitchFamily="34" charset="0"/>
              </a:rPr>
              <a:t>Medicaid has paid for a certain amount of health coverage.  The trust will pay the remaining amount. </a:t>
            </a:r>
          </a:p>
        </p:txBody>
      </p:sp>
      <p:sp>
        <p:nvSpPr>
          <p:cNvPr id="4" name="Slide Number Placeholder 3"/>
          <p:cNvSpPr>
            <a:spLocks noGrp="1"/>
          </p:cNvSpPr>
          <p:nvPr>
            <p:ph type="sldNum" sz="quarter" idx="5"/>
          </p:nvPr>
        </p:nvSpPr>
        <p:spPr/>
        <p:txBody>
          <a:bodyPr/>
          <a:lstStyle/>
          <a:p>
            <a:fld id="{0CD7DFC8-D638-454D-9C03-AC6E954FDD9C}" type="slidenum">
              <a:rPr lang="en-US" smtClean="0"/>
              <a:t>28</a:t>
            </a:fld>
            <a:endParaRPr lang="en-US"/>
          </a:p>
        </p:txBody>
      </p:sp>
    </p:spTree>
    <p:extLst>
      <p:ext uri="{BB962C8B-B14F-4D97-AF65-F5344CB8AC3E}">
        <p14:creationId xmlns:p14="http://schemas.microsoft.com/office/powerpoint/2010/main" val="16663014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 benefits are benefits that support certain disabilities.  </a:t>
            </a:r>
          </a:p>
        </p:txBody>
      </p:sp>
      <p:sp>
        <p:nvSpPr>
          <p:cNvPr id="4" name="Slide Number Placeholder 3"/>
          <p:cNvSpPr>
            <a:spLocks noGrp="1"/>
          </p:cNvSpPr>
          <p:nvPr>
            <p:ph type="sldNum" sz="quarter" idx="5"/>
          </p:nvPr>
        </p:nvSpPr>
        <p:spPr/>
        <p:txBody>
          <a:bodyPr/>
          <a:lstStyle/>
          <a:p>
            <a:fld id="{0CD7DFC8-D638-454D-9C03-AC6E954FDD9C}" type="slidenum">
              <a:rPr lang="en-US" smtClean="0"/>
              <a:t>29</a:t>
            </a:fld>
            <a:endParaRPr lang="en-US"/>
          </a:p>
        </p:txBody>
      </p:sp>
    </p:spTree>
    <p:extLst>
      <p:ext uri="{BB962C8B-B14F-4D97-AF65-F5344CB8AC3E}">
        <p14:creationId xmlns:p14="http://schemas.microsoft.com/office/powerpoint/2010/main" val="1788559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When you were a child, what were some of the things you did?</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Ideas to shout out if no one shares:</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-played outside</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-ate dinner with family</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-went to school</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 </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What are some things you do as an adult? </a:t>
            </a:r>
          </a:p>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Ideas to shout out if no one shares:</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-get a job</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-take care of my things (clean, laundry, etc.)</a:t>
            </a:r>
          </a:p>
          <a:p>
            <a:pPr marL="0" marR="0">
              <a:spcBef>
                <a:spcPts val="0"/>
              </a:spcBef>
              <a:spcAft>
                <a:spcPts val="0"/>
              </a:spcAft>
            </a:pPr>
            <a:r>
              <a:rPr lang="en-US" sz="1200" kern="100" dirty="0">
                <a:effectLst/>
                <a:latin typeface="Calibri" panose="020F0502020204030204" pitchFamily="34" charset="0"/>
                <a:ea typeface="Calibri" panose="020F0502020204030204" pitchFamily="34" charset="0"/>
                <a:cs typeface="Calibri" panose="020F0502020204030204" pitchFamily="34" charset="0"/>
              </a:rPr>
              <a:t>-budget income and expenses </a:t>
            </a:r>
          </a:p>
          <a:p>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Aptos" panose="020B0004020202020204" pitchFamily="34" charset="0"/>
                <a:cs typeface="Calibri" panose="020F0502020204030204" pitchFamily="34" charset="0"/>
              </a:rPr>
              <a:t>We are going to talk about ways to earn income and how you may receive money. </a:t>
            </a:r>
            <a:endParaRPr lang="en-US" sz="1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0CD7DFC8-D638-454D-9C03-AC6E954FDD9C}" type="slidenum">
              <a:rPr lang="en-US" smtClean="0"/>
              <a:t>3</a:t>
            </a:fld>
            <a:endParaRPr lang="en-US"/>
          </a:p>
        </p:txBody>
      </p:sp>
    </p:spTree>
    <p:extLst>
      <p:ext uri="{BB962C8B-B14F-4D97-AF65-F5344CB8AC3E}">
        <p14:creationId xmlns:p14="http://schemas.microsoft.com/office/powerpoint/2010/main" val="1029231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SSI is a set amount based on your income.  SSI is money that can help with food, rent, clothing, etc.  </a:t>
            </a:r>
          </a:p>
        </p:txBody>
      </p:sp>
      <p:sp>
        <p:nvSpPr>
          <p:cNvPr id="4" name="Slide Number Placeholder 3"/>
          <p:cNvSpPr>
            <a:spLocks noGrp="1"/>
          </p:cNvSpPr>
          <p:nvPr>
            <p:ph type="sldNum" sz="quarter" idx="5"/>
          </p:nvPr>
        </p:nvSpPr>
        <p:spPr/>
        <p:txBody>
          <a:bodyPr/>
          <a:lstStyle/>
          <a:p>
            <a:fld id="{0CD7DFC8-D638-454D-9C03-AC6E954FDD9C}" type="slidenum">
              <a:rPr lang="en-US" smtClean="0"/>
              <a:t>30</a:t>
            </a:fld>
            <a:endParaRPr lang="en-US"/>
          </a:p>
        </p:txBody>
      </p:sp>
    </p:spTree>
    <p:extLst>
      <p:ext uri="{BB962C8B-B14F-4D97-AF65-F5344CB8AC3E}">
        <p14:creationId xmlns:p14="http://schemas.microsoft.com/office/powerpoint/2010/main" val="260624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Medicaid helps cover many medical expenses.  </a:t>
            </a:r>
          </a:p>
        </p:txBody>
      </p:sp>
      <p:sp>
        <p:nvSpPr>
          <p:cNvPr id="4" name="Slide Number Placeholder 3"/>
          <p:cNvSpPr>
            <a:spLocks noGrp="1"/>
          </p:cNvSpPr>
          <p:nvPr>
            <p:ph type="sldNum" sz="quarter" idx="5"/>
          </p:nvPr>
        </p:nvSpPr>
        <p:spPr/>
        <p:txBody>
          <a:bodyPr/>
          <a:lstStyle/>
          <a:p>
            <a:fld id="{0CD7DFC8-D638-454D-9C03-AC6E954FDD9C}" type="slidenum">
              <a:rPr lang="en-US" smtClean="0"/>
              <a:t>31</a:t>
            </a:fld>
            <a:endParaRPr lang="en-US"/>
          </a:p>
        </p:txBody>
      </p:sp>
    </p:spTree>
    <p:extLst>
      <p:ext uri="{BB962C8B-B14F-4D97-AF65-F5344CB8AC3E}">
        <p14:creationId xmlns:p14="http://schemas.microsoft.com/office/powerpoint/2010/main" val="12445856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sz="1200" dirty="0"/>
              <a:t>Supplemental Nutrition Assistance Program</a:t>
            </a:r>
            <a:r>
              <a:rPr lang="en-US" dirty="0"/>
              <a:t> program or SNAP, covers nutritional food needed. </a:t>
            </a:r>
            <a:r>
              <a:rPr lang="en-US" sz="1200" dirty="0"/>
              <a:t>This program is based on your income.</a:t>
            </a:r>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32</a:t>
            </a:fld>
            <a:endParaRPr lang="en-US"/>
          </a:p>
        </p:txBody>
      </p:sp>
    </p:spTree>
    <p:extLst>
      <p:ext uri="{BB962C8B-B14F-4D97-AF65-F5344CB8AC3E}">
        <p14:creationId xmlns:p14="http://schemas.microsoft.com/office/powerpoint/2010/main" val="20134456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Department of Housing and Urban Development or HUD, is a housing assistance program through the government.  This program helps find appropriate housing based on your income. </a:t>
            </a:r>
          </a:p>
        </p:txBody>
      </p:sp>
      <p:sp>
        <p:nvSpPr>
          <p:cNvPr id="4" name="Slide Number Placeholder 3"/>
          <p:cNvSpPr>
            <a:spLocks noGrp="1"/>
          </p:cNvSpPr>
          <p:nvPr>
            <p:ph type="sldNum" sz="quarter" idx="5"/>
          </p:nvPr>
        </p:nvSpPr>
        <p:spPr/>
        <p:txBody>
          <a:bodyPr/>
          <a:lstStyle/>
          <a:p>
            <a:fld id="{0CD7DFC8-D638-454D-9C03-AC6E954FDD9C}" type="slidenum">
              <a:rPr lang="en-US" smtClean="0"/>
              <a:t>33</a:t>
            </a:fld>
            <a:endParaRPr lang="en-US"/>
          </a:p>
        </p:txBody>
      </p:sp>
    </p:spTree>
    <p:extLst>
      <p:ext uri="{BB962C8B-B14F-4D97-AF65-F5344CB8AC3E}">
        <p14:creationId xmlns:p14="http://schemas.microsoft.com/office/powerpoint/2010/main" val="18683886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provided in this training is based on the resources listed.  The resources may help you as you learn more about income and how working can provide multiple benefits.  </a:t>
            </a:r>
          </a:p>
          <a:p>
            <a:endParaRPr lang="en-US" dirty="0"/>
          </a:p>
          <a:p>
            <a:r>
              <a:rPr lang="en-US" dirty="0"/>
              <a:t>This training goes along with the EZ-Reader </a:t>
            </a:r>
            <a:r>
              <a:rPr lang="en-US" i="1" dirty="0"/>
              <a:t>Where Does My Money Come From?</a:t>
            </a:r>
          </a:p>
          <a:p>
            <a:endParaRPr lang="en-US" i="1" dirty="0"/>
          </a:p>
          <a:p>
            <a:r>
              <a:rPr lang="en-US" i="0" dirty="0"/>
              <a:t>Thank you for joining us.</a:t>
            </a:r>
          </a:p>
        </p:txBody>
      </p:sp>
      <p:sp>
        <p:nvSpPr>
          <p:cNvPr id="4" name="Slide Number Placeholder 3"/>
          <p:cNvSpPr>
            <a:spLocks noGrp="1"/>
          </p:cNvSpPr>
          <p:nvPr>
            <p:ph type="sldNum" sz="quarter" idx="5"/>
          </p:nvPr>
        </p:nvSpPr>
        <p:spPr/>
        <p:txBody>
          <a:bodyPr/>
          <a:lstStyle/>
          <a:p>
            <a:fld id="{0CD7DFC8-D638-454D-9C03-AC6E954FDD9C}" type="slidenum">
              <a:rPr lang="en-US" smtClean="0"/>
              <a:t>34</a:t>
            </a:fld>
            <a:endParaRPr lang="en-US"/>
          </a:p>
        </p:txBody>
      </p:sp>
    </p:spTree>
    <p:extLst>
      <p:ext uri="{BB962C8B-B14F-4D97-AF65-F5344CB8AC3E}">
        <p14:creationId xmlns:p14="http://schemas.microsoft.com/office/powerpoint/2010/main" val="3328726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1C493A-94AC-534F-A970-E0618CBD70E6}" type="slidenum">
              <a:rPr lang="en-US" smtClean="0"/>
              <a:t>35</a:t>
            </a:fld>
            <a:endParaRPr lang="en-US"/>
          </a:p>
        </p:txBody>
      </p:sp>
    </p:spTree>
    <p:extLst>
      <p:ext uri="{BB962C8B-B14F-4D97-AF65-F5344CB8AC3E}">
        <p14:creationId xmlns:p14="http://schemas.microsoft.com/office/powerpoint/2010/main" val="2823601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Income is the money you have coming in.  There are many ways to get money.  You can get a job, receive gifts from family, friends, receive a special needs trust, and/or get government benefits.  </a:t>
            </a:r>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4</a:t>
            </a:fld>
            <a:endParaRPr lang="en-US"/>
          </a:p>
        </p:txBody>
      </p:sp>
    </p:spTree>
    <p:extLst>
      <p:ext uri="{BB962C8B-B14F-4D97-AF65-F5344CB8AC3E}">
        <p14:creationId xmlns:p14="http://schemas.microsoft.com/office/powerpoint/2010/main" val="1388984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How do you get income?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job is a great way to receive income. Many people think about what they LIKE to do and look for jobs around that interest.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a:t>
            </a:r>
          </a:p>
          <a:p>
            <a:r>
              <a:rPr lang="en-US" dirty="0">
                <a:latin typeface="Calibri" panose="020F0502020204030204" pitchFamily="34" charset="0"/>
                <a:cs typeface="Calibri" panose="020F0502020204030204" pitchFamily="34" charset="0"/>
              </a:rPr>
              <a:t>If you enjoy helping people, you could babysit, work in a daycare, work in the school setting, work in a retirement home, hospital, etc.  </a:t>
            </a:r>
          </a:p>
          <a:p>
            <a:r>
              <a:rPr lang="en-US" dirty="0">
                <a:latin typeface="Calibri" panose="020F0502020204030204" pitchFamily="34" charset="0"/>
                <a:cs typeface="Calibri" panose="020F0502020204030204" pitchFamily="34" charset="0"/>
              </a:rPr>
              <a:t>If you enjoy working with food, you could work in a restaurant, a grocery store, cafeteria in a specific setting (large building, school, college, etc.)</a:t>
            </a:r>
          </a:p>
          <a:p>
            <a:r>
              <a:rPr lang="en-US" dirty="0">
                <a:latin typeface="Calibri" panose="020F0502020204030204" pitchFamily="34" charset="0"/>
                <a:cs typeface="Calibri" panose="020F0502020204030204" pitchFamily="34" charset="0"/>
              </a:rPr>
              <a:t>If you enjoy working around sports, you could work at the local ballpark, activity/community centers, etc.</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Do not limit yourself.  Think of an interest you have and research all the different jobs that would go with that interest.  </a:t>
            </a:r>
          </a:p>
          <a:p>
            <a:endParaRPr lang="en-US"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5</a:t>
            </a:fld>
            <a:endParaRPr lang="en-US"/>
          </a:p>
        </p:txBody>
      </p:sp>
    </p:spTree>
    <p:extLst>
      <p:ext uri="{BB962C8B-B14F-4D97-AF65-F5344CB8AC3E}">
        <p14:creationId xmlns:p14="http://schemas.microsoft.com/office/powerpoint/2010/main" val="707423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Once you have a job, there are many ways to be paid money.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Read slide</a:t>
            </a:r>
          </a:p>
        </p:txBody>
      </p:sp>
      <p:sp>
        <p:nvSpPr>
          <p:cNvPr id="4" name="Slide Number Placeholder 3"/>
          <p:cNvSpPr>
            <a:spLocks noGrp="1"/>
          </p:cNvSpPr>
          <p:nvPr>
            <p:ph type="sldNum" sz="quarter" idx="5"/>
          </p:nvPr>
        </p:nvSpPr>
        <p:spPr/>
        <p:txBody>
          <a:bodyPr/>
          <a:lstStyle/>
          <a:p>
            <a:fld id="{0CD7DFC8-D638-454D-9C03-AC6E954FDD9C}" type="slidenum">
              <a:rPr lang="en-US" smtClean="0"/>
              <a:t>6</a:t>
            </a:fld>
            <a:endParaRPr lang="en-US"/>
          </a:p>
        </p:txBody>
      </p:sp>
    </p:spTree>
    <p:extLst>
      <p:ext uri="{BB962C8B-B14F-4D97-AF65-F5344CB8AC3E}">
        <p14:creationId xmlns:p14="http://schemas.microsoft.com/office/powerpoint/2010/main" val="1561455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If you are working part-time or full-time, you could be paid with an hourly wage.  This is where the employer offers you a specific wage for the time you work.  For example, you work in the concession stand at the ballpark and are paid $7.00 an hour.  You work 3 hours a day during a week.  You work a 5-day work week.  To figure out your weekly wage, multiply the number of hours you work each day (3) and the number of days in a week (5).  3 x 5 = 15.  Once you have your total for the work week (15), multiply that by the amount you are being paid hourly ($7.00).  (read example from slide--$7 x 15 = $105.) This is your gross pay.  Gross pay is the </a:t>
            </a:r>
            <a:r>
              <a:rPr lang="en-US" sz="1200" dirty="0">
                <a:effectLst/>
                <a:latin typeface="Calibri" panose="020F0502020204030204" pitchFamily="34" charset="0"/>
                <a:ea typeface="Aptos" panose="020B0004020202020204" pitchFamily="34" charset="0"/>
                <a:cs typeface="Calibri" panose="020F0502020204030204" pitchFamily="34" charset="0"/>
              </a:rPr>
              <a:t>total earnings during a pay period before any deductions are removed.</a:t>
            </a:r>
            <a:r>
              <a:rPr lang="en-US" sz="1200" dirty="0">
                <a:effectLst/>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a:p>
            <a:endParaRPr lang="en-US" sz="1200" dirty="0">
              <a:latin typeface="Calibri" panose="020F0502020204030204" pitchFamily="34" charset="0"/>
              <a:cs typeface="Calibri" panose="020F0502020204030204" pitchFamily="34" charset="0"/>
            </a:endParaRPr>
          </a:p>
          <a:p>
            <a:r>
              <a:rPr lang="en-US" sz="1200" dirty="0">
                <a:latin typeface="Calibri" panose="020F0502020204030204" pitchFamily="34" charset="0"/>
                <a:cs typeface="Calibri" panose="020F0502020204030204" pitchFamily="34" charset="0"/>
              </a:rPr>
              <a:t>Facilitator Notes:</a:t>
            </a:r>
          </a:p>
          <a:p>
            <a:r>
              <a:rPr lang="en-US" sz="1200" dirty="0">
                <a:latin typeface="Calibri" panose="020F0502020204030204" pitchFamily="34" charset="0"/>
                <a:cs typeface="Calibri" panose="020F0502020204030204" pitchFamily="34" charset="0"/>
              </a:rPr>
              <a:t>There are free websites that help you calculate what you make in a pay period.  (click on the link) Add info from example into the calculator (image is screenshot from website). </a:t>
            </a:r>
          </a:p>
        </p:txBody>
      </p:sp>
      <p:sp>
        <p:nvSpPr>
          <p:cNvPr id="4" name="Slide Number Placeholder 3"/>
          <p:cNvSpPr>
            <a:spLocks noGrp="1"/>
          </p:cNvSpPr>
          <p:nvPr>
            <p:ph type="sldNum" sz="quarter" idx="5"/>
          </p:nvPr>
        </p:nvSpPr>
        <p:spPr/>
        <p:txBody>
          <a:bodyPr/>
          <a:lstStyle/>
          <a:p>
            <a:fld id="{0CD7DFC8-D638-454D-9C03-AC6E954FDD9C}" type="slidenum">
              <a:rPr lang="en-US" smtClean="0"/>
              <a:t>7</a:t>
            </a:fld>
            <a:endParaRPr lang="en-US"/>
          </a:p>
        </p:txBody>
      </p:sp>
    </p:spTree>
    <p:extLst>
      <p:ext uri="{BB962C8B-B14F-4D97-AF65-F5344CB8AC3E}">
        <p14:creationId xmlns:p14="http://schemas.microsoft.com/office/powerpoint/2010/main" val="229483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If you receive a Salary, the amount you are paid does not change no matter how many hours you work.  You are paid a set amount yearly.  That amount is split based on your pay period.  You could be paid weekly, bi-weekly or monthly.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For example: </a:t>
            </a:r>
          </a:p>
          <a:p>
            <a:r>
              <a:rPr lang="en-US" dirty="0">
                <a:latin typeface="Calibri" panose="020F0502020204030204" pitchFamily="34" charset="0"/>
                <a:cs typeface="Calibri" panose="020F0502020204030204" pitchFamily="34" charset="0"/>
              </a:rPr>
              <a:t>If you are paid $35,000 a year, you divide that amount based off your pay period.  </a:t>
            </a:r>
          </a:p>
          <a:p>
            <a:r>
              <a:rPr lang="en-US" dirty="0">
                <a:latin typeface="Calibri" panose="020F0502020204030204" pitchFamily="34" charset="0"/>
                <a:cs typeface="Calibri" panose="020F0502020204030204" pitchFamily="34" charset="0"/>
              </a:rPr>
              <a:t>Monthly--$35,000 / 12 months = $2,917</a:t>
            </a:r>
          </a:p>
          <a:p>
            <a:r>
              <a:rPr lang="en-US" dirty="0">
                <a:latin typeface="Calibri" panose="020F0502020204030204" pitchFamily="34" charset="0"/>
                <a:cs typeface="Calibri" panose="020F0502020204030204" pitchFamily="34" charset="0"/>
              </a:rPr>
              <a:t>Bi-weekly--$35,000 / 26 weeks = $1,346</a:t>
            </a:r>
          </a:p>
          <a:p>
            <a:r>
              <a:rPr lang="en-US" dirty="0">
                <a:latin typeface="Calibri" panose="020F0502020204030204" pitchFamily="34" charset="0"/>
                <a:cs typeface="Calibri" panose="020F0502020204030204" pitchFamily="34" charset="0"/>
              </a:rPr>
              <a:t>Weekly--$35,000 / 52 weeks = $673</a:t>
            </a:r>
          </a:p>
          <a:p>
            <a:endParaRPr lang="en-US" dirty="0"/>
          </a:p>
          <a:p>
            <a:endParaRPr lang="en-US" dirty="0"/>
          </a:p>
        </p:txBody>
      </p:sp>
      <p:sp>
        <p:nvSpPr>
          <p:cNvPr id="4" name="Slide Number Placeholder 3"/>
          <p:cNvSpPr>
            <a:spLocks noGrp="1"/>
          </p:cNvSpPr>
          <p:nvPr>
            <p:ph type="sldNum" sz="quarter" idx="5"/>
          </p:nvPr>
        </p:nvSpPr>
        <p:spPr/>
        <p:txBody>
          <a:bodyPr/>
          <a:lstStyle/>
          <a:p>
            <a:fld id="{0CD7DFC8-D638-454D-9C03-AC6E954FDD9C}" type="slidenum">
              <a:rPr lang="en-US" smtClean="0"/>
              <a:t>8</a:t>
            </a:fld>
            <a:endParaRPr lang="en-US"/>
          </a:p>
        </p:txBody>
      </p:sp>
    </p:spTree>
    <p:extLst>
      <p:ext uri="{BB962C8B-B14F-4D97-AF65-F5344CB8AC3E}">
        <p14:creationId xmlns:p14="http://schemas.microsoft.com/office/powerpoint/2010/main" val="411437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Have you ever been to a restaurant and seen your parents or friends pay extra money when they receive the bill?  This is a tip.  You give a tip to someone that has done a great job providing service.  A waiter/waitress will receive a tip when they have done a great job getting the orders for the table.  Also, being friendly and social is important.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 tip is on top of the hourly rate of pay you receive from the employer.  </a:t>
            </a:r>
          </a:p>
        </p:txBody>
      </p:sp>
      <p:sp>
        <p:nvSpPr>
          <p:cNvPr id="4" name="Slide Number Placeholder 3"/>
          <p:cNvSpPr>
            <a:spLocks noGrp="1"/>
          </p:cNvSpPr>
          <p:nvPr>
            <p:ph type="sldNum" sz="quarter" idx="5"/>
          </p:nvPr>
        </p:nvSpPr>
        <p:spPr/>
        <p:txBody>
          <a:bodyPr/>
          <a:lstStyle/>
          <a:p>
            <a:fld id="{0CD7DFC8-D638-454D-9C03-AC6E954FDD9C}" type="slidenum">
              <a:rPr lang="en-US" smtClean="0"/>
              <a:t>9</a:t>
            </a:fld>
            <a:endParaRPr lang="en-US"/>
          </a:p>
        </p:txBody>
      </p:sp>
    </p:spTree>
    <p:extLst>
      <p:ext uri="{BB962C8B-B14F-4D97-AF65-F5344CB8AC3E}">
        <p14:creationId xmlns:p14="http://schemas.microsoft.com/office/powerpoint/2010/main" val="3735242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2CD3-170B-6B16-065C-82FED4B1EDB3}"/>
              </a:ext>
            </a:extLst>
          </p:cNvPr>
          <p:cNvSpPr>
            <a:spLocks noGrp="1"/>
          </p:cNvSpPr>
          <p:nvPr>
            <p:ph type="ctrTitle"/>
          </p:nvPr>
        </p:nvSpPr>
        <p:spPr>
          <a:xfrm>
            <a:off x="1524000" y="2298357"/>
            <a:ext cx="9144000" cy="1608480"/>
          </a:xfrm>
        </p:spPr>
        <p:txBody>
          <a:bodyPr anchor="b">
            <a:normAutofit/>
          </a:bodyPr>
          <a:lstStyle>
            <a:lvl1pPr algn="ctr">
              <a:defRPr sz="5400" b="1"/>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5754C31-BF9C-5F4A-25F6-CC64E12CBCF9}"/>
              </a:ext>
            </a:extLst>
          </p:cNvPr>
          <p:cNvSpPr>
            <a:spLocks noGrp="1"/>
          </p:cNvSpPr>
          <p:nvPr>
            <p:ph type="subTitle" idx="1"/>
          </p:nvPr>
        </p:nvSpPr>
        <p:spPr>
          <a:xfrm>
            <a:off x="1524000" y="4040658"/>
            <a:ext cx="9144000" cy="169497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007685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76675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3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1055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3956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3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5236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795202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A5780-A45D-1A64-C466-460ACEBE6F53}"/>
              </a:ext>
            </a:extLst>
          </p:cNvPr>
          <p:cNvSpPr>
            <a:spLocks noGrp="1"/>
          </p:cNvSpPr>
          <p:nvPr>
            <p:ph type="title"/>
          </p:nvPr>
        </p:nvSpPr>
        <p:spPr>
          <a:xfrm>
            <a:off x="7636004" y="986779"/>
            <a:ext cx="3932237" cy="1069975"/>
          </a:xfrm>
        </p:spPr>
        <p:txBody>
          <a:bodyPr anchor="b"/>
          <a:lstStyle>
            <a:lvl1pPr>
              <a:defRPr sz="3200" b="1"/>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ADDD7B06-7C13-7D4B-7657-A0479C9E229E}"/>
              </a:ext>
            </a:extLst>
          </p:cNvPr>
          <p:cNvSpPr>
            <a:spLocks noGrp="1"/>
          </p:cNvSpPr>
          <p:nvPr>
            <p:ph type="pic" idx="1"/>
          </p:nvPr>
        </p:nvSpPr>
        <p:spPr>
          <a:xfrm>
            <a:off x="839788" y="1149178"/>
            <a:ext cx="6172200" cy="43990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9E7926A7-F24A-B2D7-8830-BEE8D2CCB695}"/>
              </a:ext>
            </a:extLst>
          </p:cNvPr>
          <p:cNvSpPr>
            <a:spLocks noGrp="1"/>
          </p:cNvSpPr>
          <p:nvPr>
            <p:ph type="body" sz="half" idx="2"/>
          </p:nvPr>
        </p:nvSpPr>
        <p:spPr>
          <a:xfrm>
            <a:off x="7636005" y="205851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177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E7CEC1-DC4A-ECD3-84C1-2006FFDD713A}"/>
              </a:ext>
            </a:extLst>
          </p:cNvPr>
          <p:cNvSpPr>
            <a:spLocks noGrp="1"/>
          </p:cNvSpPr>
          <p:nvPr>
            <p:ph type="title" hasCustomPrompt="1"/>
          </p:nvPr>
        </p:nvSpPr>
        <p:spPr>
          <a:xfrm>
            <a:off x="838200" y="4907307"/>
            <a:ext cx="10515600" cy="1325563"/>
          </a:xfrm>
        </p:spPr>
        <p:txBody>
          <a:bodyPr>
            <a:normAutofit/>
          </a:bodyPr>
          <a:lstStyle>
            <a:lvl1pPr algn="ctr">
              <a:defRPr sz="2000">
                <a:latin typeface="+mn-lt"/>
              </a:defRPr>
            </a:lvl1pPr>
          </a:lstStyle>
          <a:p>
            <a:r>
              <a:rPr lang="en-US" dirty="0"/>
              <a:t>Acknowledgements</a:t>
            </a:r>
          </a:p>
        </p:txBody>
      </p:sp>
    </p:spTree>
    <p:extLst>
      <p:ext uri="{BB962C8B-B14F-4D97-AF65-F5344CB8AC3E}">
        <p14:creationId xmlns:p14="http://schemas.microsoft.com/office/powerpoint/2010/main" val="699882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3A248-E9E3-8571-19A2-3FC5F6AB9C04}"/>
              </a:ext>
            </a:extLst>
          </p:cNvPr>
          <p:cNvSpPr>
            <a:spLocks noGrp="1"/>
          </p:cNvSpPr>
          <p:nvPr>
            <p:ph type="title"/>
          </p:nvPr>
        </p:nvSpPr>
        <p:spPr>
          <a:xfrm>
            <a:off x="838200" y="840259"/>
            <a:ext cx="10515600" cy="850429"/>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FCD0AA1-4FBB-4053-0159-FEC6AC6C3F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935E7B-17EA-D46C-2BE3-58EF1948C8A1}"/>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2F0E8485-8A11-4215-CD5F-260FAD62E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6F496-E11A-3E82-62A4-196FABC0FC97}"/>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901281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1A927-DE44-E684-A42C-71699571B26D}"/>
              </a:ext>
            </a:extLst>
          </p:cNvPr>
          <p:cNvSpPr>
            <a:spLocks noGrp="1"/>
          </p:cNvSpPr>
          <p:nvPr>
            <p:ph type="title"/>
          </p:nvPr>
        </p:nvSpPr>
        <p:spPr>
          <a:xfrm>
            <a:off x="831850" y="2268537"/>
            <a:ext cx="10515600" cy="1945117"/>
          </a:xfrm>
        </p:spPr>
        <p:txBody>
          <a:bodyPr anchor="b"/>
          <a:lstStyle>
            <a:lvl1pPr>
              <a:defRPr sz="6000" b="1" i="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B6823B-77B0-4927-7016-72239914358C}"/>
              </a:ext>
            </a:extLst>
          </p:cNvPr>
          <p:cNvSpPr>
            <a:spLocks noGrp="1"/>
          </p:cNvSpPr>
          <p:nvPr>
            <p:ph type="body" idx="1"/>
          </p:nvPr>
        </p:nvSpPr>
        <p:spPr>
          <a:xfrm>
            <a:off x="831850" y="4224338"/>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23952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6326372" y="1013253"/>
            <a:ext cx="5027428" cy="812371"/>
          </a:xfrm>
        </p:spPr>
        <p:txBody>
          <a:bodyPr/>
          <a:lstStyle>
            <a:lvl1pPr>
              <a:defRPr b="1"/>
            </a:lvl1pPr>
          </a:lstStyle>
          <a:p>
            <a:r>
              <a:rPr lang="en-US" dirty="0"/>
              <a:t>Click to edit Master title style</a:t>
            </a:r>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838200" y="1915297"/>
            <a:ext cx="5181600" cy="426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326372" y="1915297"/>
            <a:ext cx="5027428"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2807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8182B-E7BF-0C39-AA82-B9D316B6ED91}"/>
              </a:ext>
            </a:extLst>
          </p:cNvPr>
          <p:cNvSpPr>
            <a:spLocks noGrp="1"/>
          </p:cNvSpPr>
          <p:nvPr>
            <p:ph type="title"/>
          </p:nvPr>
        </p:nvSpPr>
        <p:spPr>
          <a:xfrm>
            <a:off x="751704" y="1000897"/>
            <a:ext cx="5181600" cy="824728"/>
          </a:xfrm>
        </p:spPr>
        <p:txBody>
          <a:bodyPr/>
          <a:lstStyle>
            <a:lvl1pPr>
              <a:defRPr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FE22711-2311-D8E6-5B15-07CEBDC14B6A}"/>
              </a:ext>
            </a:extLst>
          </p:cNvPr>
          <p:cNvSpPr>
            <a:spLocks noGrp="1"/>
          </p:cNvSpPr>
          <p:nvPr>
            <p:ph sz="half" idx="1"/>
          </p:nvPr>
        </p:nvSpPr>
        <p:spPr>
          <a:xfrm>
            <a:off x="751703" y="1915297"/>
            <a:ext cx="5181600"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01C7AFF-6B6E-C801-A32B-DBF1D429BF9C}"/>
              </a:ext>
            </a:extLst>
          </p:cNvPr>
          <p:cNvSpPr>
            <a:spLocks noGrp="1"/>
          </p:cNvSpPr>
          <p:nvPr>
            <p:ph sz="half" idx="2"/>
          </p:nvPr>
        </p:nvSpPr>
        <p:spPr>
          <a:xfrm>
            <a:off x="6172200" y="1915297"/>
            <a:ext cx="5181600" cy="426166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20303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6EF89-9EB2-90B6-108E-E4A3DB5E877E}"/>
              </a:ext>
            </a:extLst>
          </p:cNvPr>
          <p:cNvSpPr>
            <a:spLocks noGrp="1"/>
          </p:cNvSpPr>
          <p:nvPr>
            <p:ph type="title"/>
          </p:nvPr>
        </p:nvSpPr>
        <p:spPr>
          <a:xfrm>
            <a:off x="838200" y="864973"/>
            <a:ext cx="10515600" cy="825715"/>
          </a:xfrm>
        </p:spPr>
        <p:txBody>
          <a:bodyPr/>
          <a:lstStyle>
            <a:lvl1pPr>
              <a:defRPr b="1"/>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A423C1B-B58A-6C5C-628A-4A84121371C0}"/>
              </a:ext>
            </a:extLst>
          </p:cNvPr>
          <p:cNvSpPr>
            <a:spLocks noGrp="1"/>
          </p:cNvSpPr>
          <p:nvPr>
            <p:ph type="dt" sz="half" idx="10"/>
          </p:nvPr>
        </p:nvSpPr>
        <p:spPr/>
        <p:txBody>
          <a:bodyPr/>
          <a:lstStyle/>
          <a:p>
            <a:fld id="{DF9D0DA4-B2F4-7E49-8D3E-8D4C4C3A82E1}" type="datetimeFigureOut">
              <a:rPr lang="en-US" smtClean="0"/>
              <a:t>3/22/24</a:t>
            </a:fld>
            <a:endParaRPr lang="en-US"/>
          </a:p>
        </p:txBody>
      </p:sp>
      <p:sp>
        <p:nvSpPr>
          <p:cNvPr id="4" name="Footer Placeholder 3">
            <a:extLst>
              <a:ext uri="{FF2B5EF4-FFF2-40B4-BE49-F238E27FC236}">
                <a16:creationId xmlns:a16="http://schemas.microsoft.com/office/drawing/2014/main" id="{05145F79-AB48-8805-FA91-DE042FEB75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EBDF95-1EEA-B6E5-C87D-74E964927F91}"/>
              </a:ext>
            </a:extLst>
          </p:cNvPr>
          <p:cNvSpPr>
            <a:spLocks noGrp="1"/>
          </p:cNvSpPr>
          <p:nvPr>
            <p:ph type="sldNum" sz="quarter" idx="12"/>
          </p:nvPr>
        </p:nvSpPr>
        <p:spPr/>
        <p:txBody>
          <a:bodyPr/>
          <a:lstStyle/>
          <a:p>
            <a:fld id="{E96FFF3A-021B-5543-B805-0999F10E57BC}" type="slidenum">
              <a:rPr lang="en-US" smtClean="0"/>
              <a:t>‹#›</a:t>
            </a:fld>
            <a:endParaRPr lang="en-US"/>
          </a:p>
        </p:txBody>
      </p:sp>
    </p:spTree>
    <p:extLst>
      <p:ext uri="{BB962C8B-B14F-4D97-AF65-F5344CB8AC3E}">
        <p14:creationId xmlns:p14="http://schemas.microsoft.com/office/powerpoint/2010/main" val="2375346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91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605009" y="987424"/>
            <a:ext cx="3932237" cy="1069975"/>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60500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0765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00587-438D-66E3-429F-A1D5E7878F49}"/>
              </a:ext>
            </a:extLst>
          </p:cNvPr>
          <p:cNvSpPr>
            <a:spLocks noGrp="1"/>
          </p:cNvSpPr>
          <p:nvPr>
            <p:ph type="title"/>
          </p:nvPr>
        </p:nvSpPr>
        <p:spPr>
          <a:xfrm>
            <a:off x="7648361" y="790832"/>
            <a:ext cx="3932237" cy="1291753"/>
          </a:xfrm>
        </p:spPr>
        <p:txBody>
          <a:bodyPr anchor="b"/>
          <a:lstStyle>
            <a:lvl1pPr>
              <a:defRPr sz="3200" b="1"/>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8574A3-4D4B-EFCF-A310-D546E3BDC73C}"/>
              </a:ext>
            </a:extLst>
          </p:cNvPr>
          <p:cNvSpPr>
            <a:spLocks noGrp="1"/>
          </p:cNvSpPr>
          <p:nvPr>
            <p:ph idx="1"/>
          </p:nvPr>
        </p:nvSpPr>
        <p:spPr>
          <a:xfrm>
            <a:off x="839788" y="1149178"/>
            <a:ext cx="6172200" cy="46962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A31ED255-E460-98DB-7568-60E41C4AEDCF}"/>
              </a:ext>
            </a:extLst>
          </p:cNvPr>
          <p:cNvSpPr>
            <a:spLocks noGrp="1"/>
          </p:cNvSpPr>
          <p:nvPr>
            <p:ph type="body" sz="half" idx="2"/>
          </p:nvPr>
        </p:nvSpPr>
        <p:spPr>
          <a:xfrm>
            <a:off x="7648360" y="2082585"/>
            <a:ext cx="3932237" cy="37628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28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F6AA1D-06E4-72C9-30C1-85F3ED5E4E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BB660-3CD4-D107-A150-F6A8CD850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D2D9A5-731C-C782-2554-872D2798A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D0DA4-B2F4-7E49-8D3E-8D4C4C3A82E1}" type="datetimeFigureOut">
              <a:rPr lang="en-US" smtClean="0"/>
              <a:t>3/22/24</a:t>
            </a:fld>
            <a:endParaRPr lang="en-US"/>
          </a:p>
        </p:txBody>
      </p:sp>
      <p:sp>
        <p:nvSpPr>
          <p:cNvPr id="5" name="Footer Placeholder 4">
            <a:extLst>
              <a:ext uri="{FF2B5EF4-FFF2-40B4-BE49-F238E27FC236}">
                <a16:creationId xmlns:a16="http://schemas.microsoft.com/office/drawing/2014/main" id="{966091D5-FCBF-44D5-F0D8-80873D71FD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FFAE4F-146A-3CCC-4016-C02F8B9B5A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6FFF3A-021B-5543-B805-0999F10E57BC}" type="slidenum">
              <a:rPr lang="en-US" smtClean="0"/>
              <a:t>‹#›</a:t>
            </a:fld>
            <a:endParaRPr lang="en-US"/>
          </a:p>
        </p:txBody>
      </p:sp>
    </p:spTree>
    <p:extLst>
      <p:ext uri="{BB962C8B-B14F-4D97-AF65-F5344CB8AC3E}">
        <p14:creationId xmlns:p14="http://schemas.microsoft.com/office/powerpoint/2010/main" val="2815032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0" r:id="rId5"/>
    <p:sldLayoutId id="2147483654" r:id="rId6"/>
    <p:sldLayoutId id="2147483655" r:id="rId7"/>
    <p:sldLayoutId id="2147483656" r:id="rId8"/>
    <p:sldLayoutId id="2147483661" r:id="rId9"/>
    <p:sldLayoutId id="2147483657" r:id="rId10"/>
    <p:sldLayoutId id="2147483667" r:id="rId11"/>
    <p:sldLayoutId id="2147483664" r:id="rId12"/>
    <p:sldLayoutId id="2147483665" r:id="rId13"/>
    <p:sldLayoutId id="2147483666" r:id="rId14"/>
    <p:sldLayoutId id="2147483662" r:id="rId15"/>
    <p:sldLayoutId id="2147483663" r:id="rId16"/>
  </p:sldLayoutIdLst>
  <p:txStyles>
    <p:titleStyle>
      <a:lvl1pPr algn="l" defTabSz="914400" rtl="0" eaLnBrk="1" latinLnBrk="0" hangingPunct="1">
        <a:lnSpc>
          <a:spcPct val="90000"/>
        </a:lnSpc>
        <a:spcBef>
          <a:spcPct val="0"/>
        </a:spcBef>
        <a:buNone/>
        <a:defRPr sz="4400" b="1" kern="1200">
          <a:solidFill>
            <a:schemeClr val="accent3"/>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hyperlink" Target="https://www.truckingpayroll.com/driver-hr/why-are-there-no-federal-income-taxes-taken-out-of-my-chec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s://www.flickr.com/photos/seattleparks/559250954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www.homeworklib.com/questions/1316000/entries-for-payroll-and-payroll-taxes-th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YB3tsZ24mF0"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nam02.safelinks.protection.outlook.com/?url=https%3A%2F%2Fwww.pacer.org%2Fpublications%2Fpossibilities%2Fimages%2Fstories%2Fdownloads%2FManaging_Your_Finances%2FMake_A_Spending_Plan%2Fstep_1_list_your_income.pdf&amp;data=05%7C02%7Cmkaifes%40umkc.edu%7Cc5e96d3b1f344b1cff6f08dc2822f9cb%7Ce3fefdbef7e9401ba51a355e01b05a89%7C0%7C0%7C638429377891213849%7CUnknown%7CTWFpbGZsb3d8eyJWIjoiMC4wLjAwMDAiLCJQIjoiV2luMzIiLCJBTiI6Ik1haWwiLCJXVCI6Mn0%3D%7C0%7C%7C%7C&amp;sdata=RVKqpSozaZ2NG8U6h5I8wpi1jV%2F4D1LOkz8bKnXew%2FU%3D&amp;reserved=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calculatehours.com/payrollcalculator.html" TargetMode="External"/><Relationship Id="rId5" Type="http://schemas.openxmlformats.org/officeDocument/2006/relationships/hyperlink" Target="https://www.youtube.com/watch?v=YB3tsZ24mF0" TargetMode="External"/><Relationship Id="rId4" Type="http://schemas.openxmlformats.org/officeDocument/2006/relationships/hyperlink" Target="https://www.adp.com/resources/tools/calculators/hourly-paycheck-calculator.aspx"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pngall.com/employment-p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hyperlink" Target="https://www.adp.com/resources/tools/calculators/hourly-paycheck-calculator.aspx"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munity Life Guide. Three logos: Ohio Department of Developmental Disabilities, Altarum, and Life Course Nexus Training and Technical Assistance Center, UMKC institutes for Human Development, UCEDD">
            <a:extLst>
              <a:ext uri="{FF2B5EF4-FFF2-40B4-BE49-F238E27FC236}">
                <a16:creationId xmlns:a16="http://schemas.microsoft.com/office/drawing/2014/main" id="{524EE2E8-352A-9625-153A-6EA4245FFC4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BCE113-228B-5EB1-A380-9506C28A9DB5}"/>
              </a:ext>
            </a:extLst>
          </p:cNvPr>
          <p:cNvSpPr>
            <a:spLocks noGrp="1"/>
          </p:cNvSpPr>
          <p:nvPr>
            <p:ph type="ctrTitle"/>
          </p:nvPr>
        </p:nvSpPr>
        <p:spPr>
          <a:xfrm>
            <a:off x="1524000" y="2298357"/>
            <a:ext cx="9144000" cy="885557"/>
          </a:xfrm>
        </p:spPr>
        <p:txBody>
          <a:bodyPr vert="horz" lIns="91440" tIns="45720" rIns="91440" bIns="45720" rtlCol="0" anchor="b">
            <a:noAutofit/>
          </a:bodyPr>
          <a:lstStyle/>
          <a:p>
            <a:pPr algn="ctr"/>
            <a:r>
              <a:rPr lang="en-US" sz="4400" dirty="0">
                <a:solidFill>
                  <a:schemeClr val="accent3"/>
                </a:solidFill>
                <a:latin typeface="Calibri"/>
                <a:ea typeface="Calibri"/>
                <a:cs typeface="Calibri"/>
              </a:rPr>
              <a:t>Where Does My </a:t>
            </a:r>
            <a:r>
              <a:rPr lang="en-US" sz="4400" dirty="0">
                <a:latin typeface="Calibri"/>
                <a:ea typeface="Calibri"/>
                <a:cs typeface="Calibri"/>
              </a:rPr>
              <a:t>Money</a:t>
            </a:r>
            <a:r>
              <a:rPr lang="en-US" sz="4400" dirty="0">
                <a:solidFill>
                  <a:schemeClr val="accent3"/>
                </a:solidFill>
                <a:latin typeface="Calibri"/>
                <a:ea typeface="Calibri"/>
                <a:cs typeface="Calibri"/>
              </a:rPr>
              <a:t> Come From?</a:t>
            </a:r>
          </a:p>
        </p:txBody>
      </p:sp>
      <p:sp>
        <p:nvSpPr>
          <p:cNvPr id="3" name="Subtitle 2">
            <a:extLst>
              <a:ext uri="{FF2B5EF4-FFF2-40B4-BE49-F238E27FC236}">
                <a16:creationId xmlns:a16="http://schemas.microsoft.com/office/drawing/2014/main" id="{94B1A23F-31B0-6242-1F5F-149F3745CAB9}"/>
              </a:ext>
            </a:extLst>
          </p:cNvPr>
          <p:cNvSpPr>
            <a:spLocks noGrp="1"/>
          </p:cNvSpPr>
          <p:nvPr>
            <p:ph type="subTitle" idx="1"/>
          </p:nvPr>
        </p:nvSpPr>
        <p:spPr/>
        <p:txBody>
          <a:bodyPr>
            <a:normAutofit/>
          </a:bodyPr>
          <a:lstStyle/>
          <a:p>
            <a:pPr algn="ctr"/>
            <a:endParaRPr lang="en-US" sz="3200" dirty="0"/>
          </a:p>
          <a:p>
            <a:pPr algn="ctr"/>
            <a:r>
              <a:rPr lang="en-US" sz="3200" dirty="0"/>
              <a:t>Income Module</a:t>
            </a:r>
          </a:p>
        </p:txBody>
      </p:sp>
      <p:pic>
        <p:nvPicPr>
          <p:cNvPr id="5" name="Picture 4">
            <a:extLst>
              <a:ext uri="{FF2B5EF4-FFF2-40B4-BE49-F238E27FC236}">
                <a16:creationId xmlns:a16="http://schemas.microsoft.com/office/drawing/2014/main" id="{43AD1D61-4427-757D-21D8-8F94FC54EB9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70827" y="3428145"/>
            <a:ext cx="3640575" cy="2341562"/>
          </a:xfrm>
          <a:prstGeom prst="rect">
            <a:avLst/>
          </a:prstGeom>
        </p:spPr>
      </p:pic>
    </p:spTree>
    <p:extLst>
      <p:ext uri="{BB962C8B-B14F-4D97-AF65-F5344CB8AC3E}">
        <p14:creationId xmlns:p14="http://schemas.microsoft.com/office/powerpoint/2010/main" val="294503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03CB6-77C8-1D11-6462-0AAC191E5F76}"/>
              </a:ext>
            </a:extLst>
          </p:cNvPr>
          <p:cNvSpPr>
            <a:spLocks noGrp="1"/>
          </p:cNvSpPr>
          <p:nvPr>
            <p:ph type="title"/>
          </p:nvPr>
        </p:nvSpPr>
        <p:spPr>
          <a:xfrm>
            <a:off x="839789" y="790575"/>
            <a:ext cx="6172200" cy="1292225"/>
          </a:xfrm>
        </p:spPr>
        <p:txBody>
          <a:bodyPr>
            <a:normAutofit/>
          </a:bodyPr>
          <a:lstStyle/>
          <a:p>
            <a:pPr algn="ctr"/>
            <a:r>
              <a:rPr lang="en-US" sz="4000" dirty="0"/>
              <a:t>Commission</a:t>
            </a:r>
          </a:p>
        </p:txBody>
      </p:sp>
      <p:sp>
        <p:nvSpPr>
          <p:cNvPr id="3" name="Content Placeholder 2">
            <a:extLst>
              <a:ext uri="{FF2B5EF4-FFF2-40B4-BE49-F238E27FC236}">
                <a16:creationId xmlns:a16="http://schemas.microsoft.com/office/drawing/2014/main" id="{02161158-8323-97C8-568C-8828AD422198}"/>
              </a:ext>
            </a:extLst>
          </p:cNvPr>
          <p:cNvSpPr>
            <a:spLocks noGrp="1"/>
          </p:cNvSpPr>
          <p:nvPr>
            <p:ph idx="1"/>
          </p:nvPr>
        </p:nvSpPr>
        <p:spPr>
          <a:xfrm>
            <a:off x="839788" y="2082370"/>
            <a:ext cx="6172200" cy="3762805"/>
          </a:xfrm>
        </p:spPr>
        <p:txBody>
          <a:bodyPr anchor="ctr">
            <a:normAutofit lnSpcReduction="10000"/>
          </a:bodyPr>
          <a:lstStyle/>
          <a:p>
            <a:pPr marL="0" indent="0">
              <a:buNone/>
            </a:pPr>
            <a:r>
              <a:rPr lang="en-US" dirty="0"/>
              <a:t>A commission means you get paid additional money when you sell something. </a:t>
            </a:r>
          </a:p>
          <a:p>
            <a:pPr marL="0" indent="0">
              <a:buNone/>
            </a:pPr>
            <a:endParaRPr lang="en-US" dirty="0"/>
          </a:p>
          <a:p>
            <a:pPr marL="0" indent="0">
              <a:buNone/>
            </a:pPr>
            <a:r>
              <a:rPr lang="en-US" dirty="0"/>
              <a:t>Jobs that get commission:</a:t>
            </a:r>
          </a:p>
          <a:p>
            <a:pPr lvl="1"/>
            <a:r>
              <a:rPr lang="en-US" dirty="0"/>
              <a:t> Retail or store worker</a:t>
            </a:r>
          </a:p>
          <a:p>
            <a:pPr lvl="1"/>
            <a:r>
              <a:rPr lang="en-US" dirty="0"/>
              <a:t> Realtor</a:t>
            </a:r>
          </a:p>
          <a:p>
            <a:pPr lvl="1"/>
            <a:r>
              <a:rPr lang="en-US" dirty="0"/>
              <a:t> Car salesman</a:t>
            </a:r>
          </a:p>
        </p:txBody>
      </p:sp>
      <p:pic>
        <p:nvPicPr>
          <p:cNvPr id="5" name="Picture 4">
            <a:extLst>
              <a:ext uri="{FF2B5EF4-FFF2-40B4-BE49-F238E27FC236}">
                <a16:creationId xmlns:a16="http://schemas.microsoft.com/office/drawing/2014/main" id="{93C38526-F5E7-60CD-2CD4-3629559499D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58088" y="2082370"/>
            <a:ext cx="4022725" cy="3294995"/>
          </a:xfrm>
          <a:prstGeom prst="rect">
            <a:avLst/>
          </a:prstGeom>
        </p:spPr>
      </p:pic>
    </p:spTree>
    <p:extLst>
      <p:ext uri="{BB962C8B-B14F-4D97-AF65-F5344CB8AC3E}">
        <p14:creationId xmlns:p14="http://schemas.microsoft.com/office/powerpoint/2010/main" val="2349071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A4103-A33A-8E13-4974-7B20F7B21034}"/>
              </a:ext>
            </a:extLst>
          </p:cNvPr>
          <p:cNvSpPr>
            <a:spLocks noGrp="1"/>
          </p:cNvSpPr>
          <p:nvPr>
            <p:ph type="title"/>
          </p:nvPr>
        </p:nvSpPr>
        <p:spPr>
          <a:xfrm>
            <a:off x="839789" y="790575"/>
            <a:ext cx="6172200" cy="1292225"/>
          </a:xfrm>
        </p:spPr>
        <p:txBody>
          <a:bodyPr>
            <a:normAutofit/>
          </a:bodyPr>
          <a:lstStyle/>
          <a:p>
            <a:pPr algn="ctr"/>
            <a:r>
              <a:rPr lang="en-US" sz="4000" dirty="0"/>
              <a:t>Specific Jobs or </a:t>
            </a:r>
            <a:br>
              <a:rPr lang="en-US" sz="4000" dirty="0"/>
            </a:br>
            <a:r>
              <a:rPr lang="en-US" sz="4000" dirty="0"/>
              <a:t>Seasonal Work</a:t>
            </a:r>
          </a:p>
        </p:txBody>
      </p:sp>
      <p:sp>
        <p:nvSpPr>
          <p:cNvPr id="3" name="Content Placeholder 2">
            <a:extLst>
              <a:ext uri="{FF2B5EF4-FFF2-40B4-BE49-F238E27FC236}">
                <a16:creationId xmlns:a16="http://schemas.microsoft.com/office/drawing/2014/main" id="{AAE79F6D-96BC-75E2-F862-E2702B19DC0D}"/>
              </a:ext>
            </a:extLst>
          </p:cNvPr>
          <p:cNvSpPr>
            <a:spLocks noGrp="1"/>
          </p:cNvSpPr>
          <p:nvPr>
            <p:ph idx="1"/>
          </p:nvPr>
        </p:nvSpPr>
        <p:spPr>
          <a:xfrm>
            <a:off x="839788" y="2082370"/>
            <a:ext cx="6172200" cy="3762805"/>
          </a:xfrm>
        </p:spPr>
        <p:txBody>
          <a:bodyPr anchor="ctr">
            <a:normAutofit lnSpcReduction="10000"/>
          </a:bodyPr>
          <a:lstStyle/>
          <a:p>
            <a:pPr marL="0" indent="0">
              <a:buNone/>
            </a:pPr>
            <a:r>
              <a:rPr lang="en-US" dirty="0"/>
              <a:t>Some businesses hire people to do work for a certain amount of time.</a:t>
            </a:r>
          </a:p>
          <a:p>
            <a:pPr marL="0" indent="0">
              <a:buNone/>
            </a:pPr>
            <a:endParaRPr lang="en-US" dirty="0"/>
          </a:p>
          <a:p>
            <a:pPr marL="0" indent="0">
              <a:buNone/>
            </a:pPr>
            <a:r>
              <a:rPr lang="en-US" dirty="0"/>
              <a:t>Jobs that hire for specific or seasonal work:</a:t>
            </a:r>
          </a:p>
          <a:p>
            <a:pPr lvl="1"/>
            <a:r>
              <a:rPr lang="en-US" dirty="0"/>
              <a:t> Yard work</a:t>
            </a:r>
          </a:p>
          <a:p>
            <a:pPr lvl="1"/>
            <a:r>
              <a:rPr lang="en-US" dirty="0"/>
              <a:t> Holiday help in a store</a:t>
            </a:r>
          </a:p>
          <a:p>
            <a:pPr lvl="1"/>
            <a:r>
              <a:rPr lang="en-US" dirty="0"/>
              <a:t> Amusement park</a:t>
            </a:r>
          </a:p>
        </p:txBody>
      </p:sp>
      <p:pic>
        <p:nvPicPr>
          <p:cNvPr id="5" name="Picture 4">
            <a:extLst>
              <a:ext uri="{FF2B5EF4-FFF2-40B4-BE49-F238E27FC236}">
                <a16:creationId xmlns:a16="http://schemas.microsoft.com/office/drawing/2014/main" id="{55534AE8-F8BF-27A4-CA00-8FDF1641FE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66826" y="1688122"/>
            <a:ext cx="3695303" cy="3481755"/>
          </a:xfrm>
          <a:prstGeom prst="rect">
            <a:avLst/>
          </a:prstGeom>
        </p:spPr>
      </p:pic>
    </p:spTree>
    <p:extLst>
      <p:ext uri="{BB962C8B-B14F-4D97-AF65-F5344CB8AC3E}">
        <p14:creationId xmlns:p14="http://schemas.microsoft.com/office/powerpoint/2010/main" val="2728568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C05AC-1102-63DE-1677-13352B187C44}"/>
              </a:ext>
            </a:extLst>
          </p:cNvPr>
          <p:cNvSpPr>
            <a:spLocks noGrp="1"/>
          </p:cNvSpPr>
          <p:nvPr>
            <p:ph type="title"/>
          </p:nvPr>
        </p:nvSpPr>
        <p:spPr>
          <a:xfrm>
            <a:off x="839789" y="790575"/>
            <a:ext cx="6172200" cy="1292225"/>
          </a:xfrm>
        </p:spPr>
        <p:txBody>
          <a:bodyPr>
            <a:normAutofit/>
          </a:bodyPr>
          <a:lstStyle/>
          <a:p>
            <a:pPr algn="ctr"/>
            <a:r>
              <a:rPr lang="en-US" sz="4000" dirty="0"/>
              <a:t>Jobs with Flexible Hours</a:t>
            </a:r>
          </a:p>
        </p:txBody>
      </p:sp>
      <p:sp>
        <p:nvSpPr>
          <p:cNvPr id="3" name="Content Placeholder 2">
            <a:extLst>
              <a:ext uri="{FF2B5EF4-FFF2-40B4-BE49-F238E27FC236}">
                <a16:creationId xmlns:a16="http://schemas.microsoft.com/office/drawing/2014/main" id="{7635ABE4-A011-8E26-C5AE-BA3C4AC6E3A3}"/>
              </a:ext>
            </a:extLst>
          </p:cNvPr>
          <p:cNvSpPr>
            <a:spLocks noGrp="1"/>
          </p:cNvSpPr>
          <p:nvPr>
            <p:ph idx="1"/>
          </p:nvPr>
        </p:nvSpPr>
        <p:spPr>
          <a:xfrm>
            <a:off x="839788" y="2082370"/>
            <a:ext cx="6172200" cy="3762805"/>
          </a:xfrm>
        </p:spPr>
        <p:txBody>
          <a:bodyPr anchor="ctr">
            <a:normAutofit fontScale="92500"/>
          </a:bodyPr>
          <a:lstStyle/>
          <a:p>
            <a:pPr marL="0" indent="0">
              <a:buNone/>
            </a:pPr>
            <a:r>
              <a:rPr lang="en-US" dirty="0"/>
              <a:t>Jobs with flexible hours change when you want them to.  Jobs with flexible hours pay you only when you work.</a:t>
            </a:r>
          </a:p>
          <a:p>
            <a:pPr marL="0" indent="0">
              <a:buNone/>
            </a:pPr>
            <a:endParaRPr lang="en-US" dirty="0"/>
          </a:p>
          <a:p>
            <a:pPr marL="0" indent="0">
              <a:buNone/>
            </a:pPr>
            <a:r>
              <a:rPr lang="en-US" dirty="0"/>
              <a:t>Jobs with flexible hours:</a:t>
            </a:r>
          </a:p>
          <a:p>
            <a:pPr lvl="1"/>
            <a:r>
              <a:rPr lang="en-US" dirty="0"/>
              <a:t> Driving for Uber or Lyft</a:t>
            </a:r>
          </a:p>
          <a:p>
            <a:pPr lvl="1"/>
            <a:r>
              <a:rPr lang="en-US" dirty="0"/>
              <a:t> </a:t>
            </a:r>
            <a:r>
              <a:rPr lang="en-US" dirty="0" err="1"/>
              <a:t>DoorDash</a:t>
            </a:r>
            <a:endParaRPr lang="en-US" dirty="0"/>
          </a:p>
          <a:p>
            <a:pPr lvl="1"/>
            <a:r>
              <a:rPr lang="en-US" dirty="0"/>
              <a:t> Upwork</a:t>
            </a:r>
          </a:p>
        </p:txBody>
      </p:sp>
      <p:pic>
        <p:nvPicPr>
          <p:cNvPr id="4" name="Picture 3">
            <a:extLst>
              <a:ext uri="{FF2B5EF4-FFF2-40B4-BE49-F238E27FC236}">
                <a16:creationId xmlns:a16="http://schemas.microsoft.com/office/drawing/2014/main" id="{4FD32611-A6B5-79AC-A528-1ABD168D2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54069" y="2082370"/>
            <a:ext cx="3720818" cy="3197286"/>
          </a:xfrm>
          <a:prstGeom prst="rect">
            <a:avLst/>
          </a:prstGeom>
        </p:spPr>
      </p:pic>
    </p:spTree>
    <p:extLst>
      <p:ext uri="{BB962C8B-B14F-4D97-AF65-F5344CB8AC3E}">
        <p14:creationId xmlns:p14="http://schemas.microsoft.com/office/powerpoint/2010/main" val="350374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251-6DD8-FB86-DEBD-9849F672ADCF}"/>
              </a:ext>
            </a:extLst>
          </p:cNvPr>
          <p:cNvSpPr>
            <a:spLocks noGrp="1"/>
          </p:cNvSpPr>
          <p:nvPr>
            <p:ph type="title"/>
          </p:nvPr>
        </p:nvSpPr>
        <p:spPr>
          <a:xfrm>
            <a:off x="839789" y="790575"/>
            <a:ext cx="6348412" cy="1292225"/>
          </a:xfrm>
        </p:spPr>
        <p:txBody>
          <a:bodyPr>
            <a:normAutofit/>
          </a:bodyPr>
          <a:lstStyle/>
          <a:p>
            <a:r>
              <a:rPr lang="en-US" sz="4000" dirty="0"/>
              <a:t>People Who Own a Business</a:t>
            </a:r>
          </a:p>
        </p:txBody>
      </p:sp>
      <p:sp>
        <p:nvSpPr>
          <p:cNvPr id="3" name="Content Placeholder 2">
            <a:extLst>
              <a:ext uri="{FF2B5EF4-FFF2-40B4-BE49-F238E27FC236}">
                <a16:creationId xmlns:a16="http://schemas.microsoft.com/office/drawing/2014/main" id="{F3B47AA2-408E-5EA2-F01F-7A7029F00837}"/>
              </a:ext>
            </a:extLst>
          </p:cNvPr>
          <p:cNvSpPr>
            <a:spLocks noGrp="1"/>
          </p:cNvSpPr>
          <p:nvPr>
            <p:ph idx="1"/>
          </p:nvPr>
        </p:nvSpPr>
        <p:spPr>
          <a:xfrm>
            <a:off x="839788" y="2082370"/>
            <a:ext cx="6172200" cy="3762805"/>
          </a:xfrm>
        </p:spPr>
        <p:txBody>
          <a:bodyPr anchor="ctr">
            <a:normAutofit lnSpcReduction="10000"/>
          </a:bodyPr>
          <a:lstStyle/>
          <a:p>
            <a:pPr marL="0" indent="0">
              <a:buNone/>
            </a:pPr>
            <a:r>
              <a:rPr lang="en-US" dirty="0"/>
              <a:t>When you own a business, you are responsible for all the things that are needed to run your business. Money that you spend for your business is called “expenses.” </a:t>
            </a:r>
          </a:p>
          <a:p>
            <a:endParaRPr lang="en-US" dirty="0"/>
          </a:p>
          <a:p>
            <a:pPr marL="0" indent="0">
              <a:buNone/>
            </a:pPr>
            <a:r>
              <a:rPr lang="en-US" dirty="0"/>
              <a:t>Expenses come out of the money you take in.</a:t>
            </a:r>
          </a:p>
        </p:txBody>
      </p:sp>
      <p:pic>
        <p:nvPicPr>
          <p:cNvPr id="4" name="Picture 3">
            <a:extLst>
              <a:ext uri="{FF2B5EF4-FFF2-40B4-BE49-F238E27FC236}">
                <a16:creationId xmlns:a16="http://schemas.microsoft.com/office/drawing/2014/main" id="{CFDEC572-400B-B62F-03B1-E0156450A62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824572" y="1819205"/>
            <a:ext cx="3579812" cy="3356113"/>
          </a:xfrm>
          <a:prstGeom prst="rect">
            <a:avLst/>
          </a:prstGeom>
        </p:spPr>
      </p:pic>
    </p:spTree>
    <p:extLst>
      <p:ext uri="{BB962C8B-B14F-4D97-AF65-F5344CB8AC3E}">
        <p14:creationId xmlns:p14="http://schemas.microsoft.com/office/powerpoint/2010/main" val="20982092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8C5EF-E658-AD34-DE3A-0E94D4BEA3DC}"/>
              </a:ext>
            </a:extLst>
          </p:cNvPr>
          <p:cNvSpPr>
            <a:spLocks noGrp="1"/>
          </p:cNvSpPr>
          <p:nvPr>
            <p:ph type="ctrTitle"/>
          </p:nvPr>
        </p:nvSpPr>
        <p:spPr>
          <a:xfrm>
            <a:off x="1524000" y="2760785"/>
            <a:ext cx="9144000" cy="2110153"/>
          </a:xfrm>
        </p:spPr>
        <p:txBody>
          <a:bodyPr>
            <a:normAutofit/>
          </a:bodyPr>
          <a:lstStyle/>
          <a:p>
            <a:pPr algn="ctr"/>
            <a:r>
              <a:rPr lang="en-US" dirty="0">
                <a:latin typeface="Calibri"/>
                <a:ea typeface="Calibri"/>
                <a:cs typeface="Calibri"/>
              </a:rPr>
              <a:t>In addition to income, you can get benefits from a job.</a:t>
            </a:r>
          </a:p>
        </p:txBody>
      </p:sp>
    </p:spTree>
    <p:extLst>
      <p:ext uri="{BB962C8B-B14F-4D97-AF65-F5344CB8AC3E}">
        <p14:creationId xmlns:p14="http://schemas.microsoft.com/office/powerpoint/2010/main" val="4068753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67C7-84D3-DC7B-0AAD-56D4D1DBA0E0}"/>
              </a:ext>
            </a:extLst>
          </p:cNvPr>
          <p:cNvSpPr>
            <a:spLocks noGrp="1"/>
          </p:cNvSpPr>
          <p:nvPr>
            <p:ph type="title"/>
          </p:nvPr>
        </p:nvSpPr>
        <p:spPr>
          <a:xfrm>
            <a:off x="605009" y="987424"/>
            <a:ext cx="3932237" cy="1069975"/>
          </a:xfrm>
        </p:spPr>
        <p:txBody>
          <a:bodyPr anchor="b">
            <a:normAutofit/>
          </a:bodyPr>
          <a:lstStyle/>
          <a:p>
            <a:pPr algn="ctr"/>
            <a:r>
              <a:rPr lang="en-US" sz="4000" dirty="0"/>
              <a:t>Benefits</a:t>
            </a:r>
            <a:endParaRPr lang="en-US" dirty="0"/>
          </a:p>
        </p:txBody>
      </p:sp>
      <p:pic>
        <p:nvPicPr>
          <p:cNvPr id="14" name="Content Placeholder 13">
            <a:extLst>
              <a:ext uri="{FF2B5EF4-FFF2-40B4-BE49-F238E27FC236}">
                <a16:creationId xmlns:a16="http://schemas.microsoft.com/office/drawing/2014/main" id="{3ECBC9C0-7BB4-21CE-9268-3EE804F063E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5921376" y="1522412"/>
            <a:ext cx="5295900" cy="3797300"/>
          </a:xfrm>
          <a:noFill/>
        </p:spPr>
      </p:pic>
      <p:sp>
        <p:nvSpPr>
          <p:cNvPr id="3" name="Content Placeholder 2">
            <a:extLst>
              <a:ext uri="{FF2B5EF4-FFF2-40B4-BE49-F238E27FC236}">
                <a16:creationId xmlns:a16="http://schemas.microsoft.com/office/drawing/2014/main" id="{8208805B-3B58-DD6D-6039-C21973B33515}"/>
              </a:ext>
            </a:extLst>
          </p:cNvPr>
          <p:cNvSpPr>
            <a:spLocks noGrp="1"/>
          </p:cNvSpPr>
          <p:nvPr>
            <p:ph type="body" sz="half" idx="2"/>
          </p:nvPr>
        </p:nvSpPr>
        <p:spPr>
          <a:xfrm>
            <a:off x="604838" y="2057400"/>
            <a:ext cx="3932237" cy="4357688"/>
          </a:xfrm>
        </p:spPr>
        <p:txBody>
          <a:bodyPr vert="horz" lIns="91440" tIns="45720" rIns="91440" bIns="45720" rtlCol="0" anchor="ctr">
            <a:normAutofit fontScale="92500" lnSpcReduction="20000"/>
          </a:bodyPr>
          <a:lstStyle/>
          <a:p>
            <a:r>
              <a:rPr lang="en-US" sz="3000" b="1" dirty="0"/>
              <a:t>Benefits</a:t>
            </a:r>
            <a:r>
              <a:rPr lang="en-US" sz="3000" dirty="0"/>
              <a:t> are things other than money you get from a job.</a:t>
            </a:r>
          </a:p>
          <a:p>
            <a:r>
              <a:rPr lang="en-US" sz="3000" dirty="0"/>
              <a:t>You can receive benefits when you work a certain number of hours, or you are paid a salary.  </a:t>
            </a:r>
          </a:p>
          <a:p>
            <a:endParaRPr lang="en-US" sz="3000" dirty="0"/>
          </a:p>
          <a:p>
            <a:r>
              <a:rPr lang="en-US" sz="3000" dirty="0"/>
              <a:t>Insurance</a:t>
            </a:r>
          </a:p>
          <a:p>
            <a:pPr marL="800100" lvl="1" indent="-342900">
              <a:buFont typeface="Arial" panose="020B0604020202020204" pitchFamily="34" charset="0"/>
              <a:buChar char="•"/>
            </a:pPr>
            <a:r>
              <a:rPr lang="en-US" sz="2600" dirty="0"/>
              <a:t>Health</a:t>
            </a:r>
          </a:p>
          <a:p>
            <a:pPr marL="800100" lvl="1" indent="-342900">
              <a:buFont typeface="Arial" panose="020B0604020202020204" pitchFamily="34" charset="0"/>
              <a:buChar char="•"/>
            </a:pPr>
            <a:r>
              <a:rPr lang="en-US" sz="2600" dirty="0"/>
              <a:t>Dental</a:t>
            </a:r>
          </a:p>
          <a:p>
            <a:pPr marL="800100" lvl="1" indent="-342900">
              <a:buFont typeface="Arial" panose="020B0604020202020204" pitchFamily="34" charset="0"/>
              <a:buChar char="•"/>
            </a:pPr>
            <a:r>
              <a:rPr lang="en-US" sz="2600" dirty="0"/>
              <a:t>Life</a:t>
            </a:r>
            <a:endParaRPr lang="en-US" sz="2400" dirty="0"/>
          </a:p>
        </p:txBody>
      </p:sp>
    </p:spTree>
    <p:extLst>
      <p:ext uri="{BB962C8B-B14F-4D97-AF65-F5344CB8AC3E}">
        <p14:creationId xmlns:p14="http://schemas.microsoft.com/office/powerpoint/2010/main" val="4003597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B634-C7F7-F25D-B089-516583FDE990}"/>
              </a:ext>
            </a:extLst>
          </p:cNvPr>
          <p:cNvSpPr>
            <a:spLocks noGrp="1"/>
          </p:cNvSpPr>
          <p:nvPr>
            <p:ph type="title"/>
          </p:nvPr>
        </p:nvSpPr>
        <p:spPr>
          <a:xfrm>
            <a:off x="465931" y="987425"/>
            <a:ext cx="4210049" cy="1069975"/>
          </a:xfrm>
        </p:spPr>
        <p:txBody>
          <a:bodyPr anchor="b">
            <a:normAutofit/>
          </a:bodyPr>
          <a:lstStyle/>
          <a:p>
            <a:pPr algn="ctr"/>
            <a:r>
              <a:rPr lang="en-US" sz="4000" dirty="0"/>
              <a:t>Benefits</a:t>
            </a:r>
            <a:r>
              <a:rPr lang="en-US" sz="4000" dirty="0">
                <a:solidFill>
                  <a:schemeClr val="bg1"/>
                </a:solidFill>
              </a:rPr>
              <a:t>: Part 2</a:t>
            </a:r>
            <a:endParaRPr lang="en-US" dirty="0">
              <a:solidFill>
                <a:schemeClr val="bg1"/>
              </a:solidFill>
            </a:endParaRPr>
          </a:p>
        </p:txBody>
      </p:sp>
      <p:pic>
        <p:nvPicPr>
          <p:cNvPr id="11" name="Content Placeholder 10">
            <a:extLst>
              <a:ext uri="{FF2B5EF4-FFF2-40B4-BE49-F238E27FC236}">
                <a16:creationId xmlns:a16="http://schemas.microsoft.com/office/drawing/2014/main" id="{A33EF177-6412-72A0-71B7-038F95CE623C}"/>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3856" b="4049"/>
          <a:stretch/>
        </p:blipFill>
        <p:spPr>
          <a:xfrm>
            <a:off x="5741988" y="1669828"/>
            <a:ext cx="5054600" cy="3508819"/>
          </a:xfrm>
          <a:noFill/>
        </p:spPr>
      </p:pic>
      <p:sp>
        <p:nvSpPr>
          <p:cNvPr id="3" name="Content Placeholder 2">
            <a:extLst>
              <a:ext uri="{FF2B5EF4-FFF2-40B4-BE49-F238E27FC236}">
                <a16:creationId xmlns:a16="http://schemas.microsoft.com/office/drawing/2014/main" id="{D93E8BB7-D001-A714-FBCD-E5581D77C7FA}"/>
              </a:ext>
            </a:extLst>
          </p:cNvPr>
          <p:cNvSpPr>
            <a:spLocks noGrp="1"/>
          </p:cNvSpPr>
          <p:nvPr>
            <p:ph type="body" sz="half" idx="2"/>
          </p:nvPr>
        </p:nvSpPr>
        <p:spPr>
          <a:xfrm>
            <a:off x="465931" y="2071687"/>
            <a:ext cx="4210050" cy="3811588"/>
          </a:xfrm>
        </p:spPr>
        <p:txBody>
          <a:bodyPr anchor="ctr">
            <a:noAutofit/>
          </a:bodyPr>
          <a:lstStyle/>
          <a:p>
            <a:r>
              <a:rPr lang="en-US" sz="2800" b="1" dirty="0"/>
              <a:t>Medical spending accounts</a:t>
            </a:r>
          </a:p>
          <a:p>
            <a:pPr lvl="1"/>
            <a:r>
              <a:rPr lang="en-US" sz="2400" dirty="0"/>
              <a:t>Money is taken out of your paycheck to pay for health care.</a:t>
            </a:r>
          </a:p>
          <a:p>
            <a:endParaRPr lang="en-US" sz="2800" dirty="0"/>
          </a:p>
          <a:p>
            <a:r>
              <a:rPr lang="en-US" sz="2800" b="1" dirty="0"/>
              <a:t>Retirement </a:t>
            </a:r>
          </a:p>
          <a:p>
            <a:pPr lvl="1"/>
            <a:r>
              <a:rPr lang="en-US" sz="2400" dirty="0"/>
              <a:t>Part of your wages are put aside for a retirement plan.</a:t>
            </a:r>
          </a:p>
        </p:txBody>
      </p:sp>
    </p:spTree>
    <p:extLst>
      <p:ext uri="{BB962C8B-B14F-4D97-AF65-F5344CB8AC3E}">
        <p14:creationId xmlns:p14="http://schemas.microsoft.com/office/powerpoint/2010/main" val="2460925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1EF81E-141A-9D30-9CED-795B631411F6}"/>
              </a:ext>
            </a:extLst>
          </p:cNvPr>
          <p:cNvSpPr>
            <a:spLocks noGrp="1"/>
          </p:cNvSpPr>
          <p:nvPr>
            <p:ph type="title"/>
          </p:nvPr>
        </p:nvSpPr>
        <p:spPr>
          <a:xfrm>
            <a:off x="605009" y="987424"/>
            <a:ext cx="3932237" cy="1069975"/>
          </a:xfrm>
        </p:spPr>
        <p:txBody>
          <a:bodyPr anchor="b">
            <a:normAutofit/>
          </a:bodyPr>
          <a:lstStyle/>
          <a:p>
            <a:pPr algn="ctr"/>
            <a:r>
              <a:rPr lang="en-US" sz="4000" dirty="0"/>
              <a:t>Benefits</a:t>
            </a:r>
            <a:r>
              <a:rPr lang="en-US" sz="4000" dirty="0">
                <a:solidFill>
                  <a:schemeClr val="bg1"/>
                </a:solidFill>
              </a:rPr>
              <a:t>: Part 3</a:t>
            </a:r>
          </a:p>
        </p:txBody>
      </p:sp>
      <p:pic>
        <p:nvPicPr>
          <p:cNvPr id="8" name="Content Placeholder 7">
            <a:extLst>
              <a:ext uri="{FF2B5EF4-FFF2-40B4-BE49-F238E27FC236}">
                <a16:creationId xmlns:a16="http://schemas.microsoft.com/office/drawing/2014/main" id="{7781C878-B348-A46B-E2BA-15E77D12AE74}"/>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2417" r="3" b="6558"/>
          <a:stretch/>
        </p:blipFill>
        <p:spPr>
          <a:xfrm>
            <a:off x="6206409" y="1559255"/>
            <a:ext cx="4860003" cy="3739490"/>
          </a:xfrm>
          <a:noFill/>
        </p:spPr>
      </p:pic>
      <p:sp>
        <p:nvSpPr>
          <p:cNvPr id="6" name="Content Placeholder 5">
            <a:extLst>
              <a:ext uri="{FF2B5EF4-FFF2-40B4-BE49-F238E27FC236}">
                <a16:creationId xmlns:a16="http://schemas.microsoft.com/office/drawing/2014/main" id="{1C1B494B-A6BF-0F2A-7145-50D53FA2255C}"/>
              </a:ext>
            </a:extLst>
          </p:cNvPr>
          <p:cNvSpPr>
            <a:spLocks noGrp="1"/>
          </p:cNvSpPr>
          <p:nvPr>
            <p:ph type="body" sz="half" idx="2"/>
          </p:nvPr>
        </p:nvSpPr>
        <p:spPr>
          <a:xfrm>
            <a:off x="605009" y="2057400"/>
            <a:ext cx="3932237" cy="3811588"/>
          </a:xfrm>
        </p:spPr>
        <p:txBody>
          <a:bodyPr anchor="ctr">
            <a:normAutofit/>
          </a:bodyPr>
          <a:lstStyle/>
          <a:p>
            <a:r>
              <a:rPr lang="en-US" sz="2800" b="1" dirty="0"/>
              <a:t>Paid Time Off (PTO)</a:t>
            </a:r>
          </a:p>
          <a:p>
            <a:endParaRPr lang="en-US" dirty="0"/>
          </a:p>
          <a:p>
            <a:r>
              <a:rPr lang="en-US" sz="2800" dirty="0"/>
              <a:t>You continue to get wages when you take time off work.  </a:t>
            </a:r>
          </a:p>
          <a:p>
            <a:pPr marL="800100" lvl="1" indent="-342900">
              <a:buFont typeface="Arial" panose="020B0604020202020204" pitchFamily="34" charset="0"/>
              <a:buChar char="•"/>
            </a:pPr>
            <a:r>
              <a:rPr lang="en-US" sz="2400" dirty="0"/>
              <a:t> Vacation time</a:t>
            </a:r>
          </a:p>
          <a:p>
            <a:pPr marL="800100" lvl="1" indent="-342900">
              <a:buFont typeface="Arial" panose="020B0604020202020204" pitchFamily="34" charset="0"/>
              <a:buChar char="•"/>
            </a:pPr>
            <a:r>
              <a:rPr lang="en-US" sz="2400" dirty="0"/>
              <a:t> Sick time</a:t>
            </a:r>
          </a:p>
          <a:p>
            <a:pPr marL="800100" lvl="1" indent="-342900">
              <a:buFont typeface="Arial" panose="020B0604020202020204" pitchFamily="34" charset="0"/>
              <a:buChar char="•"/>
            </a:pPr>
            <a:r>
              <a:rPr lang="en-US" sz="2400" dirty="0"/>
              <a:t> Paid holidays</a:t>
            </a:r>
          </a:p>
        </p:txBody>
      </p:sp>
    </p:spTree>
    <p:extLst>
      <p:ext uri="{BB962C8B-B14F-4D97-AF65-F5344CB8AC3E}">
        <p14:creationId xmlns:p14="http://schemas.microsoft.com/office/powerpoint/2010/main" val="3696287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98C5EF-E658-AD34-DE3A-0E94D4BEA3DC}"/>
              </a:ext>
            </a:extLst>
          </p:cNvPr>
          <p:cNvSpPr>
            <a:spLocks noGrp="1"/>
          </p:cNvSpPr>
          <p:nvPr>
            <p:ph type="ctrTitle"/>
          </p:nvPr>
        </p:nvSpPr>
        <p:spPr>
          <a:xfrm>
            <a:off x="1858340" y="2029394"/>
            <a:ext cx="8825658" cy="2239792"/>
          </a:xfrm>
        </p:spPr>
        <p:txBody>
          <a:bodyPr/>
          <a:lstStyle/>
          <a:p>
            <a:pPr algn="ctr"/>
            <a:r>
              <a:rPr lang="en-US" sz="6600" dirty="0">
                <a:latin typeface="Calibri"/>
                <a:ea typeface="Calibri"/>
                <a:cs typeface="Calibri"/>
              </a:rPr>
              <a:t>Taxes</a:t>
            </a:r>
          </a:p>
        </p:txBody>
      </p:sp>
    </p:spTree>
    <p:extLst>
      <p:ext uri="{BB962C8B-B14F-4D97-AF65-F5344CB8AC3E}">
        <p14:creationId xmlns:p14="http://schemas.microsoft.com/office/powerpoint/2010/main" val="2262651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2692259-98A8-59BD-2783-BDEDDDC2B472}"/>
              </a:ext>
            </a:extLst>
          </p:cNvPr>
          <p:cNvSpPr>
            <a:spLocks noGrp="1"/>
          </p:cNvSpPr>
          <p:nvPr>
            <p:ph type="title" idx="4294967295"/>
          </p:nvPr>
        </p:nvSpPr>
        <p:spPr>
          <a:xfrm>
            <a:off x="6592888" y="1298575"/>
            <a:ext cx="5027612" cy="4260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Taxes</a:t>
            </a:r>
            <a:r>
              <a:rPr kumimoji="0" lang="en-US" sz="2800" b="0" i="0" u="none" strike="noStrike" kern="1200" cap="none" spc="0" normalizeH="0" baseline="0" noProof="0" dirty="0">
                <a:ln>
                  <a:noFill/>
                </a:ln>
                <a:solidFill>
                  <a:schemeClr val="tx1"/>
                </a:solidFill>
                <a:effectLst/>
                <a:uLnTx/>
                <a:uFillTx/>
                <a:latin typeface="+mn-lt"/>
                <a:ea typeface="+mn-ea"/>
                <a:cs typeface="+mn-cs"/>
              </a:rPr>
              <a:t> are taken out of your paycheck.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Types of taxes everyone must pay: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 Federal and state taxes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 Social Security taxes</a:t>
            </a:r>
          </a:p>
        </p:txBody>
      </p:sp>
      <p:pic>
        <p:nvPicPr>
          <p:cNvPr id="7" name="Content Placeholder 6">
            <a:extLst>
              <a:ext uri="{FF2B5EF4-FFF2-40B4-BE49-F238E27FC236}">
                <a16:creationId xmlns:a16="http://schemas.microsoft.com/office/drawing/2014/main" id="{280C4D4E-C4AA-A264-DDE0-BEDF9C92A87E}"/>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571547" y="1915297"/>
            <a:ext cx="5181600" cy="3454400"/>
          </a:xfrm>
          <a:prstGeom prst="rect">
            <a:avLst/>
          </a:prstGeom>
        </p:spPr>
      </p:pic>
    </p:spTree>
    <p:extLst>
      <p:ext uri="{BB962C8B-B14F-4D97-AF65-F5344CB8AC3E}">
        <p14:creationId xmlns:p14="http://schemas.microsoft.com/office/powerpoint/2010/main" val="1614092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5E6CD-A535-A94F-3224-3144588EC499}"/>
              </a:ext>
            </a:extLst>
          </p:cNvPr>
          <p:cNvSpPr>
            <a:spLocks noGrp="1"/>
          </p:cNvSpPr>
          <p:nvPr>
            <p:ph type="title"/>
          </p:nvPr>
        </p:nvSpPr>
        <p:spPr>
          <a:xfrm>
            <a:off x="838199" y="1071561"/>
            <a:ext cx="10515600" cy="850429"/>
          </a:xfrm>
        </p:spPr>
        <p:txBody>
          <a:bodyPr/>
          <a:lstStyle/>
          <a:p>
            <a:r>
              <a:rPr lang="en-US" sz="4400" dirty="0">
                <a:solidFill>
                  <a:schemeClr val="accent3"/>
                </a:solidFill>
                <a:latin typeface="Calibri"/>
                <a:ea typeface="Calibri"/>
                <a:cs typeface="Calibri"/>
              </a:rPr>
              <a:t>Learning Objectives</a:t>
            </a:r>
          </a:p>
        </p:txBody>
      </p:sp>
      <p:sp>
        <p:nvSpPr>
          <p:cNvPr id="7" name="Content Placeholder 6">
            <a:extLst>
              <a:ext uri="{FF2B5EF4-FFF2-40B4-BE49-F238E27FC236}">
                <a16:creationId xmlns:a16="http://schemas.microsoft.com/office/drawing/2014/main" id="{83BB5B6C-A2F5-BE3A-0A28-A887359791D1}"/>
              </a:ext>
            </a:extLst>
          </p:cNvPr>
          <p:cNvSpPr>
            <a:spLocks noGrp="1"/>
          </p:cNvSpPr>
          <p:nvPr>
            <p:ph idx="1"/>
          </p:nvPr>
        </p:nvSpPr>
        <p:spPr>
          <a:xfrm>
            <a:off x="597159" y="1690689"/>
            <a:ext cx="11594841" cy="4095750"/>
          </a:xfrm>
        </p:spPr>
        <p:txBody>
          <a:bodyPr anchor="ctr"/>
          <a:lstStyle/>
          <a:p>
            <a:pPr marL="0" indent="0">
              <a:buNone/>
            </a:pPr>
            <a:r>
              <a:rPr lang="en-US" sz="3200" dirty="0"/>
              <a:t>The participants will:</a:t>
            </a:r>
          </a:p>
          <a:p>
            <a:pPr marL="0" indent="0">
              <a:buNone/>
            </a:pPr>
            <a:endParaRPr lang="en-US" sz="3200" dirty="0"/>
          </a:p>
          <a:p>
            <a:pPr marL="971550" lvl="1" indent="-514350">
              <a:buFont typeface="+mj-lt"/>
              <a:buAutoNum type="arabicPeriod"/>
            </a:pPr>
            <a:r>
              <a:rPr lang="en-US" sz="2800" dirty="0"/>
              <a:t>Identify the differences between wages, salaries, tips and commission</a:t>
            </a:r>
          </a:p>
          <a:p>
            <a:pPr marL="971550" lvl="1" indent="-514350">
              <a:buFont typeface="+mj-lt"/>
              <a:buAutoNum type="arabicPeriod"/>
            </a:pPr>
            <a:r>
              <a:rPr lang="en-US" sz="2800" dirty="0"/>
              <a:t>List various employer-provided benefits  </a:t>
            </a:r>
          </a:p>
          <a:p>
            <a:pPr marL="971550" lvl="1" indent="-514350">
              <a:buFont typeface="+mj-lt"/>
              <a:buAutoNum type="arabicPeriod"/>
            </a:pPr>
            <a:r>
              <a:rPr lang="en-US" sz="2800" dirty="0"/>
              <a:t>Describe different taxes taken from income</a:t>
            </a:r>
          </a:p>
          <a:p>
            <a:pPr marL="971550" lvl="1" indent="-514350">
              <a:buFont typeface="+mj-lt"/>
              <a:buAutoNum type="arabicPeriod"/>
            </a:pPr>
            <a:r>
              <a:rPr lang="en-US" sz="2800" dirty="0"/>
              <a:t>Provide examples of government-provided benefits</a:t>
            </a:r>
          </a:p>
        </p:txBody>
      </p:sp>
    </p:spTree>
    <p:extLst>
      <p:ext uri="{BB962C8B-B14F-4D97-AF65-F5344CB8AC3E}">
        <p14:creationId xmlns:p14="http://schemas.microsoft.com/office/powerpoint/2010/main" val="3049143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9EC8E69-42E8-3D21-E854-1FF0C6FE06F0}"/>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838200" y="1914525"/>
            <a:ext cx="4555574" cy="3407569"/>
          </a:xfrm>
        </p:spPr>
      </p:pic>
      <p:sp>
        <p:nvSpPr>
          <p:cNvPr id="6" name="Content Placeholder 5">
            <a:extLst>
              <a:ext uri="{FF2B5EF4-FFF2-40B4-BE49-F238E27FC236}">
                <a16:creationId xmlns:a16="http://schemas.microsoft.com/office/drawing/2014/main" id="{64909FFB-53AD-CB59-D539-9F7B85924346}"/>
              </a:ext>
            </a:extLst>
          </p:cNvPr>
          <p:cNvSpPr>
            <a:spLocks noGrp="1"/>
          </p:cNvSpPr>
          <p:nvPr>
            <p:ph type="title" idx="4294967295"/>
          </p:nvPr>
        </p:nvSpPr>
        <p:spPr>
          <a:xfrm>
            <a:off x="6326188" y="1119188"/>
            <a:ext cx="5027612" cy="48895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chemeClr val="tx1"/>
                </a:solidFill>
                <a:effectLst/>
                <a:uLnTx/>
                <a:uFillTx/>
                <a:latin typeface="+mn-lt"/>
                <a:ea typeface="+mn-ea"/>
                <a:cs typeface="+mn-cs"/>
              </a:rPr>
              <a:t>Federal and state taxes help pay for things people in the community use like: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Roads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Parks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Police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Fire Department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Libraries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chemeClr val="tx1"/>
                </a:solidFill>
                <a:effectLst/>
                <a:uLnTx/>
                <a:uFillTx/>
                <a:latin typeface="+mn-lt"/>
                <a:ea typeface="+mn-ea"/>
                <a:cs typeface="+mn-cs"/>
              </a:rPr>
              <a:t>Schools</a:t>
            </a:r>
          </a:p>
        </p:txBody>
      </p:sp>
    </p:spTree>
    <p:extLst>
      <p:ext uri="{BB962C8B-B14F-4D97-AF65-F5344CB8AC3E}">
        <p14:creationId xmlns:p14="http://schemas.microsoft.com/office/powerpoint/2010/main" val="3262574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DF50C7FC-AFA4-35FD-650D-8C9616DD8A7E}"/>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b="2234"/>
          <a:stretch/>
        </p:blipFill>
        <p:spPr>
          <a:xfrm>
            <a:off x="838200" y="1914525"/>
            <a:ext cx="4614468" cy="3560763"/>
          </a:xfrm>
        </p:spPr>
      </p:pic>
      <p:sp>
        <p:nvSpPr>
          <p:cNvPr id="7" name="Content Placeholder 6">
            <a:extLst>
              <a:ext uri="{FF2B5EF4-FFF2-40B4-BE49-F238E27FC236}">
                <a16:creationId xmlns:a16="http://schemas.microsoft.com/office/drawing/2014/main" id="{62A68D10-18B3-A51C-C165-06BACD7BDAC8}"/>
              </a:ext>
            </a:extLst>
          </p:cNvPr>
          <p:cNvSpPr>
            <a:spLocks noGrp="1"/>
          </p:cNvSpPr>
          <p:nvPr>
            <p:ph type="title" idx="4294967295"/>
          </p:nvPr>
        </p:nvSpPr>
        <p:spPr>
          <a:xfrm>
            <a:off x="6326188" y="1563688"/>
            <a:ext cx="5027612" cy="4262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n-lt"/>
                <a:ea typeface="+mn-ea"/>
                <a:cs typeface="+mn-cs"/>
              </a:rPr>
              <a:t>Social Security tax </a:t>
            </a:r>
            <a:r>
              <a:rPr kumimoji="0" lang="en-US" sz="2800" b="0" i="0" u="none" strike="noStrike" kern="1200" cap="none" spc="0" normalizeH="0" baseline="0" noProof="0" dirty="0">
                <a:ln>
                  <a:noFill/>
                </a:ln>
                <a:solidFill>
                  <a:schemeClr val="tx1"/>
                </a:solidFill>
                <a:effectLst/>
                <a:uLnTx/>
                <a:uFillTx/>
                <a:latin typeface="+mn-lt"/>
                <a:ea typeface="+mn-ea"/>
                <a:cs typeface="+mn-cs"/>
              </a:rPr>
              <a:t>is used to pay money to people who have already retired and people with certain disabilities.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961457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F68CED1-46D7-1948-A598-14E954092467}"/>
              </a:ext>
            </a:extLst>
          </p:cNvPr>
          <p:cNvSpPr>
            <a:spLocks noGrp="1"/>
          </p:cNvSpPr>
          <p:nvPr>
            <p:ph type="title" idx="4294967295"/>
          </p:nvPr>
        </p:nvSpPr>
        <p:spPr>
          <a:xfrm>
            <a:off x="6662738" y="1711325"/>
            <a:ext cx="5027612" cy="3435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212536"/>
                </a:solidFill>
                <a:effectLst/>
                <a:uLnTx/>
                <a:uFillTx/>
                <a:latin typeface="TaubSans_regular"/>
                <a:ea typeface="+mn-ea"/>
                <a:cs typeface="+mn-cs"/>
              </a:rPr>
              <a:t>Gross pay </a:t>
            </a:r>
            <a:r>
              <a:rPr kumimoji="0" lang="en-US" sz="2800" b="0" i="0" u="none" strike="noStrike" kern="1200" cap="none" spc="0" normalizeH="0" baseline="0" noProof="0" dirty="0">
                <a:ln>
                  <a:noFill/>
                </a:ln>
                <a:solidFill>
                  <a:srgbClr val="212536"/>
                </a:solidFill>
                <a:effectLst/>
                <a:uLnTx/>
                <a:uFillTx/>
                <a:latin typeface="TaubSans_regular"/>
                <a:ea typeface="+mn-ea"/>
                <a:cs typeface="+mn-cs"/>
              </a:rPr>
              <a:t>is </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mn-cs"/>
              </a:rPr>
              <a:t>total earnings during a pay period before any deductions are removed.</a:t>
            </a:r>
            <a:r>
              <a:rPr kumimoji="0" lang="en-US" sz="2800" b="0" i="0" u="none" strike="noStrike" kern="1200" cap="none" spc="0" normalizeH="0" baseline="0" noProof="0" dirty="0">
                <a:ln>
                  <a:noFill/>
                </a:ln>
                <a:solidFill>
                  <a:schemeClr val="tx1"/>
                </a:solidFill>
                <a:effectLst/>
                <a:uLnTx/>
                <a:uFillTx/>
                <a:latin typeface="+mn-lt"/>
                <a:ea typeface="+mn-ea"/>
                <a:cs typeface="+mn-cs"/>
              </a:rPr>
              <a:t> </a:t>
            </a:r>
            <a:endParaRPr kumimoji="0" lang="en-US" sz="2800" b="0" i="0" u="none" strike="noStrike" kern="1200" cap="none" spc="0" normalizeH="0" baseline="0" noProof="0" dirty="0">
              <a:ln>
                <a:noFill/>
              </a:ln>
              <a:solidFill>
                <a:srgbClr val="212536"/>
              </a:solidFill>
              <a:effectLst/>
              <a:uLnTx/>
              <a:uFillTx/>
              <a:latin typeface="TaubSans_regular"/>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212536"/>
              </a:solidFill>
              <a:effectLst/>
              <a:uLnTx/>
              <a:uFillTx/>
              <a:latin typeface="TaubSans_regular"/>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mn-cs"/>
              </a:rPr>
              <a:t>Net pay </a:t>
            </a:r>
            <a:r>
              <a:rPr kumimoji="0" lang="en-US" sz="2800" b="0" i="0" u="none" strike="noStrike" kern="12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mn-cs"/>
              </a:rPr>
              <a:t>is earnings after all deductions are removed.</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6" name="Content Placeholder 5">
            <a:extLst>
              <a:ext uri="{FF2B5EF4-FFF2-40B4-BE49-F238E27FC236}">
                <a16:creationId xmlns:a16="http://schemas.microsoft.com/office/drawing/2014/main" id="{3CED0DEC-9528-4560-054B-422AEB78FF3B}"/>
              </a:ext>
              <a:ext uri="{C183D7F6-B498-43B3-948B-1728B52AA6E4}">
                <adec:decorative xmlns:adec="http://schemas.microsoft.com/office/drawing/2017/decorative" val="1"/>
              </a:ext>
            </a:extLst>
          </p:cNvPr>
          <p:cNvPicPr>
            <a:picLocks noGrp="1" noChangeAspect="1"/>
          </p:cNvPicPr>
          <p:nvPr>
            <p:ph sz="half" idx="1"/>
          </p:nvPr>
        </p:nvPicPr>
        <p:blipFill>
          <a:blip r:embed="rId3">
            <a:extLst>
              <a:ext uri="{837473B0-CC2E-450A-ABE3-18F120FF3D39}">
                <a1611:picAttrSrcUrl xmlns:a1611="http://schemas.microsoft.com/office/drawing/2016/11/main" r:id="rId4"/>
              </a:ext>
            </a:extLst>
          </a:blip>
          <a:stretch>
            <a:fillRect/>
          </a:stretch>
        </p:blipFill>
        <p:spPr>
          <a:xfrm>
            <a:off x="218440" y="1825625"/>
            <a:ext cx="5801360" cy="3436870"/>
          </a:xfrm>
        </p:spPr>
      </p:pic>
    </p:spTree>
    <p:extLst>
      <p:ext uri="{BB962C8B-B14F-4D97-AF65-F5344CB8AC3E}">
        <p14:creationId xmlns:p14="http://schemas.microsoft.com/office/powerpoint/2010/main" val="336548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3BB71-32BC-EB05-FFCB-2D82760CF0BF}"/>
              </a:ext>
            </a:extLst>
          </p:cNvPr>
          <p:cNvSpPr>
            <a:spLocks noGrp="1"/>
          </p:cNvSpPr>
          <p:nvPr>
            <p:ph type="title"/>
          </p:nvPr>
        </p:nvSpPr>
        <p:spPr/>
        <p:txBody>
          <a:bodyPr/>
          <a:lstStyle/>
          <a:p>
            <a:pPr algn="ctr"/>
            <a:r>
              <a:rPr lang="en-US" dirty="0">
                <a:latin typeface="Calibri"/>
                <a:ea typeface="Calibri"/>
                <a:cs typeface="Calibri"/>
              </a:rPr>
              <a:t>Know Your Paycheck</a:t>
            </a:r>
          </a:p>
        </p:txBody>
      </p:sp>
      <p:pic>
        <p:nvPicPr>
          <p:cNvPr id="7" name="Picture 6" descr="A screenshot from a video with the words biz kids.">
            <a:hlinkClick r:id="rId3"/>
            <a:extLst>
              <a:ext uri="{FF2B5EF4-FFF2-40B4-BE49-F238E27FC236}">
                <a16:creationId xmlns:a16="http://schemas.microsoft.com/office/drawing/2014/main" id="{7C939E15-1DB4-73F5-BCA4-9332D6CF689B}"/>
              </a:ext>
            </a:extLst>
          </p:cNvPr>
          <p:cNvPicPr>
            <a:picLocks noChangeAspect="1"/>
          </p:cNvPicPr>
          <p:nvPr/>
        </p:nvPicPr>
        <p:blipFill>
          <a:blip r:embed="rId4"/>
          <a:stretch>
            <a:fillRect/>
          </a:stretch>
        </p:blipFill>
        <p:spPr>
          <a:xfrm>
            <a:off x="2558744" y="1814578"/>
            <a:ext cx="7074512" cy="3845994"/>
          </a:xfrm>
          <a:prstGeom prst="rect">
            <a:avLst/>
          </a:prstGeom>
        </p:spPr>
      </p:pic>
      <p:sp>
        <p:nvSpPr>
          <p:cNvPr id="8" name="TextBox 7">
            <a:extLst>
              <a:ext uri="{FF2B5EF4-FFF2-40B4-BE49-F238E27FC236}">
                <a16:creationId xmlns:a16="http://schemas.microsoft.com/office/drawing/2014/main" id="{77662F63-866A-891E-B8AB-F391BC8260FE}"/>
              </a:ext>
            </a:extLst>
          </p:cNvPr>
          <p:cNvSpPr txBox="1"/>
          <p:nvPr/>
        </p:nvSpPr>
        <p:spPr>
          <a:xfrm>
            <a:off x="9722173" y="2614190"/>
            <a:ext cx="2401294" cy="2246769"/>
          </a:xfrm>
          <a:prstGeom prst="rect">
            <a:avLst/>
          </a:prstGeom>
          <a:noFill/>
        </p:spPr>
        <p:txBody>
          <a:bodyPr wrap="square" rtlCol="0">
            <a:spAutoFit/>
          </a:bodyPr>
          <a:lstStyle/>
          <a:p>
            <a:r>
              <a:rPr lang="en-US" sz="2800" i="1" dirty="0"/>
              <a:t>Ctrl + Click on the image to watch the video on YouTube!</a:t>
            </a:r>
          </a:p>
        </p:txBody>
      </p:sp>
    </p:spTree>
    <p:extLst>
      <p:ext uri="{BB962C8B-B14F-4D97-AF65-F5344CB8AC3E}">
        <p14:creationId xmlns:p14="http://schemas.microsoft.com/office/powerpoint/2010/main" val="773260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39600B-75AF-BA5E-ED33-E0FDF1ACB033}"/>
              </a:ext>
            </a:extLst>
          </p:cNvPr>
          <p:cNvSpPr txBox="1">
            <a:spLocks noGrp="1"/>
          </p:cNvSpPr>
          <p:nvPr>
            <p:ph type="title" idx="4294967295"/>
          </p:nvPr>
        </p:nvSpPr>
        <p:spPr>
          <a:xfrm>
            <a:off x="814361" y="2782669"/>
            <a:ext cx="5281639"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3">
                    <a:lumMod val="75000"/>
                  </a:schemeClr>
                </a:solidFill>
                <a:effectLst/>
                <a:uLnTx/>
                <a:uFillTx/>
                <a:latin typeface="+mn-lt"/>
                <a:ea typeface="+mn-ea"/>
                <a:cs typeface="+mn-cs"/>
              </a:rPr>
              <a:t>What Is on Your Paycheck?</a:t>
            </a:r>
          </a:p>
        </p:txBody>
      </p:sp>
      <p:pic>
        <p:nvPicPr>
          <p:cNvPr id="7" name="Picture 6" descr="A screenshot of a the charting the lifecourse what is on your paycheck activity.">
            <a:extLst>
              <a:ext uri="{FF2B5EF4-FFF2-40B4-BE49-F238E27FC236}">
                <a16:creationId xmlns:a16="http://schemas.microsoft.com/office/drawing/2014/main" id="{48AF0B93-4570-7B1A-62E4-0CBD22379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2011" y="1136529"/>
            <a:ext cx="4480961" cy="4543301"/>
          </a:xfrm>
          <a:prstGeom prst="rect">
            <a:avLst/>
          </a:prstGeom>
        </p:spPr>
      </p:pic>
    </p:spTree>
    <p:extLst>
      <p:ext uri="{BB962C8B-B14F-4D97-AF65-F5344CB8AC3E}">
        <p14:creationId xmlns:p14="http://schemas.microsoft.com/office/powerpoint/2010/main" val="2954106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97A2D-B588-6615-B0D9-9A850D4B912A}"/>
              </a:ext>
            </a:extLst>
          </p:cNvPr>
          <p:cNvSpPr>
            <a:spLocks noGrp="1"/>
          </p:cNvSpPr>
          <p:nvPr>
            <p:ph type="title"/>
          </p:nvPr>
        </p:nvSpPr>
        <p:spPr>
          <a:xfrm>
            <a:off x="838200" y="974725"/>
            <a:ext cx="10515600" cy="850900"/>
          </a:xfrm>
        </p:spPr>
        <p:txBody>
          <a:bodyPr>
            <a:normAutofit/>
          </a:bodyPr>
          <a:lstStyle/>
          <a:p>
            <a:pPr algn="ctr"/>
            <a:r>
              <a:rPr lang="en-US" dirty="0"/>
              <a:t>Other Ways You Can Get Money</a:t>
            </a:r>
          </a:p>
        </p:txBody>
      </p:sp>
      <p:sp>
        <p:nvSpPr>
          <p:cNvPr id="5" name="Text Placeholder 4">
            <a:extLst>
              <a:ext uri="{FF2B5EF4-FFF2-40B4-BE49-F238E27FC236}">
                <a16:creationId xmlns:a16="http://schemas.microsoft.com/office/drawing/2014/main" id="{F5340287-0CF1-AF3A-D532-D25765735EAE}"/>
              </a:ext>
            </a:extLst>
          </p:cNvPr>
          <p:cNvSpPr>
            <a:spLocks noGrp="1"/>
          </p:cNvSpPr>
          <p:nvPr>
            <p:ph idx="1"/>
          </p:nvPr>
        </p:nvSpPr>
        <p:spPr>
          <a:xfrm>
            <a:off x="838200" y="1825625"/>
            <a:ext cx="10515600" cy="4351338"/>
          </a:xfrm>
        </p:spPr>
        <p:txBody>
          <a:bodyPr anchor="ctr">
            <a:normAutofit/>
          </a:bodyPr>
          <a:lstStyle/>
          <a:p>
            <a:pPr lvl="2"/>
            <a:r>
              <a:rPr lang="en-US" sz="2800" dirty="0"/>
              <a:t>Gifts of money</a:t>
            </a:r>
          </a:p>
          <a:p>
            <a:pPr lvl="2"/>
            <a:r>
              <a:rPr lang="en-US" sz="2800" dirty="0"/>
              <a:t>Trusts</a:t>
            </a:r>
          </a:p>
          <a:p>
            <a:pPr lvl="2"/>
            <a:r>
              <a:rPr lang="en-US" sz="2800" dirty="0"/>
              <a:t>Government Benefit</a:t>
            </a:r>
          </a:p>
        </p:txBody>
      </p:sp>
    </p:spTree>
    <p:extLst>
      <p:ext uri="{BB962C8B-B14F-4D97-AF65-F5344CB8AC3E}">
        <p14:creationId xmlns:p14="http://schemas.microsoft.com/office/powerpoint/2010/main" val="3833010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897A2D-B588-6615-B0D9-9A850D4B912A}"/>
              </a:ext>
            </a:extLst>
          </p:cNvPr>
          <p:cNvSpPr>
            <a:spLocks noGrp="1"/>
          </p:cNvSpPr>
          <p:nvPr>
            <p:ph type="title"/>
          </p:nvPr>
        </p:nvSpPr>
        <p:spPr>
          <a:xfrm>
            <a:off x="7648360" y="685043"/>
            <a:ext cx="3932237" cy="1696822"/>
          </a:xfrm>
        </p:spPr>
        <p:txBody>
          <a:bodyPr>
            <a:normAutofit/>
          </a:bodyPr>
          <a:lstStyle/>
          <a:p>
            <a:r>
              <a:rPr lang="en-US" sz="3600" dirty="0"/>
              <a:t>There Are Other Ways You Can Get Money</a:t>
            </a:r>
          </a:p>
        </p:txBody>
      </p:sp>
      <p:sp>
        <p:nvSpPr>
          <p:cNvPr id="5" name="Text Placeholder 4">
            <a:extLst>
              <a:ext uri="{FF2B5EF4-FFF2-40B4-BE49-F238E27FC236}">
                <a16:creationId xmlns:a16="http://schemas.microsoft.com/office/drawing/2014/main" id="{F5340287-0CF1-AF3A-D532-D25765735EAE}"/>
              </a:ext>
            </a:extLst>
          </p:cNvPr>
          <p:cNvSpPr>
            <a:spLocks noGrp="1"/>
          </p:cNvSpPr>
          <p:nvPr>
            <p:ph type="body" sz="half" idx="2"/>
          </p:nvPr>
        </p:nvSpPr>
        <p:spPr/>
        <p:txBody>
          <a:bodyPr anchor="ctr">
            <a:normAutofit/>
          </a:bodyPr>
          <a:lstStyle/>
          <a:p>
            <a:pPr marL="457200" indent="-457200">
              <a:buFont typeface="Arial" panose="020B0604020202020204" pitchFamily="34" charset="0"/>
              <a:buChar char="•"/>
            </a:pPr>
            <a:r>
              <a:rPr lang="en-US" sz="3200" dirty="0"/>
              <a:t>Gifts of money</a:t>
            </a:r>
          </a:p>
          <a:p>
            <a:pPr marL="457200" indent="-457200">
              <a:buFont typeface="Arial" panose="020B0604020202020204" pitchFamily="34" charset="0"/>
              <a:buChar char="•"/>
            </a:pPr>
            <a:r>
              <a:rPr lang="en-US" sz="3200" dirty="0"/>
              <a:t>Trusts</a:t>
            </a:r>
          </a:p>
          <a:p>
            <a:pPr marL="457200" indent="-457200">
              <a:buFont typeface="Arial" panose="020B0604020202020204" pitchFamily="34" charset="0"/>
              <a:buChar char="•"/>
            </a:pPr>
            <a:r>
              <a:rPr lang="en-US" sz="3200" dirty="0"/>
              <a:t>Government Benefit</a:t>
            </a:r>
          </a:p>
        </p:txBody>
      </p:sp>
      <p:pic>
        <p:nvPicPr>
          <p:cNvPr id="10" name="Content Placeholder 9">
            <a:extLst>
              <a:ext uri="{FF2B5EF4-FFF2-40B4-BE49-F238E27FC236}">
                <a16:creationId xmlns:a16="http://schemas.microsoft.com/office/drawing/2014/main" id="{B6D23428-B2E9-158E-5968-83AE9B195187}"/>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185863" y="1533454"/>
            <a:ext cx="5114925" cy="4539753"/>
          </a:xfrm>
          <a:prstGeom prst="rect">
            <a:avLst/>
          </a:prstGeom>
        </p:spPr>
      </p:pic>
    </p:spTree>
    <p:extLst>
      <p:ext uri="{BB962C8B-B14F-4D97-AF65-F5344CB8AC3E}">
        <p14:creationId xmlns:p14="http://schemas.microsoft.com/office/powerpoint/2010/main" val="13721979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3655E-91AF-D839-EB53-066996D02FE6}"/>
              </a:ext>
            </a:extLst>
          </p:cNvPr>
          <p:cNvSpPr>
            <a:spLocks noGrp="1"/>
          </p:cNvSpPr>
          <p:nvPr>
            <p:ph type="title"/>
          </p:nvPr>
        </p:nvSpPr>
        <p:spPr>
          <a:xfrm>
            <a:off x="7648361" y="790832"/>
            <a:ext cx="3932237" cy="1291753"/>
          </a:xfrm>
        </p:spPr>
        <p:txBody>
          <a:bodyPr>
            <a:normAutofit/>
          </a:bodyPr>
          <a:lstStyle/>
          <a:p>
            <a:pPr algn="ctr"/>
            <a:r>
              <a:rPr lang="en-US" sz="4400" dirty="0"/>
              <a:t>Gifts of Money</a:t>
            </a:r>
          </a:p>
        </p:txBody>
      </p:sp>
      <p:sp>
        <p:nvSpPr>
          <p:cNvPr id="7" name="Text Placeholder 6">
            <a:extLst>
              <a:ext uri="{FF2B5EF4-FFF2-40B4-BE49-F238E27FC236}">
                <a16:creationId xmlns:a16="http://schemas.microsoft.com/office/drawing/2014/main" id="{5CE99319-2180-036F-A95B-550BF4476F7C}"/>
              </a:ext>
            </a:extLst>
          </p:cNvPr>
          <p:cNvSpPr>
            <a:spLocks noGrp="1"/>
          </p:cNvSpPr>
          <p:nvPr>
            <p:ph type="body" sz="half" idx="2"/>
          </p:nvPr>
        </p:nvSpPr>
        <p:spPr/>
        <p:txBody>
          <a:bodyPr anchor="ctr"/>
          <a:lstStyle/>
          <a:p>
            <a:r>
              <a:rPr lang="en-US" sz="3200" dirty="0"/>
              <a:t>Your family or friends might give you money for a birthday or other special event.</a:t>
            </a:r>
          </a:p>
          <a:p>
            <a:endParaRPr lang="en-US" dirty="0"/>
          </a:p>
        </p:txBody>
      </p:sp>
      <p:pic>
        <p:nvPicPr>
          <p:cNvPr id="14" name="Content Placeholder 13">
            <a:extLst>
              <a:ext uri="{FF2B5EF4-FFF2-40B4-BE49-F238E27FC236}">
                <a16:creationId xmlns:a16="http://schemas.microsoft.com/office/drawing/2014/main" id="{AE9720AF-B495-D60E-EFA0-72CF31F7C86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57263" y="1928812"/>
            <a:ext cx="4879975" cy="4004498"/>
          </a:xfrm>
          <a:prstGeom prst="rect">
            <a:avLst/>
          </a:prstGeom>
        </p:spPr>
      </p:pic>
    </p:spTree>
    <p:extLst>
      <p:ext uri="{BB962C8B-B14F-4D97-AF65-F5344CB8AC3E}">
        <p14:creationId xmlns:p14="http://schemas.microsoft.com/office/powerpoint/2010/main" val="4162458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C301F-A711-DC49-00F1-446C502C3DF2}"/>
              </a:ext>
            </a:extLst>
          </p:cNvPr>
          <p:cNvSpPr>
            <a:spLocks noGrp="1"/>
          </p:cNvSpPr>
          <p:nvPr>
            <p:ph type="title"/>
          </p:nvPr>
        </p:nvSpPr>
        <p:spPr>
          <a:xfrm>
            <a:off x="7648361" y="790832"/>
            <a:ext cx="3932237" cy="1291753"/>
          </a:xfrm>
        </p:spPr>
        <p:txBody>
          <a:bodyPr anchor="t">
            <a:normAutofit/>
          </a:bodyPr>
          <a:lstStyle/>
          <a:p>
            <a:pPr algn="ctr"/>
            <a:r>
              <a:rPr lang="en-US" sz="4400" dirty="0"/>
              <a:t>Trusts</a:t>
            </a:r>
          </a:p>
        </p:txBody>
      </p:sp>
      <p:sp>
        <p:nvSpPr>
          <p:cNvPr id="7" name="Text Placeholder 6">
            <a:extLst>
              <a:ext uri="{FF2B5EF4-FFF2-40B4-BE49-F238E27FC236}">
                <a16:creationId xmlns:a16="http://schemas.microsoft.com/office/drawing/2014/main" id="{377C9AD8-4416-5F94-A572-373D1EF1F6AB}"/>
              </a:ext>
            </a:extLst>
          </p:cNvPr>
          <p:cNvSpPr>
            <a:spLocks noGrp="1"/>
          </p:cNvSpPr>
          <p:nvPr>
            <p:ph type="body" sz="half" idx="2"/>
          </p:nvPr>
        </p:nvSpPr>
        <p:spPr>
          <a:xfrm>
            <a:off x="7648360" y="1433513"/>
            <a:ext cx="3932237" cy="4411878"/>
          </a:xfrm>
        </p:spPr>
        <p:txBody>
          <a:bodyPr>
            <a:normAutofit lnSpcReduction="10000"/>
          </a:bodyPr>
          <a:lstStyle/>
          <a:p>
            <a:endParaRPr lang="en-US" sz="3200" dirty="0"/>
          </a:p>
          <a:p>
            <a:r>
              <a:rPr lang="en-US" sz="3200" dirty="0"/>
              <a:t>A special needs </a:t>
            </a:r>
            <a:r>
              <a:rPr lang="en-US" sz="3200" b="1" dirty="0"/>
              <a:t>trust</a:t>
            </a:r>
            <a:r>
              <a:rPr lang="en-US" sz="3200" dirty="0"/>
              <a:t> is a way for someone to give you money.</a:t>
            </a:r>
          </a:p>
          <a:p>
            <a:endParaRPr lang="en-US" sz="3200" dirty="0"/>
          </a:p>
          <a:p>
            <a:r>
              <a:rPr lang="en-US" sz="3200" dirty="0"/>
              <a:t>The money in this kind of trust does not keep you from getting public benefits.</a:t>
            </a:r>
          </a:p>
        </p:txBody>
      </p:sp>
      <p:pic>
        <p:nvPicPr>
          <p:cNvPr id="14" name="Content Placeholder 13">
            <a:extLst>
              <a:ext uri="{FF2B5EF4-FFF2-40B4-BE49-F238E27FC236}">
                <a16:creationId xmlns:a16="http://schemas.microsoft.com/office/drawing/2014/main" id="{68FAA0CB-4950-FE8B-D7B3-FFF3A2403635}"/>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735138" y="1433512"/>
            <a:ext cx="4381500" cy="4127500"/>
          </a:xfrm>
          <a:prstGeom prst="rect">
            <a:avLst/>
          </a:prstGeom>
        </p:spPr>
      </p:pic>
    </p:spTree>
    <p:extLst>
      <p:ext uri="{BB962C8B-B14F-4D97-AF65-F5344CB8AC3E}">
        <p14:creationId xmlns:p14="http://schemas.microsoft.com/office/powerpoint/2010/main" val="381423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8370D7C-D8AD-AFF9-0C7F-B303A439A4C8}"/>
              </a:ext>
            </a:extLst>
          </p:cNvPr>
          <p:cNvSpPr>
            <a:spLocks noGrp="1"/>
          </p:cNvSpPr>
          <p:nvPr>
            <p:ph type="title"/>
          </p:nvPr>
        </p:nvSpPr>
        <p:spPr>
          <a:xfrm>
            <a:off x="7648361" y="541176"/>
            <a:ext cx="3932237" cy="1541409"/>
          </a:xfrm>
        </p:spPr>
        <p:txBody>
          <a:bodyPr>
            <a:normAutofit/>
          </a:bodyPr>
          <a:lstStyle/>
          <a:p>
            <a:pPr algn="ctr"/>
            <a:r>
              <a:rPr lang="en-US" sz="4400" b="1" dirty="0">
                <a:solidFill>
                  <a:schemeClr val="accent3"/>
                </a:solidFill>
              </a:rPr>
              <a:t>Government Benefits</a:t>
            </a:r>
            <a:endParaRPr lang="en-US" sz="4400" dirty="0"/>
          </a:p>
        </p:txBody>
      </p:sp>
      <p:sp>
        <p:nvSpPr>
          <p:cNvPr id="6" name="Text Placeholder 5">
            <a:extLst>
              <a:ext uri="{FF2B5EF4-FFF2-40B4-BE49-F238E27FC236}">
                <a16:creationId xmlns:a16="http://schemas.microsoft.com/office/drawing/2014/main" id="{D195BAB5-1CE2-4838-B196-79ED00D04B9B}"/>
              </a:ext>
            </a:extLst>
          </p:cNvPr>
          <p:cNvSpPr>
            <a:spLocks noGrp="1"/>
          </p:cNvSpPr>
          <p:nvPr>
            <p:ph type="body" sz="half" idx="2"/>
          </p:nvPr>
        </p:nvSpPr>
        <p:spPr>
          <a:xfrm>
            <a:off x="7648361" y="2129830"/>
            <a:ext cx="3932237" cy="3491490"/>
          </a:xfrm>
        </p:spPr>
        <p:txBody>
          <a:bodyPr anchor="ctr">
            <a:normAutofit/>
          </a:bodyPr>
          <a:lstStyle/>
          <a:p>
            <a:pPr marL="0" indent="0">
              <a:buNone/>
            </a:pPr>
            <a:r>
              <a:rPr lang="en-US" sz="3200" dirty="0"/>
              <a:t>Government benefits are benefits that help with living expenses.  </a:t>
            </a:r>
          </a:p>
        </p:txBody>
      </p:sp>
      <p:pic>
        <p:nvPicPr>
          <p:cNvPr id="10" name="Content Placeholder 9">
            <a:extLst>
              <a:ext uri="{FF2B5EF4-FFF2-40B4-BE49-F238E27FC236}">
                <a16:creationId xmlns:a16="http://schemas.microsoft.com/office/drawing/2014/main" id="{23A4FDB1-C20C-2F0E-CF7C-9EBB4B76860D}"/>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949638" y="1236679"/>
            <a:ext cx="5351149" cy="4384641"/>
          </a:xfrm>
          <a:prstGeom prst="rect">
            <a:avLst/>
          </a:prstGeom>
        </p:spPr>
      </p:pic>
    </p:spTree>
    <p:extLst>
      <p:ext uri="{BB962C8B-B14F-4D97-AF65-F5344CB8AC3E}">
        <p14:creationId xmlns:p14="http://schemas.microsoft.com/office/powerpoint/2010/main" val="35584219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6A8F-AA9F-8251-DF3C-28DB5C5A0EF2}"/>
              </a:ext>
            </a:extLst>
          </p:cNvPr>
          <p:cNvSpPr>
            <a:spLocks noGrp="1"/>
          </p:cNvSpPr>
          <p:nvPr>
            <p:ph type="title"/>
          </p:nvPr>
        </p:nvSpPr>
        <p:spPr>
          <a:xfrm>
            <a:off x="751704" y="1000897"/>
            <a:ext cx="5181600" cy="824728"/>
          </a:xfrm>
        </p:spPr>
        <p:txBody>
          <a:bodyPr vert="horz" lIns="91440" tIns="45720" rIns="91440" bIns="45720" rtlCol="0" anchor="ctr">
            <a:normAutofit/>
          </a:bodyPr>
          <a:lstStyle/>
          <a:p>
            <a:pPr algn="ctr"/>
            <a:r>
              <a:rPr lang="en-US" dirty="0"/>
              <a:t>Becoming an Adult</a:t>
            </a:r>
          </a:p>
        </p:txBody>
      </p:sp>
      <p:sp>
        <p:nvSpPr>
          <p:cNvPr id="6" name="Content Placeholder 5">
            <a:extLst>
              <a:ext uri="{FF2B5EF4-FFF2-40B4-BE49-F238E27FC236}">
                <a16:creationId xmlns:a16="http://schemas.microsoft.com/office/drawing/2014/main" id="{1B34C29A-B281-87DC-2648-7C210A45B79C}"/>
              </a:ext>
            </a:extLst>
          </p:cNvPr>
          <p:cNvSpPr>
            <a:spLocks noGrp="1"/>
          </p:cNvSpPr>
          <p:nvPr>
            <p:ph sz="half" idx="1"/>
          </p:nvPr>
        </p:nvSpPr>
        <p:spPr>
          <a:xfrm>
            <a:off x="751703" y="1915297"/>
            <a:ext cx="5181600" cy="4261666"/>
          </a:xfrm>
        </p:spPr>
        <p:txBody>
          <a:bodyPr anchor="ctr"/>
          <a:lstStyle/>
          <a:p>
            <a:pPr marL="0" indent="0">
              <a:buNone/>
            </a:pPr>
            <a:r>
              <a:rPr lang="en-US" dirty="0"/>
              <a:t>There are a lot of changes that happen when you are an adult. </a:t>
            </a:r>
          </a:p>
          <a:p>
            <a:pPr marL="0" indent="0">
              <a:buNone/>
            </a:pPr>
            <a:endParaRPr lang="en-US" dirty="0"/>
          </a:p>
          <a:p>
            <a:pPr marL="0" indent="0">
              <a:buNone/>
            </a:pPr>
            <a:r>
              <a:rPr lang="en-US" dirty="0"/>
              <a:t>One of the changes is around money. </a:t>
            </a:r>
          </a:p>
        </p:txBody>
      </p:sp>
      <p:pic>
        <p:nvPicPr>
          <p:cNvPr id="8" name="Content Placeholder 7">
            <a:extLst>
              <a:ext uri="{FF2B5EF4-FFF2-40B4-BE49-F238E27FC236}">
                <a16:creationId xmlns:a16="http://schemas.microsoft.com/office/drawing/2014/main" id="{5122EE0A-356C-18E2-71B6-27D7C062023D}"/>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257925" y="1418975"/>
            <a:ext cx="5181600" cy="4020050"/>
          </a:xfrm>
        </p:spPr>
      </p:pic>
    </p:spTree>
    <p:extLst>
      <p:ext uri="{BB962C8B-B14F-4D97-AF65-F5344CB8AC3E}">
        <p14:creationId xmlns:p14="http://schemas.microsoft.com/office/powerpoint/2010/main" val="3787663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49496D8-99D3-1299-C9C5-6D438AA1AF27}"/>
              </a:ext>
            </a:extLst>
          </p:cNvPr>
          <p:cNvSpPr>
            <a:spLocks noGrp="1"/>
          </p:cNvSpPr>
          <p:nvPr>
            <p:ph type="body" sz="half" idx="2"/>
          </p:nvPr>
        </p:nvSpPr>
        <p:spPr>
          <a:xfrm>
            <a:off x="7648360" y="2608850"/>
            <a:ext cx="3932237" cy="3462986"/>
          </a:xfrm>
        </p:spPr>
        <p:txBody>
          <a:bodyPr anchor="ctr">
            <a:normAutofit/>
          </a:bodyPr>
          <a:lstStyle/>
          <a:p>
            <a:r>
              <a:rPr lang="en-US" sz="2800" dirty="0"/>
              <a:t>Supplemental Security Income (SSI) is money that is paid every month to help you with living expenses and care.</a:t>
            </a:r>
          </a:p>
        </p:txBody>
      </p:sp>
      <p:pic>
        <p:nvPicPr>
          <p:cNvPr id="10" name="Content Placeholder 9">
            <a:extLst>
              <a:ext uri="{FF2B5EF4-FFF2-40B4-BE49-F238E27FC236}">
                <a16:creationId xmlns:a16="http://schemas.microsoft.com/office/drawing/2014/main" id="{151F3A8A-37F6-DA0D-B573-E826813265C9}"/>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1277938" y="1687512"/>
            <a:ext cx="5295900" cy="3619500"/>
          </a:xfrm>
          <a:prstGeom prst="rect">
            <a:avLst/>
          </a:prstGeom>
        </p:spPr>
      </p:pic>
      <p:sp>
        <p:nvSpPr>
          <p:cNvPr id="6" name="Title 5">
            <a:extLst>
              <a:ext uri="{FF2B5EF4-FFF2-40B4-BE49-F238E27FC236}">
                <a16:creationId xmlns:a16="http://schemas.microsoft.com/office/drawing/2014/main" id="{125CD750-D671-6E44-73F4-5F8C3D8AB604}"/>
              </a:ext>
            </a:extLst>
          </p:cNvPr>
          <p:cNvSpPr txBox="1">
            <a:spLocks noGrp="1"/>
          </p:cNvSpPr>
          <p:nvPr>
            <p:ph type="title" idx="4294967295"/>
          </p:nvPr>
        </p:nvSpPr>
        <p:spPr>
          <a:xfrm>
            <a:off x="7648360" y="786164"/>
            <a:ext cx="3716326" cy="21236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accent3"/>
                </a:solidFill>
                <a:effectLst/>
                <a:uLnTx/>
                <a:uFillTx/>
                <a:latin typeface="+mn-lt"/>
                <a:ea typeface="+mn-ea"/>
                <a:cs typeface="+mn-cs"/>
              </a:rPr>
              <a:t>Supplemental Security Income </a:t>
            </a:r>
          </a:p>
        </p:txBody>
      </p:sp>
    </p:spTree>
    <p:extLst>
      <p:ext uri="{BB962C8B-B14F-4D97-AF65-F5344CB8AC3E}">
        <p14:creationId xmlns:p14="http://schemas.microsoft.com/office/powerpoint/2010/main" val="36145897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2A55E8-9548-7FA5-D52A-D584BAD37DE2}"/>
              </a:ext>
            </a:extLst>
          </p:cNvPr>
          <p:cNvSpPr>
            <a:spLocks noGrp="1"/>
          </p:cNvSpPr>
          <p:nvPr>
            <p:ph type="title"/>
          </p:nvPr>
        </p:nvSpPr>
        <p:spPr>
          <a:xfrm>
            <a:off x="7648360" y="654286"/>
            <a:ext cx="3932237" cy="1291753"/>
          </a:xfrm>
        </p:spPr>
        <p:txBody>
          <a:bodyPr anchor="t">
            <a:normAutofit/>
          </a:bodyPr>
          <a:lstStyle/>
          <a:p>
            <a:pPr algn="ctr"/>
            <a:r>
              <a:rPr lang="en-US" sz="4400" b="1" dirty="0"/>
              <a:t>Medicaid</a:t>
            </a:r>
            <a:endParaRPr lang="en-US" sz="4400" dirty="0"/>
          </a:p>
        </p:txBody>
      </p:sp>
      <p:sp>
        <p:nvSpPr>
          <p:cNvPr id="6" name="Text Placeholder 5">
            <a:extLst>
              <a:ext uri="{FF2B5EF4-FFF2-40B4-BE49-F238E27FC236}">
                <a16:creationId xmlns:a16="http://schemas.microsoft.com/office/drawing/2014/main" id="{E7A43885-B72B-08ED-113B-CE15E915BC18}"/>
              </a:ext>
            </a:extLst>
          </p:cNvPr>
          <p:cNvSpPr>
            <a:spLocks noGrp="1"/>
          </p:cNvSpPr>
          <p:nvPr>
            <p:ph type="body" sz="half" idx="2"/>
          </p:nvPr>
        </p:nvSpPr>
        <p:spPr>
          <a:xfrm>
            <a:off x="7648360" y="1444841"/>
            <a:ext cx="3932237" cy="4400550"/>
          </a:xfrm>
        </p:spPr>
        <p:txBody>
          <a:bodyPr anchor="ctr">
            <a:normAutofit/>
          </a:bodyPr>
          <a:lstStyle/>
          <a:p>
            <a:r>
              <a:rPr lang="en-US" sz="2800" dirty="0"/>
              <a:t>Medicaid is is a health care program provided by the government to help pay for health care services.</a:t>
            </a:r>
          </a:p>
          <a:p>
            <a:pPr marL="0" indent="0">
              <a:buNone/>
            </a:pPr>
            <a:endParaRPr lang="en-US" sz="2800" dirty="0"/>
          </a:p>
          <a:p>
            <a:pPr marL="0" indent="0">
              <a:buNone/>
            </a:pPr>
            <a:r>
              <a:rPr lang="en-US" sz="2800" dirty="0"/>
              <a:t>People with disabilities and people with a low income can get Medicaid.</a:t>
            </a:r>
          </a:p>
        </p:txBody>
      </p:sp>
      <p:pic>
        <p:nvPicPr>
          <p:cNvPr id="10" name="Content Placeholder 9">
            <a:extLst>
              <a:ext uri="{FF2B5EF4-FFF2-40B4-BE49-F238E27FC236}">
                <a16:creationId xmlns:a16="http://schemas.microsoft.com/office/drawing/2014/main" id="{7433CFA1-1391-0BFA-8B7B-CABF48117B53}"/>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3213" b="3077"/>
          <a:stretch/>
        </p:blipFill>
        <p:spPr>
          <a:xfrm>
            <a:off x="1315009" y="1300163"/>
            <a:ext cx="5221757" cy="4400550"/>
          </a:xfrm>
          <a:prstGeom prst="rect">
            <a:avLst/>
          </a:prstGeom>
        </p:spPr>
      </p:pic>
    </p:spTree>
    <p:extLst>
      <p:ext uri="{BB962C8B-B14F-4D97-AF65-F5344CB8AC3E}">
        <p14:creationId xmlns:p14="http://schemas.microsoft.com/office/powerpoint/2010/main" val="654616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228AA6-5140-2A9F-8691-3F227DB7C12E}"/>
              </a:ext>
            </a:extLst>
          </p:cNvPr>
          <p:cNvSpPr>
            <a:spLocks noGrp="1"/>
          </p:cNvSpPr>
          <p:nvPr>
            <p:ph type="title"/>
          </p:nvPr>
        </p:nvSpPr>
        <p:spPr>
          <a:xfrm>
            <a:off x="7648360" y="1136029"/>
            <a:ext cx="3932237" cy="2556588"/>
          </a:xfrm>
        </p:spPr>
        <p:txBody>
          <a:bodyPr>
            <a:normAutofit fontScale="90000"/>
          </a:bodyPr>
          <a:lstStyle/>
          <a:p>
            <a:pPr algn="ctr"/>
            <a:r>
              <a:rPr lang="en-US" sz="4400" b="1" dirty="0"/>
              <a:t>Supplemental Nutrition Assistance Program</a:t>
            </a:r>
            <a:br>
              <a:rPr lang="en-US" sz="4000" dirty="0"/>
            </a:br>
            <a:endParaRPr lang="en-US" sz="4000" dirty="0"/>
          </a:p>
        </p:txBody>
      </p:sp>
      <p:sp>
        <p:nvSpPr>
          <p:cNvPr id="7" name="Text Placeholder 6">
            <a:extLst>
              <a:ext uri="{FF2B5EF4-FFF2-40B4-BE49-F238E27FC236}">
                <a16:creationId xmlns:a16="http://schemas.microsoft.com/office/drawing/2014/main" id="{062BAE15-7449-F3E3-2298-EC0AF0A259C2}"/>
              </a:ext>
            </a:extLst>
          </p:cNvPr>
          <p:cNvSpPr>
            <a:spLocks noGrp="1"/>
          </p:cNvSpPr>
          <p:nvPr>
            <p:ph type="body" sz="half" idx="2"/>
          </p:nvPr>
        </p:nvSpPr>
        <p:spPr>
          <a:xfrm>
            <a:off x="7648360" y="3692617"/>
            <a:ext cx="3932237" cy="3097764"/>
          </a:xfrm>
        </p:spPr>
        <p:txBody>
          <a:bodyPr>
            <a:normAutofit/>
          </a:bodyPr>
          <a:lstStyle/>
          <a:p>
            <a:r>
              <a:rPr lang="en-US" sz="3000" dirty="0"/>
              <a:t>(SNAP) is a program that can help you get nutritional food.</a:t>
            </a:r>
          </a:p>
          <a:p>
            <a:endParaRPr lang="en-US" sz="3000" dirty="0"/>
          </a:p>
        </p:txBody>
      </p:sp>
      <p:pic>
        <p:nvPicPr>
          <p:cNvPr id="10" name="Picture 2">
            <a:extLst>
              <a:ext uri="{FF2B5EF4-FFF2-40B4-BE49-F238E27FC236}">
                <a16:creationId xmlns:a16="http://schemas.microsoft.com/office/drawing/2014/main" id="{672B2534-09FE-B22D-ECCD-E29B05984231}"/>
              </a:ext>
              <a:ext uri="{C183D7F6-B498-43B3-948B-1728B52AA6E4}">
                <adec:decorative xmlns:adec="http://schemas.microsoft.com/office/drawing/2017/decorative" val="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2407" y="1811215"/>
            <a:ext cx="6003577" cy="376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82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F59893-22E1-60F0-AE50-0C35E4085347}"/>
              </a:ext>
            </a:extLst>
          </p:cNvPr>
          <p:cNvSpPr>
            <a:spLocks noGrp="1"/>
          </p:cNvSpPr>
          <p:nvPr>
            <p:ph type="title"/>
          </p:nvPr>
        </p:nvSpPr>
        <p:spPr>
          <a:xfrm>
            <a:off x="7648360" y="1420614"/>
            <a:ext cx="3932237" cy="2272004"/>
          </a:xfrm>
        </p:spPr>
        <p:txBody>
          <a:bodyPr>
            <a:normAutofit fontScale="90000"/>
          </a:bodyPr>
          <a:lstStyle/>
          <a:p>
            <a:pPr algn="ctr"/>
            <a:r>
              <a:rPr lang="en-US" sz="4400" b="1" dirty="0"/>
              <a:t>Department of Housing and Urban Development </a:t>
            </a:r>
            <a:br>
              <a:rPr lang="en-US" sz="4000" b="1" dirty="0"/>
            </a:br>
            <a:endParaRPr lang="en-US" sz="4000" dirty="0"/>
          </a:p>
        </p:txBody>
      </p:sp>
      <p:sp>
        <p:nvSpPr>
          <p:cNvPr id="7" name="Text Placeholder 6">
            <a:extLst>
              <a:ext uri="{FF2B5EF4-FFF2-40B4-BE49-F238E27FC236}">
                <a16:creationId xmlns:a16="http://schemas.microsoft.com/office/drawing/2014/main" id="{9B2FCA58-BBAE-99F9-2628-6DC9065BEB37}"/>
              </a:ext>
            </a:extLst>
          </p:cNvPr>
          <p:cNvSpPr>
            <a:spLocks noGrp="1"/>
          </p:cNvSpPr>
          <p:nvPr>
            <p:ph type="body" sz="half" idx="2"/>
          </p:nvPr>
        </p:nvSpPr>
        <p:spPr>
          <a:xfrm>
            <a:off x="7648360" y="3429000"/>
            <a:ext cx="3932237" cy="2654321"/>
          </a:xfrm>
        </p:spPr>
        <p:txBody>
          <a:bodyPr>
            <a:normAutofit/>
          </a:bodyPr>
          <a:lstStyle/>
          <a:p>
            <a:pPr marL="0" indent="0">
              <a:buNone/>
            </a:pPr>
            <a:endParaRPr lang="en-US" sz="1900" b="1" dirty="0"/>
          </a:p>
          <a:p>
            <a:pPr marL="0" indent="0">
              <a:buNone/>
            </a:pPr>
            <a:r>
              <a:rPr lang="en-US" sz="3000" dirty="0"/>
              <a:t>HUD is a Housing Assistance program that gives you a coupon to help pay your rent.  </a:t>
            </a:r>
          </a:p>
          <a:p>
            <a:pPr marL="0" indent="0">
              <a:buNone/>
            </a:pPr>
            <a:endParaRPr lang="en-US" sz="3000" dirty="0"/>
          </a:p>
        </p:txBody>
      </p:sp>
      <p:pic>
        <p:nvPicPr>
          <p:cNvPr id="10" name="Content Placeholder 9">
            <a:extLst>
              <a:ext uri="{FF2B5EF4-FFF2-40B4-BE49-F238E27FC236}">
                <a16:creationId xmlns:a16="http://schemas.microsoft.com/office/drawing/2014/main" id="{29B4DDD0-1EFC-79C7-079F-19256DE1D2E1}"/>
              </a:ext>
              <a:ext uri="{C183D7F6-B498-43B3-948B-1728B52AA6E4}">
                <adec:decorative xmlns:adec="http://schemas.microsoft.com/office/drawing/2017/decorative" val="1"/>
              </a:ext>
            </a:extLst>
          </p:cNvPr>
          <p:cNvPicPr>
            <a:picLocks noGrp="1" noChangeAspect="1"/>
          </p:cNvPicPr>
          <p:nvPr>
            <p:ph idx="1"/>
          </p:nvPr>
        </p:nvPicPr>
        <p:blipFill rotWithShape="1">
          <a:blip r:embed="rId3"/>
          <a:srcRect t="10251" b="10854"/>
          <a:stretch/>
        </p:blipFill>
        <p:spPr>
          <a:xfrm>
            <a:off x="769919" y="1811216"/>
            <a:ext cx="5683269" cy="3762804"/>
          </a:xfrm>
          <a:prstGeom prst="rect">
            <a:avLst/>
          </a:prstGeom>
        </p:spPr>
      </p:pic>
    </p:spTree>
    <p:extLst>
      <p:ext uri="{BB962C8B-B14F-4D97-AF65-F5344CB8AC3E}">
        <p14:creationId xmlns:p14="http://schemas.microsoft.com/office/powerpoint/2010/main" val="3475444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F85C7-6F75-C104-EBB9-B15960672005}"/>
              </a:ext>
            </a:extLst>
          </p:cNvPr>
          <p:cNvSpPr>
            <a:spLocks noGrp="1"/>
          </p:cNvSpPr>
          <p:nvPr>
            <p:ph type="title"/>
          </p:nvPr>
        </p:nvSpPr>
        <p:spPr>
          <a:xfrm>
            <a:off x="838200" y="1152874"/>
            <a:ext cx="10515600" cy="850429"/>
          </a:xfrm>
        </p:spPr>
        <p:txBody>
          <a:bodyPr/>
          <a:lstStyle/>
          <a:p>
            <a:r>
              <a:rPr lang="en-US" dirty="0">
                <a:latin typeface="Calibri"/>
                <a:ea typeface="Calibri"/>
                <a:cs typeface="Calibri"/>
              </a:rPr>
              <a:t>Resources</a:t>
            </a:r>
          </a:p>
        </p:txBody>
      </p:sp>
      <p:sp>
        <p:nvSpPr>
          <p:cNvPr id="3" name="Content Placeholder 2">
            <a:extLst>
              <a:ext uri="{FF2B5EF4-FFF2-40B4-BE49-F238E27FC236}">
                <a16:creationId xmlns:a16="http://schemas.microsoft.com/office/drawing/2014/main" id="{AA660F18-685C-E70C-1E2A-202480C0A409}"/>
              </a:ext>
            </a:extLst>
          </p:cNvPr>
          <p:cNvSpPr>
            <a:spLocks noGrp="1"/>
          </p:cNvSpPr>
          <p:nvPr>
            <p:ph idx="1"/>
          </p:nvPr>
        </p:nvSpPr>
        <p:spPr>
          <a:xfrm>
            <a:off x="1154954" y="2003303"/>
            <a:ext cx="10034821" cy="4472142"/>
          </a:xfrm>
        </p:spPr>
        <p:txBody>
          <a:bodyPr vert="horz" lIns="91440" tIns="45720" rIns="91440" bIns="45720" rtlCol="0" anchor="t">
            <a:normAutofit fontScale="92500" lnSpcReduction="10000"/>
          </a:bodyPr>
          <a:lstStyle/>
          <a:p>
            <a:pPr marL="0" marR="0" indent="0">
              <a:buNone/>
            </a:pPr>
            <a:r>
              <a:rPr lang="en-US" dirty="0">
                <a:effectLst/>
                <a:ea typeface="Times New Roman" panose="02020603050405020304" pitchFamily="18" charset="0"/>
              </a:rPr>
              <a:t>Pacer Center- Printable sheet to list your income </a:t>
            </a:r>
          </a:p>
          <a:p>
            <a:pPr marL="0" indent="0">
              <a:buNone/>
            </a:pPr>
            <a:r>
              <a:rPr lang="en-US" u="sng" dirty="0">
                <a:solidFill>
                  <a:srgbClr val="467886"/>
                </a:solidFill>
                <a:effectLst/>
                <a:ea typeface="Times New Roman" panose="02020603050405020304" pitchFamily="18" charset="0"/>
                <a:cs typeface="Times New Roman" panose="02020603050405020304" pitchFamily="18" charset="0"/>
                <a:hlinkClick r:id="rId3" tooltip="https://nam02.safelinks.protection.outlook.com/?url=https%3a%2f%2fwww.pacer.org%2fpublications%2fpossibilities%2fimages%2fstories%2fdownloads%2fmanaging_your_finances%2fmake_a_spending_plan%2fstep_1_list_your_income.pdf&amp;data=05%7c02%7cmkaifes%40umkc.edu%7"/>
              </a:rPr>
              <a:t>https://www.pacer.org/publications/possibilities/images/stories/downloads/Managing_Your_Finances/Make_A_Spending_Plan/step_1_list_your_income.pdf</a:t>
            </a:r>
            <a:r>
              <a:rPr lang="en-US" dirty="0">
                <a:effectLst/>
              </a:rPr>
              <a:t> </a:t>
            </a:r>
            <a:endParaRPr lang="en-US" dirty="0">
              <a:hlinkClick r:id="rId4"/>
            </a:endParaRPr>
          </a:p>
          <a:p>
            <a:pPr marL="0" indent="0">
              <a:buNone/>
            </a:pPr>
            <a:endParaRPr lang="en-US" dirty="0">
              <a:hlinkClick r:id="rId4"/>
            </a:endParaRPr>
          </a:p>
          <a:p>
            <a:pPr marL="0" indent="0">
              <a:buNone/>
            </a:pPr>
            <a:r>
              <a:rPr lang="en-US" dirty="0"/>
              <a:t>Payroll Calculator</a:t>
            </a:r>
          </a:p>
          <a:p>
            <a:pPr marL="0" indent="0">
              <a:buNone/>
            </a:pPr>
            <a:r>
              <a:rPr lang="en-US" dirty="0">
                <a:hlinkClick r:id="rId4"/>
              </a:rPr>
              <a:t>https://www.adp.com/resources/tools/calculators/hourly-paycheck-calculator.aspx</a:t>
            </a:r>
          </a:p>
          <a:p>
            <a:pPr marL="0" indent="0">
              <a:buNone/>
            </a:pPr>
            <a:endParaRPr lang="en-US" dirty="0">
              <a:solidFill>
                <a:schemeClr val="tx1"/>
              </a:solidFill>
            </a:endParaRPr>
          </a:p>
          <a:p>
            <a:pPr marL="0" indent="0">
              <a:buNone/>
            </a:pPr>
            <a:r>
              <a:rPr lang="en-US" dirty="0"/>
              <a:t>YouTube Video: Know Your Paycheck</a:t>
            </a:r>
          </a:p>
          <a:p>
            <a:pPr marL="0" indent="0">
              <a:buNone/>
            </a:pPr>
            <a:r>
              <a:rPr lang="en-US" dirty="0">
                <a:solidFill>
                  <a:schemeClr val="tx1"/>
                </a:solidFill>
                <a:hlinkClick r:id="rId5"/>
              </a:rPr>
              <a:t>https://www.youtube.com/watch?v=YB3tsZ24mF0</a:t>
            </a:r>
            <a:r>
              <a:rPr lang="en-US" dirty="0">
                <a:solidFill>
                  <a:schemeClr val="tx1"/>
                </a:solidFill>
              </a:rPr>
              <a:t> </a:t>
            </a:r>
          </a:p>
          <a:p>
            <a:pPr marL="0" indent="0">
              <a:buNone/>
            </a:pPr>
            <a:endParaRPr lang="en-US" dirty="0">
              <a:solidFill>
                <a:schemeClr val="tx1"/>
              </a:solidFill>
              <a:hlinkClick r:id="rId6">
                <a:extLst>
                  <a:ext uri="{A12FA001-AC4F-418D-AE19-62706E023703}">
                    <ahyp:hlinkClr xmlns:ahyp="http://schemas.microsoft.com/office/drawing/2018/hyperlinkcolor" val="tx"/>
                  </a:ext>
                </a:extLst>
              </a:hlinkClick>
            </a:endParaRPr>
          </a:p>
          <a:p>
            <a:pPr marL="0" indent="0">
              <a:buNone/>
            </a:pPr>
            <a:endParaRPr lang="en-US" dirty="0">
              <a:solidFill>
                <a:schemeClr val="tx1"/>
              </a:solidFill>
              <a:hlinkClick r:id="rId6">
                <a:extLst>
                  <a:ext uri="{A12FA001-AC4F-418D-AE19-62706E023703}">
                    <ahyp:hlinkClr xmlns:ahyp="http://schemas.microsoft.com/office/drawing/2018/hyperlinkcolor" val="tx"/>
                  </a:ext>
                </a:extLst>
              </a:hlinkClick>
            </a:endParaRPr>
          </a:p>
          <a:p>
            <a:pPr marL="0" indent="0">
              <a:buNone/>
            </a:pPr>
            <a:endParaRPr lang="en-US" dirty="0">
              <a:solidFill>
                <a:schemeClr val="tx1"/>
              </a:solidFill>
              <a:hlinkClick r:id="rId6">
                <a:extLst>
                  <a:ext uri="{A12FA001-AC4F-418D-AE19-62706E023703}">
                    <ahyp:hlinkClr xmlns:ahyp="http://schemas.microsoft.com/office/drawing/2018/hyperlinkcolor" val="tx"/>
                  </a:ext>
                </a:extLst>
              </a:hlinkClick>
            </a:endParaRP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5417669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5CD82-7CCC-9641-CF4D-0506803132E6}"/>
              </a:ext>
            </a:extLst>
          </p:cNvPr>
          <p:cNvSpPr>
            <a:spLocks noGrp="1"/>
          </p:cNvSpPr>
          <p:nvPr>
            <p:ph type="title"/>
          </p:nvPr>
        </p:nvSpPr>
        <p:spPr/>
        <p:txBody>
          <a:bodyPr/>
          <a:lstStyle/>
          <a:p>
            <a:r>
              <a:rPr lang="en-US" dirty="0">
                <a:solidFill>
                  <a:schemeClr val="bg1"/>
                </a:solidFill>
              </a:rPr>
              <a:t>Acknowledgements: Community Life Guide: A Project of Ohio Department of Developmental Disabilities. Developed by Altarum and </a:t>
            </a:r>
            <a:r>
              <a:rPr lang="en-US" dirty="0">
                <a:solidFill>
                  <a:schemeClr val="bg1"/>
                </a:solidFill>
                <a:ea typeface="Calibri" panose="020F0502020204030204" pitchFamily="34" charset="0"/>
              </a:rPr>
              <a:t>Life Course Nexus Training and Technical Assistance Center, UMKC institutes for Human Development, UCEDD</a:t>
            </a:r>
            <a:endParaRPr lang="en-US" dirty="0"/>
          </a:p>
        </p:txBody>
      </p:sp>
    </p:spTree>
    <p:extLst>
      <p:ext uri="{BB962C8B-B14F-4D97-AF65-F5344CB8AC3E}">
        <p14:creationId xmlns:p14="http://schemas.microsoft.com/office/powerpoint/2010/main" val="3359257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ACFA-EFD8-106F-212F-3E0158981A87}"/>
              </a:ext>
            </a:extLst>
          </p:cNvPr>
          <p:cNvSpPr>
            <a:spLocks noGrp="1"/>
          </p:cNvSpPr>
          <p:nvPr>
            <p:ph type="title"/>
          </p:nvPr>
        </p:nvSpPr>
        <p:spPr>
          <a:xfrm>
            <a:off x="752475" y="1000124"/>
            <a:ext cx="5181600" cy="1185863"/>
          </a:xfrm>
        </p:spPr>
        <p:txBody>
          <a:bodyPr anchor="b">
            <a:noAutofit/>
          </a:bodyPr>
          <a:lstStyle/>
          <a:p>
            <a:pPr algn="ctr"/>
            <a:r>
              <a:rPr lang="en-US" sz="4000" dirty="0"/>
              <a:t>You Need Money to </a:t>
            </a:r>
            <a:br>
              <a:rPr lang="en-US" sz="4000" dirty="0"/>
            </a:br>
            <a:r>
              <a:rPr lang="en-US" sz="4000" dirty="0"/>
              <a:t>Live On</a:t>
            </a:r>
          </a:p>
        </p:txBody>
      </p:sp>
      <p:sp>
        <p:nvSpPr>
          <p:cNvPr id="3" name="Content Placeholder 2">
            <a:extLst>
              <a:ext uri="{FF2B5EF4-FFF2-40B4-BE49-F238E27FC236}">
                <a16:creationId xmlns:a16="http://schemas.microsoft.com/office/drawing/2014/main" id="{2F7C616A-FFFA-42EA-E2AA-CC4066838C67}"/>
              </a:ext>
            </a:extLst>
          </p:cNvPr>
          <p:cNvSpPr>
            <a:spLocks noGrp="1"/>
          </p:cNvSpPr>
          <p:nvPr>
            <p:ph sz="half" idx="1"/>
          </p:nvPr>
        </p:nvSpPr>
        <p:spPr>
          <a:xfrm>
            <a:off x="751703" y="1915297"/>
            <a:ext cx="5181600" cy="4261666"/>
          </a:xfrm>
        </p:spPr>
        <p:txBody>
          <a:bodyPr anchor="ctr">
            <a:normAutofit/>
          </a:bodyPr>
          <a:lstStyle/>
          <a:p>
            <a:pPr marL="0" indent="0">
              <a:buNone/>
            </a:pPr>
            <a:r>
              <a:rPr lang="en-US" dirty="0"/>
              <a:t>This is called income. </a:t>
            </a:r>
          </a:p>
          <a:p>
            <a:pPr marL="0" indent="0">
              <a:buNone/>
            </a:pPr>
            <a:r>
              <a:rPr lang="en-US" dirty="0"/>
              <a:t> </a:t>
            </a:r>
          </a:p>
          <a:p>
            <a:pPr marL="0" indent="0">
              <a:buNone/>
            </a:pPr>
            <a:r>
              <a:rPr lang="en-US" dirty="0"/>
              <a:t>You get income from:</a:t>
            </a:r>
          </a:p>
          <a:p>
            <a:pPr lvl="1"/>
            <a:r>
              <a:rPr lang="en-US" dirty="0"/>
              <a:t>A job</a:t>
            </a:r>
          </a:p>
          <a:p>
            <a:pPr lvl="1"/>
            <a:r>
              <a:rPr lang="en-US" dirty="0"/>
              <a:t>Gifts</a:t>
            </a:r>
          </a:p>
          <a:p>
            <a:pPr lvl="1"/>
            <a:r>
              <a:rPr lang="en-US" dirty="0"/>
              <a:t>Trusts</a:t>
            </a:r>
          </a:p>
          <a:p>
            <a:pPr lvl="1"/>
            <a:r>
              <a:rPr lang="en-US" dirty="0"/>
              <a:t>Government benefits </a:t>
            </a:r>
          </a:p>
        </p:txBody>
      </p:sp>
      <p:pic>
        <p:nvPicPr>
          <p:cNvPr id="8" name="Content Placeholder 7">
            <a:extLst>
              <a:ext uri="{FF2B5EF4-FFF2-40B4-BE49-F238E27FC236}">
                <a16:creationId xmlns:a16="http://schemas.microsoft.com/office/drawing/2014/main" id="{C31C68E5-6FD8-B3FF-08AE-C718015E8F34}"/>
              </a:ext>
              <a:ext uri="{C183D7F6-B498-43B3-948B-1728B52AA6E4}">
                <adec:decorative xmlns:adec="http://schemas.microsoft.com/office/drawing/2017/decorative" val="1"/>
              </a:ext>
            </a:extLst>
          </p:cNvPr>
          <p:cNvPicPr>
            <a:picLocks noGrp="1" noChangeAspect="1"/>
          </p:cNvPicPr>
          <p:nvPr>
            <p:ph sz="half" idx="2"/>
          </p:nvPr>
        </p:nvPicPr>
        <p:blipFill>
          <a:blip r:embed="rId3"/>
          <a:stretch>
            <a:fillRect/>
          </a:stretch>
        </p:blipFill>
        <p:spPr>
          <a:xfrm>
            <a:off x="6172200" y="2318544"/>
            <a:ext cx="5181600" cy="3454400"/>
          </a:xfrm>
          <a:noFill/>
        </p:spPr>
      </p:pic>
    </p:spTree>
    <p:extLst>
      <p:ext uri="{BB962C8B-B14F-4D97-AF65-F5344CB8AC3E}">
        <p14:creationId xmlns:p14="http://schemas.microsoft.com/office/powerpoint/2010/main" val="2071189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0FFDE-D5BD-6039-DCF5-A64A20F5367F}"/>
              </a:ext>
            </a:extLst>
          </p:cNvPr>
          <p:cNvSpPr>
            <a:spLocks noGrp="1"/>
          </p:cNvSpPr>
          <p:nvPr>
            <p:ph type="title"/>
          </p:nvPr>
        </p:nvSpPr>
        <p:spPr>
          <a:xfrm>
            <a:off x="751704" y="1000897"/>
            <a:ext cx="5181600" cy="824728"/>
          </a:xfrm>
        </p:spPr>
        <p:txBody>
          <a:bodyPr/>
          <a:lstStyle/>
          <a:p>
            <a:pPr algn="ctr"/>
            <a:r>
              <a:rPr lang="en-US" dirty="0"/>
              <a:t>How to Get Income</a:t>
            </a:r>
          </a:p>
        </p:txBody>
      </p:sp>
      <p:sp>
        <p:nvSpPr>
          <p:cNvPr id="3" name="Content Placeholder 2">
            <a:extLst>
              <a:ext uri="{FF2B5EF4-FFF2-40B4-BE49-F238E27FC236}">
                <a16:creationId xmlns:a16="http://schemas.microsoft.com/office/drawing/2014/main" id="{DC20FD29-D16A-271F-055A-BD7E698F76F6}"/>
              </a:ext>
            </a:extLst>
          </p:cNvPr>
          <p:cNvSpPr>
            <a:spLocks noGrp="1"/>
          </p:cNvSpPr>
          <p:nvPr>
            <p:ph sz="half" idx="1"/>
          </p:nvPr>
        </p:nvSpPr>
        <p:spPr>
          <a:xfrm>
            <a:off x="751703" y="1915297"/>
            <a:ext cx="5181600" cy="4261666"/>
          </a:xfrm>
        </p:spPr>
        <p:txBody>
          <a:bodyPr anchor="ctr"/>
          <a:lstStyle/>
          <a:p>
            <a:pPr marL="0" indent="0">
              <a:buNone/>
            </a:pPr>
            <a:r>
              <a:rPr lang="en-US" dirty="0"/>
              <a:t>One way you can get income is by getting a job. </a:t>
            </a:r>
          </a:p>
          <a:p>
            <a:pPr marL="0" indent="0">
              <a:buNone/>
            </a:pPr>
            <a:endParaRPr lang="en-US" dirty="0"/>
          </a:p>
          <a:p>
            <a:pPr marL="0" indent="0">
              <a:buNone/>
            </a:pPr>
            <a:r>
              <a:rPr lang="en-US" dirty="0"/>
              <a:t>The kind of job you can get is based on what you know and what you are good at. </a:t>
            </a:r>
          </a:p>
        </p:txBody>
      </p:sp>
      <p:pic>
        <p:nvPicPr>
          <p:cNvPr id="8" name="Content Placeholder 7">
            <a:extLst>
              <a:ext uri="{FF2B5EF4-FFF2-40B4-BE49-F238E27FC236}">
                <a16:creationId xmlns:a16="http://schemas.microsoft.com/office/drawing/2014/main" id="{73FF5BB0-D804-91D5-2D9C-8DDFEC0D508A}"/>
              </a:ext>
              <a:ext uri="{C183D7F6-B498-43B3-948B-1728B52AA6E4}">
                <adec:decorative xmlns:adec="http://schemas.microsoft.com/office/drawing/2017/decorative" val="1"/>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257925" y="1914525"/>
            <a:ext cx="5181600" cy="2850084"/>
          </a:xfrm>
          <a:prstGeom prst="rect">
            <a:avLst/>
          </a:prstGeom>
        </p:spPr>
      </p:pic>
    </p:spTree>
    <p:extLst>
      <p:ext uri="{BB962C8B-B14F-4D97-AF65-F5344CB8AC3E}">
        <p14:creationId xmlns:p14="http://schemas.microsoft.com/office/powerpoint/2010/main" val="506394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583EC-BC35-4677-1806-1746D3D632F5}"/>
              </a:ext>
            </a:extLst>
          </p:cNvPr>
          <p:cNvSpPr>
            <a:spLocks noGrp="1"/>
          </p:cNvSpPr>
          <p:nvPr>
            <p:ph type="title"/>
          </p:nvPr>
        </p:nvSpPr>
        <p:spPr>
          <a:xfrm>
            <a:off x="751704" y="1000897"/>
            <a:ext cx="5181600" cy="824728"/>
          </a:xfrm>
        </p:spPr>
        <p:txBody>
          <a:bodyPr anchor="b">
            <a:noAutofit/>
          </a:bodyPr>
          <a:lstStyle/>
          <a:p>
            <a:pPr algn="ctr"/>
            <a:r>
              <a:rPr lang="en-US" dirty="0"/>
              <a:t>Ways to Be Paid </a:t>
            </a:r>
          </a:p>
        </p:txBody>
      </p:sp>
      <p:sp>
        <p:nvSpPr>
          <p:cNvPr id="3" name="Content Placeholder 2">
            <a:extLst>
              <a:ext uri="{FF2B5EF4-FFF2-40B4-BE49-F238E27FC236}">
                <a16:creationId xmlns:a16="http://schemas.microsoft.com/office/drawing/2014/main" id="{D2AAE179-5ED3-E6C6-DEA1-E6844E816DE0}"/>
              </a:ext>
            </a:extLst>
          </p:cNvPr>
          <p:cNvSpPr>
            <a:spLocks noGrp="1"/>
          </p:cNvSpPr>
          <p:nvPr>
            <p:ph sz="half" idx="1"/>
          </p:nvPr>
        </p:nvSpPr>
        <p:spPr>
          <a:xfrm>
            <a:off x="751703" y="1915297"/>
            <a:ext cx="5181600" cy="4261666"/>
          </a:xfrm>
        </p:spPr>
        <p:txBody>
          <a:bodyPr>
            <a:normAutofit/>
          </a:bodyPr>
          <a:lstStyle/>
          <a:p>
            <a:endParaRPr lang="en-US" dirty="0"/>
          </a:p>
          <a:p>
            <a:r>
              <a:rPr lang="en-US" dirty="0"/>
              <a:t>Hourly </a:t>
            </a:r>
          </a:p>
          <a:p>
            <a:r>
              <a:rPr lang="en-US" dirty="0"/>
              <a:t>Salary</a:t>
            </a:r>
          </a:p>
          <a:p>
            <a:r>
              <a:rPr lang="en-US" dirty="0"/>
              <a:t>Tips</a:t>
            </a:r>
          </a:p>
          <a:p>
            <a:r>
              <a:rPr lang="en-US" dirty="0"/>
              <a:t>Commission</a:t>
            </a:r>
          </a:p>
          <a:p>
            <a:r>
              <a:rPr lang="en-US" dirty="0"/>
              <a:t>Seasonal </a:t>
            </a:r>
          </a:p>
          <a:p>
            <a:r>
              <a:rPr lang="en-US" dirty="0"/>
              <a:t>Job specific</a:t>
            </a:r>
          </a:p>
        </p:txBody>
      </p:sp>
      <p:pic>
        <p:nvPicPr>
          <p:cNvPr id="8" name="Content Placeholder 7">
            <a:extLst>
              <a:ext uri="{FF2B5EF4-FFF2-40B4-BE49-F238E27FC236}">
                <a16:creationId xmlns:a16="http://schemas.microsoft.com/office/drawing/2014/main" id="{D9B5F2CC-BFC7-282A-AC4A-800429F21E13}"/>
              </a:ext>
              <a:ext uri="{C183D7F6-B498-43B3-948B-1728B52AA6E4}">
                <adec:decorative xmlns:adec="http://schemas.microsoft.com/office/drawing/2017/decorative" val="1"/>
              </a:ext>
            </a:extLst>
          </p:cNvPr>
          <p:cNvPicPr>
            <a:picLocks noGrp="1" noChangeAspect="1"/>
          </p:cNvPicPr>
          <p:nvPr>
            <p:ph sz="half" idx="2"/>
          </p:nvPr>
        </p:nvPicPr>
        <p:blipFill rotWithShape="1">
          <a:blip r:embed="rId3"/>
          <a:srcRect l="10082" r="2" b="2"/>
          <a:stretch/>
        </p:blipFill>
        <p:spPr>
          <a:xfrm>
            <a:off x="6257927" y="1385406"/>
            <a:ext cx="5181600" cy="4087187"/>
          </a:xfrm>
          <a:prstGeom prst="rect">
            <a:avLst/>
          </a:prstGeom>
          <a:noFill/>
        </p:spPr>
      </p:pic>
    </p:spTree>
    <p:extLst>
      <p:ext uri="{BB962C8B-B14F-4D97-AF65-F5344CB8AC3E}">
        <p14:creationId xmlns:p14="http://schemas.microsoft.com/office/powerpoint/2010/main" val="359401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5C63-59C2-82C7-30EF-5DD97AFF5EBA}"/>
              </a:ext>
            </a:extLst>
          </p:cNvPr>
          <p:cNvSpPr>
            <a:spLocks noGrp="1"/>
          </p:cNvSpPr>
          <p:nvPr>
            <p:ph type="title"/>
          </p:nvPr>
        </p:nvSpPr>
        <p:spPr>
          <a:xfrm>
            <a:off x="839789" y="790575"/>
            <a:ext cx="6172200" cy="1292225"/>
          </a:xfrm>
        </p:spPr>
        <p:txBody>
          <a:bodyPr>
            <a:normAutofit/>
          </a:bodyPr>
          <a:lstStyle/>
          <a:p>
            <a:pPr algn="ctr"/>
            <a:r>
              <a:rPr lang="en-US" sz="4000" dirty="0"/>
              <a:t>Hourly</a:t>
            </a:r>
          </a:p>
        </p:txBody>
      </p:sp>
      <p:sp>
        <p:nvSpPr>
          <p:cNvPr id="3" name="Content Placeholder 2">
            <a:extLst>
              <a:ext uri="{FF2B5EF4-FFF2-40B4-BE49-F238E27FC236}">
                <a16:creationId xmlns:a16="http://schemas.microsoft.com/office/drawing/2014/main" id="{17B1074B-D1FD-B50F-C2ED-2871DEC30D42}"/>
              </a:ext>
            </a:extLst>
          </p:cNvPr>
          <p:cNvSpPr>
            <a:spLocks noGrp="1"/>
          </p:cNvSpPr>
          <p:nvPr>
            <p:ph idx="1"/>
          </p:nvPr>
        </p:nvSpPr>
        <p:spPr>
          <a:xfrm>
            <a:off x="839788" y="2187991"/>
            <a:ext cx="6172200" cy="3657184"/>
          </a:xfrm>
        </p:spPr>
        <p:txBody>
          <a:bodyPr anchor="ctr">
            <a:normAutofit fontScale="92500" lnSpcReduction="20000"/>
          </a:bodyPr>
          <a:lstStyle/>
          <a:p>
            <a:pPr marL="0" indent="0">
              <a:buNone/>
            </a:pPr>
            <a:r>
              <a:rPr lang="en-US" dirty="0"/>
              <a:t>An hourly wage is being paid a certain amount of money for each hour you work. </a:t>
            </a:r>
          </a:p>
          <a:p>
            <a:pPr marL="0" indent="0">
              <a:buNone/>
            </a:pPr>
            <a:endParaRPr lang="en-US" dirty="0"/>
          </a:p>
          <a:p>
            <a:pPr marL="0" indent="0">
              <a:buNone/>
            </a:pPr>
            <a:r>
              <a:rPr lang="en-US" dirty="0"/>
              <a:t>Ex. $7.00 an hour x 15 hours of work = $105.00</a:t>
            </a:r>
          </a:p>
          <a:p>
            <a:pPr marL="0" indent="0">
              <a:buNone/>
            </a:pPr>
            <a:endParaRPr lang="en-US" dirty="0"/>
          </a:p>
          <a:p>
            <a:pPr marL="0" indent="0">
              <a:buNone/>
            </a:pPr>
            <a:r>
              <a:rPr lang="en-US" dirty="0"/>
              <a:t>Many websites can help you calculate your total or gross pay. </a:t>
            </a:r>
          </a:p>
        </p:txBody>
      </p:sp>
      <p:pic>
        <p:nvPicPr>
          <p:cNvPr id="7" name="Picture 6">
            <a:extLst>
              <a:ext uri="{FF2B5EF4-FFF2-40B4-BE49-F238E27FC236}">
                <a16:creationId xmlns:a16="http://schemas.microsoft.com/office/drawing/2014/main" id="{081613EA-3FEC-1E22-ED4A-DA981168AB3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16447" y="2187991"/>
            <a:ext cx="4170827" cy="2740658"/>
          </a:xfrm>
          <a:prstGeom prst="rect">
            <a:avLst/>
          </a:prstGeom>
        </p:spPr>
      </p:pic>
      <p:sp>
        <p:nvSpPr>
          <p:cNvPr id="9" name="TextBox 8">
            <a:extLst>
              <a:ext uri="{FF2B5EF4-FFF2-40B4-BE49-F238E27FC236}">
                <a16:creationId xmlns:a16="http://schemas.microsoft.com/office/drawing/2014/main" id="{2CB1AFE0-9309-1EF8-D45E-C23CA1F67E5D}"/>
              </a:ext>
            </a:extLst>
          </p:cNvPr>
          <p:cNvSpPr txBox="1"/>
          <p:nvPr/>
        </p:nvSpPr>
        <p:spPr>
          <a:xfrm>
            <a:off x="857372" y="6087546"/>
            <a:ext cx="5645302" cy="646331"/>
          </a:xfrm>
          <a:prstGeom prst="rect">
            <a:avLst/>
          </a:prstGeom>
          <a:noFill/>
        </p:spPr>
        <p:txBody>
          <a:bodyPr wrap="square" lIns="91440" tIns="45720" rIns="91440" bIns="45720" anchor="t">
            <a:spAutoFit/>
          </a:bodyPr>
          <a:lstStyle/>
          <a:p>
            <a:r>
              <a:rPr lang="en-US" sz="1800" dirty="0">
                <a:ea typeface="+mn-lt"/>
                <a:cs typeface="+mn-lt"/>
                <a:hlinkClick r:id="rId4"/>
              </a:rPr>
              <a:t>https://www.</a:t>
            </a:r>
            <a:r>
              <a:rPr lang="en-US" dirty="0">
                <a:ea typeface="+mn-lt"/>
                <a:cs typeface="+mn-lt"/>
                <a:hlinkClick r:id="rId4"/>
              </a:rPr>
              <a:t>adp</a:t>
            </a:r>
            <a:r>
              <a:rPr lang="en-US" sz="1800" dirty="0">
                <a:ea typeface="+mn-lt"/>
                <a:cs typeface="+mn-lt"/>
                <a:hlinkClick r:id="rId4"/>
              </a:rPr>
              <a:t>.com/</a:t>
            </a:r>
            <a:r>
              <a:rPr lang="en-US" dirty="0">
                <a:ea typeface="+mn-lt"/>
                <a:cs typeface="+mn-lt"/>
                <a:hlinkClick r:id="rId4"/>
              </a:rPr>
              <a:t>resources/tools/calculators/hourly-paycheck-calculator</a:t>
            </a:r>
            <a:r>
              <a:rPr lang="en-US" sz="1800" dirty="0">
                <a:ea typeface="+mn-lt"/>
                <a:cs typeface="+mn-lt"/>
                <a:hlinkClick r:id="rId4"/>
              </a:rPr>
              <a:t>.</a:t>
            </a:r>
            <a:r>
              <a:rPr lang="en-US" dirty="0">
                <a:ea typeface="+mn-lt"/>
                <a:cs typeface="+mn-lt"/>
                <a:hlinkClick r:id="rId4"/>
              </a:rPr>
              <a:t>aspx</a:t>
            </a:r>
            <a:endParaRPr lang="en-US" dirty="0"/>
          </a:p>
        </p:txBody>
      </p:sp>
    </p:spTree>
    <p:extLst>
      <p:ext uri="{BB962C8B-B14F-4D97-AF65-F5344CB8AC3E}">
        <p14:creationId xmlns:p14="http://schemas.microsoft.com/office/powerpoint/2010/main" val="12598844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6017D-FFD7-3D51-AE96-876F024633C6}"/>
              </a:ext>
            </a:extLst>
          </p:cNvPr>
          <p:cNvSpPr>
            <a:spLocks noGrp="1"/>
          </p:cNvSpPr>
          <p:nvPr>
            <p:ph type="title"/>
          </p:nvPr>
        </p:nvSpPr>
        <p:spPr>
          <a:xfrm>
            <a:off x="839789" y="790575"/>
            <a:ext cx="6172200" cy="1292225"/>
          </a:xfrm>
        </p:spPr>
        <p:txBody>
          <a:bodyPr>
            <a:normAutofit/>
          </a:bodyPr>
          <a:lstStyle/>
          <a:p>
            <a:pPr algn="ctr"/>
            <a:r>
              <a:rPr lang="en-US" sz="4000" dirty="0"/>
              <a:t>Salary</a:t>
            </a:r>
          </a:p>
        </p:txBody>
      </p:sp>
      <p:sp>
        <p:nvSpPr>
          <p:cNvPr id="3" name="Content Placeholder 2">
            <a:extLst>
              <a:ext uri="{FF2B5EF4-FFF2-40B4-BE49-F238E27FC236}">
                <a16:creationId xmlns:a16="http://schemas.microsoft.com/office/drawing/2014/main" id="{47E39E15-C780-9BFE-DA72-11295672256A}"/>
              </a:ext>
            </a:extLst>
          </p:cNvPr>
          <p:cNvSpPr>
            <a:spLocks noGrp="1"/>
          </p:cNvSpPr>
          <p:nvPr>
            <p:ph idx="1"/>
          </p:nvPr>
        </p:nvSpPr>
        <p:spPr>
          <a:xfrm>
            <a:off x="839788" y="2082370"/>
            <a:ext cx="6172200" cy="3762805"/>
          </a:xfrm>
        </p:spPr>
        <p:txBody>
          <a:bodyPr anchor="ctr"/>
          <a:lstStyle/>
          <a:p>
            <a:pPr marL="0" indent="0">
              <a:buNone/>
            </a:pPr>
            <a:r>
              <a:rPr lang="en-US" dirty="0"/>
              <a:t>Salary means you get paid the same amount for each pay period.</a:t>
            </a:r>
          </a:p>
          <a:p>
            <a:pPr marL="0" indent="0">
              <a:buNone/>
            </a:pPr>
            <a:endParaRPr lang="en-US" dirty="0"/>
          </a:p>
          <a:p>
            <a:pPr marL="0" indent="0">
              <a:buNone/>
            </a:pPr>
            <a:r>
              <a:rPr lang="en-US" dirty="0"/>
              <a:t>A pay period could be:</a:t>
            </a:r>
          </a:p>
          <a:p>
            <a:pPr lvl="1"/>
            <a:r>
              <a:rPr lang="en-US" dirty="0"/>
              <a:t> Weekly</a:t>
            </a:r>
          </a:p>
          <a:p>
            <a:pPr lvl="1"/>
            <a:r>
              <a:rPr lang="en-US" dirty="0"/>
              <a:t> Every 2 weeks</a:t>
            </a:r>
          </a:p>
          <a:p>
            <a:pPr lvl="1"/>
            <a:r>
              <a:rPr lang="en-US" dirty="0"/>
              <a:t> Monthly </a:t>
            </a:r>
          </a:p>
        </p:txBody>
      </p:sp>
      <p:sp>
        <p:nvSpPr>
          <p:cNvPr id="7" name="Text Placeholder 6">
            <a:extLst>
              <a:ext uri="{FF2B5EF4-FFF2-40B4-BE49-F238E27FC236}">
                <a16:creationId xmlns:a16="http://schemas.microsoft.com/office/drawing/2014/main" id="{EBC2853F-676D-2D0B-BC94-EEFEB713A0A1}"/>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E41D9B15-B942-093A-015D-04F2E272AC9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44802" y="2082370"/>
            <a:ext cx="3607409" cy="3242102"/>
          </a:xfrm>
          <a:prstGeom prst="rect">
            <a:avLst/>
          </a:prstGeom>
        </p:spPr>
      </p:pic>
    </p:spTree>
    <p:extLst>
      <p:ext uri="{BB962C8B-B14F-4D97-AF65-F5344CB8AC3E}">
        <p14:creationId xmlns:p14="http://schemas.microsoft.com/office/powerpoint/2010/main" val="3931397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D830F-9D1C-34A2-D096-5E8D741FB9E8}"/>
              </a:ext>
            </a:extLst>
          </p:cNvPr>
          <p:cNvSpPr>
            <a:spLocks noGrp="1"/>
          </p:cNvSpPr>
          <p:nvPr>
            <p:ph type="title"/>
          </p:nvPr>
        </p:nvSpPr>
        <p:spPr>
          <a:xfrm>
            <a:off x="839789" y="790575"/>
            <a:ext cx="6172200" cy="1292225"/>
          </a:xfrm>
        </p:spPr>
        <p:txBody>
          <a:bodyPr>
            <a:normAutofit/>
          </a:bodyPr>
          <a:lstStyle/>
          <a:p>
            <a:pPr algn="ctr"/>
            <a:r>
              <a:rPr lang="en-US" sz="4000" dirty="0"/>
              <a:t>Tips</a:t>
            </a:r>
            <a:endParaRPr lang="en-US" dirty="0"/>
          </a:p>
        </p:txBody>
      </p:sp>
      <p:sp>
        <p:nvSpPr>
          <p:cNvPr id="3" name="Content Placeholder 2">
            <a:extLst>
              <a:ext uri="{FF2B5EF4-FFF2-40B4-BE49-F238E27FC236}">
                <a16:creationId xmlns:a16="http://schemas.microsoft.com/office/drawing/2014/main" id="{186D75D9-85D4-568E-6337-9C3226EA53D2}"/>
              </a:ext>
            </a:extLst>
          </p:cNvPr>
          <p:cNvSpPr>
            <a:spLocks noGrp="1"/>
          </p:cNvSpPr>
          <p:nvPr>
            <p:ph idx="1"/>
          </p:nvPr>
        </p:nvSpPr>
        <p:spPr>
          <a:xfrm>
            <a:off x="839788" y="2082370"/>
            <a:ext cx="6172200" cy="3762805"/>
          </a:xfrm>
        </p:spPr>
        <p:txBody>
          <a:bodyPr anchor="ctr">
            <a:normAutofit fontScale="92500" lnSpcReduction="10000"/>
          </a:bodyPr>
          <a:lstStyle/>
          <a:p>
            <a:pPr marL="0" indent="0">
              <a:buNone/>
            </a:pPr>
            <a:r>
              <a:rPr lang="en-US" dirty="0"/>
              <a:t>A tip is an extra amount of money a customer gives because you do a good job.  This is on top of your salary or hourly pay.</a:t>
            </a:r>
          </a:p>
          <a:p>
            <a:pPr marL="0" indent="0">
              <a:buNone/>
            </a:pPr>
            <a:endParaRPr lang="en-US" dirty="0"/>
          </a:p>
          <a:p>
            <a:pPr marL="0" indent="0">
              <a:buNone/>
            </a:pPr>
            <a:r>
              <a:rPr lang="en-US" dirty="0"/>
              <a:t>Jobs that get tips:</a:t>
            </a:r>
          </a:p>
          <a:p>
            <a:pPr lvl="1"/>
            <a:r>
              <a:rPr lang="en-US" dirty="0"/>
              <a:t> Server or waiter in a restaurant</a:t>
            </a:r>
          </a:p>
          <a:p>
            <a:pPr lvl="1"/>
            <a:r>
              <a:rPr lang="en-US" dirty="0"/>
              <a:t> Delivery driver</a:t>
            </a:r>
          </a:p>
          <a:p>
            <a:pPr lvl="1"/>
            <a:r>
              <a:rPr lang="en-US" dirty="0"/>
              <a:t> Hairdresser or barber</a:t>
            </a:r>
          </a:p>
        </p:txBody>
      </p:sp>
      <p:sp>
        <p:nvSpPr>
          <p:cNvPr id="7" name="Text Placeholder 6">
            <a:extLst>
              <a:ext uri="{FF2B5EF4-FFF2-40B4-BE49-F238E27FC236}">
                <a16:creationId xmlns:a16="http://schemas.microsoft.com/office/drawing/2014/main" id="{71287529-B8A8-8B0A-5BAA-281AE8745DB4}"/>
              </a:ext>
            </a:extLst>
          </p:cNvPr>
          <p:cNvSpPr>
            <a:spLocks noGrp="1"/>
          </p:cNvSpPr>
          <p:nvPr>
            <p:ph type="body" sz="half" idx="2"/>
          </p:nvPr>
        </p:nvSpPr>
        <p:spPr/>
        <p:txBody>
          <a:bodyPr/>
          <a:lstStyle/>
          <a:p>
            <a:endParaRPr lang="en-US"/>
          </a:p>
        </p:txBody>
      </p:sp>
      <p:pic>
        <p:nvPicPr>
          <p:cNvPr id="4" name="Picture 3">
            <a:extLst>
              <a:ext uri="{FF2B5EF4-FFF2-40B4-BE49-F238E27FC236}">
                <a16:creationId xmlns:a16="http://schemas.microsoft.com/office/drawing/2014/main" id="{3E601A8F-68D3-97F3-D02C-7ACA0A3117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48144" y="2082370"/>
            <a:ext cx="3899329" cy="2939192"/>
          </a:xfrm>
          <a:prstGeom prst="rect">
            <a:avLst/>
          </a:prstGeom>
        </p:spPr>
      </p:pic>
    </p:spTree>
    <p:extLst>
      <p:ext uri="{BB962C8B-B14F-4D97-AF65-F5344CB8AC3E}">
        <p14:creationId xmlns:p14="http://schemas.microsoft.com/office/powerpoint/2010/main" val="2726125621"/>
      </p:ext>
    </p:extLst>
  </p:cSld>
  <p:clrMapOvr>
    <a:masterClrMapping/>
  </p:clrMapOvr>
</p:sld>
</file>

<file path=ppt/theme/theme1.xml><?xml version="1.0" encoding="utf-8"?>
<a:theme xmlns:a="http://schemas.openxmlformats.org/drawingml/2006/main" name="Office Theme">
  <a:themeElements>
    <a:clrScheme name="OHDODD + Altarum">
      <a:dk1>
        <a:srgbClr val="000000"/>
      </a:dk1>
      <a:lt1>
        <a:srgbClr val="FFFFFF"/>
      </a:lt1>
      <a:dk2>
        <a:srgbClr val="44546A"/>
      </a:dk2>
      <a:lt2>
        <a:srgbClr val="E7E6E6"/>
      </a:lt2>
      <a:accent1>
        <a:srgbClr val="CAD73C"/>
      </a:accent1>
      <a:accent2>
        <a:srgbClr val="6DA9DC"/>
      </a:accent2>
      <a:accent3>
        <a:srgbClr val="0E3F74"/>
      </a:accent3>
      <a:accent4>
        <a:srgbClr val="C12637"/>
      </a:accent4>
      <a:accent5>
        <a:srgbClr val="5B9BD5"/>
      </a:accent5>
      <a:accent6>
        <a:srgbClr val="A6A6A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506B631-C134-0A4B-A52B-CC8D79C94A16}" vid="{431F0DEB-A194-B343-952C-CBBAE6B52F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3E1831465204F4DB895A29006AFE8C7" ma:contentTypeVersion="14" ma:contentTypeDescription="Create a new document." ma:contentTypeScope="" ma:versionID="ebd950df451a6d895557673e21316f70">
  <xsd:schema xmlns:xsd="http://www.w3.org/2001/XMLSchema" xmlns:xs="http://www.w3.org/2001/XMLSchema" xmlns:p="http://schemas.microsoft.com/office/2006/metadata/properties" xmlns:ns2="635b3177-b61c-404f-b326-16cfed8d247f" xmlns:ns3="047bb72d-e234-4d44-93a0-25620591dbf7" targetNamespace="http://schemas.microsoft.com/office/2006/metadata/properties" ma:root="true" ma:fieldsID="4c302414088ae26e400bf896f716f0b3" ns2:_="" ns3:_="">
    <xsd:import namespace="635b3177-b61c-404f-b326-16cfed8d247f"/>
    <xsd:import namespace="047bb72d-e234-4d44-93a0-25620591db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5b3177-b61c-404f-b326-16cfed8d24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ddddcd57-84d1-4efd-b16d-73b006936c4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7bb72d-e234-4d44-93a0-25620591db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128c2b3-882a-4b70-8bc4-624270d8ac9d}" ma:internalName="TaxCatchAll" ma:showField="CatchAllData" ma:web="047bb72d-e234-4d44-93a0-25620591db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47bb72d-e234-4d44-93a0-25620591dbf7" xsi:nil="true"/>
    <lcf76f155ced4ddcb4097134ff3c332f xmlns="635b3177-b61c-404f-b326-16cfed8d247f">
      <Terms xmlns="http://schemas.microsoft.com/office/infopath/2007/PartnerControls"/>
    </lcf76f155ced4ddcb4097134ff3c332f>
    <MediaLengthInSeconds xmlns="635b3177-b61c-404f-b326-16cfed8d247f" xsi:nil="true"/>
    <SharedWithUsers xmlns="047bb72d-e234-4d44-93a0-25620591dbf7">
      <UserInfo>
        <DisplayName/>
        <AccountId xsi:nil="true"/>
        <AccountType/>
      </UserInfo>
    </SharedWithUsers>
  </documentManagement>
</p:properties>
</file>

<file path=customXml/itemProps1.xml><?xml version="1.0" encoding="utf-8"?>
<ds:datastoreItem xmlns:ds="http://schemas.openxmlformats.org/officeDocument/2006/customXml" ds:itemID="{1BF0D046-A20E-4232-A5BF-E6FACF8685B9}">
  <ds:schemaRefs>
    <ds:schemaRef ds:uri="http://schemas.microsoft.com/sharepoint/v3/contenttype/forms"/>
  </ds:schemaRefs>
</ds:datastoreItem>
</file>

<file path=customXml/itemProps2.xml><?xml version="1.0" encoding="utf-8"?>
<ds:datastoreItem xmlns:ds="http://schemas.openxmlformats.org/officeDocument/2006/customXml" ds:itemID="{F9ECA5B1-97B0-4763-93DE-258D4CB283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5b3177-b61c-404f-b326-16cfed8d247f"/>
    <ds:schemaRef ds:uri="047bb72d-e234-4d44-93a0-25620591d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8315-A366-4D5F-BD6E-CF3A1FCED684}">
  <ds:schemaRefs>
    <ds:schemaRef ds:uri="http://schemas.microsoft.com/office/2006/metadata/properties"/>
    <ds:schemaRef ds:uri="http://schemas.microsoft.com/office/infopath/2007/PartnerControls"/>
    <ds:schemaRef ds:uri="047bb72d-e234-4d44-93a0-25620591dbf7"/>
    <ds:schemaRef ds:uri="635b3177-b61c-404f-b326-16cfed8d247f"/>
  </ds:schemaRefs>
</ds:datastoreItem>
</file>

<file path=docProps/app.xml><?xml version="1.0" encoding="utf-8"?>
<Properties xmlns="http://schemas.openxmlformats.org/officeDocument/2006/extended-properties" xmlns:vt="http://schemas.openxmlformats.org/officeDocument/2006/docPropsVTypes">
  <Template>Office Theme</Template>
  <TotalTime>1886</TotalTime>
  <Words>3093</Words>
  <Application>Microsoft Macintosh PowerPoint</Application>
  <PresentationFormat>Widescreen</PresentationFormat>
  <Paragraphs>338</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Arial</vt:lpstr>
      <vt:lpstr>Calibri</vt:lpstr>
      <vt:lpstr>TaubSans_regular</vt:lpstr>
      <vt:lpstr>Times New Roman</vt:lpstr>
      <vt:lpstr>Office Theme</vt:lpstr>
      <vt:lpstr>Where Does My Money Come From?</vt:lpstr>
      <vt:lpstr>Learning Objectives</vt:lpstr>
      <vt:lpstr>Becoming an Adult</vt:lpstr>
      <vt:lpstr>You Need Money to  Live On</vt:lpstr>
      <vt:lpstr>How to Get Income</vt:lpstr>
      <vt:lpstr>Ways to Be Paid </vt:lpstr>
      <vt:lpstr>Hourly</vt:lpstr>
      <vt:lpstr>Salary</vt:lpstr>
      <vt:lpstr>Tips</vt:lpstr>
      <vt:lpstr>Commission</vt:lpstr>
      <vt:lpstr>Specific Jobs or  Seasonal Work</vt:lpstr>
      <vt:lpstr>Jobs with Flexible Hours</vt:lpstr>
      <vt:lpstr>People Who Own a Business</vt:lpstr>
      <vt:lpstr>In addition to income, you can get benefits from a job.</vt:lpstr>
      <vt:lpstr>Benefits</vt:lpstr>
      <vt:lpstr>Benefits: Part 2</vt:lpstr>
      <vt:lpstr>Benefits: Part 3</vt:lpstr>
      <vt:lpstr>Taxes</vt:lpstr>
      <vt:lpstr>Taxes are taken out of your paycheck.    Types of taxes everyone must pay:  Federal and state taxes  Social Security taxes</vt:lpstr>
      <vt:lpstr>Federal and state taxes help pay for things people in the community use like:    Roads Parks Police Fire Department Libraries Schools</vt:lpstr>
      <vt:lpstr>Social Security tax is used to pay money to people who have already retired and people with certain disabilities.   </vt:lpstr>
      <vt:lpstr>Gross pay is total earnings during a pay period before any deductions are removed.   Net pay is earnings after all deductions are removed.</vt:lpstr>
      <vt:lpstr>Know Your Paycheck</vt:lpstr>
      <vt:lpstr>What Is on Your Paycheck?</vt:lpstr>
      <vt:lpstr>Other Ways You Can Get Money</vt:lpstr>
      <vt:lpstr>There Are Other Ways You Can Get Money</vt:lpstr>
      <vt:lpstr>Gifts of Money</vt:lpstr>
      <vt:lpstr>Trusts</vt:lpstr>
      <vt:lpstr>Government Benefits</vt:lpstr>
      <vt:lpstr>Supplemental Security Income </vt:lpstr>
      <vt:lpstr>Medicaid</vt:lpstr>
      <vt:lpstr>Supplemental Nutrition Assistance Program </vt:lpstr>
      <vt:lpstr>Department of Housing and Urban Development  </vt:lpstr>
      <vt:lpstr>Resources</vt:lpstr>
      <vt:lpstr>Acknowledgements: Community Life Guide: A Project of Ohio Department of Developmental Disabilities. Developed by Altarum and Life Course Nexus Training and Technical Assistance Center, UMKC institutes for Human Development, UCEDD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Kaifes, Melynda</dc:creator>
  <cp:lastModifiedBy>John Deever</cp:lastModifiedBy>
  <cp:revision>73</cp:revision>
  <cp:lastPrinted>2024-02-21T16:49:59Z</cp:lastPrinted>
  <dcterms:created xsi:type="dcterms:W3CDTF">2024-01-19T17:06:07Z</dcterms:created>
  <dcterms:modified xsi:type="dcterms:W3CDTF">2024-03-22T15:25:54Z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0x010100F3E1831465204F4DB895A29006AFE8C7</vt:lpwstr>
  </property>
  <property fmtid="{D5CDD505-2E9C-101B-9397-08002B2CF9AE}" pid="3" name="Order">
    <vt:lpwstr>50000.0000000000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