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60" r:id="rId5"/>
    <p:sldId id="276" r:id="rId6"/>
    <p:sldId id="307" r:id="rId7"/>
    <p:sldId id="308" r:id="rId8"/>
    <p:sldId id="309" r:id="rId9"/>
    <p:sldId id="310" r:id="rId10"/>
    <p:sldId id="283" r:id="rId11"/>
    <p:sldId id="284" r:id="rId12"/>
    <p:sldId id="285" r:id="rId13"/>
    <p:sldId id="288" r:id="rId14"/>
    <p:sldId id="290" r:id="rId15"/>
    <p:sldId id="291" r:id="rId16"/>
    <p:sldId id="293" r:id="rId17"/>
    <p:sldId id="294" r:id="rId18"/>
    <p:sldId id="295" r:id="rId19"/>
    <p:sldId id="296" r:id="rId20"/>
    <p:sldId id="297" r:id="rId21"/>
    <p:sldId id="298" r:id="rId22"/>
    <p:sldId id="299" r:id="rId23"/>
    <p:sldId id="300" r:id="rId24"/>
    <p:sldId id="281" r:id="rId25"/>
    <p:sldId id="305" r:id="rId26"/>
    <p:sldId id="302" r:id="rId27"/>
    <p:sldId id="304" r:id="rId28"/>
    <p:sldId id="183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A80075-5D1C-8B4B-8DA0-6A592CF652DA}" v="19" dt="2024-03-05T17:03:21.317"/>
    <p1510:client id="{FDC4B0E7-7196-44D6-BCD4-241B52F94AB9}" v="8" dt="2024-03-05T17:15:18.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87"/>
    <p:restoredTop sz="95918"/>
  </p:normalViewPr>
  <p:slideViewPr>
    <p:cSldViewPr snapToGrid="0">
      <p:cViewPr varScale="1">
        <p:scale>
          <a:sx n="111" d="100"/>
          <a:sy n="111" d="100"/>
        </p:scale>
        <p:origin x="216" y="4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A3547-C40F-5E4D-956C-6BCD73FEFCC7}" type="datetimeFigureOut">
              <a:rPr lang="en-US" smtClean="0"/>
              <a:t>4/16/24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F766BE-B334-0C4D-B28D-2DA8DDA285EE}" type="slidenum">
              <a:rPr lang="en-US" smtClean="0"/>
              <a:t>‹#›</a:t>
            </a:fld>
            <a:endParaRPr lang="en-US"/>
          </a:p>
        </p:txBody>
      </p:sp>
    </p:spTree>
    <p:extLst>
      <p:ext uri="{BB962C8B-B14F-4D97-AF65-F5344CB8AC3E}">
        <p14:creationId xmlns:p14="http://schemas.microsoft.com/office/powerpoint/2010/main" val="4068585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We are going to learn more about Health Care as an adult.  </a:t>
            </a:r>
          </a:p>
          <a:p>
            <a:pPr marL="0" marR="0" algn="l">
              <a:spcBef>
                <a:spcPts val="0"/>
              </a:spcBef>
              <a:spcAft>
                <a:spcPts val="0"/>
              </a:spcAft>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We will refer to the EZ-Reader </a:t>
            </a:r>
            <a:r>
              <a:rPr lang="en-US" sz="1200" i="1" kern="100" dirty="0">
                <a:effectLst/>
                <a:latin typeface="Calibri" panose="020F0502020204030204" pitchFamily="34" charset="0"/>
                <a:ea typeface="Calibri" panose="020F0502020204030204" pitchFamily="34" charset="0"/>
                <a:cs typeface="Calibri" panose="020F0502020204030204" pitchFamily="34" charset="0"/>
              </a:rPr>
              <a:t>Learning About Adult Health Care  </a:t>
            </a:r>
            <a:r>
              <a:rPr lang="en-US" sz="1200" kern="100" dirty="0">
                <a:effectLst/>
                <a:latin typeface="Calibri" panose="020F0502020204030204" pitchFamily="34" charset="0"/>
                <a:ea typeface="Calibri" panose="020F0502020204030204" pitchFamily="34" charset="0"/>
                <a:cs typeface="Calibri" panose="020F0502020204030204" pitchFamily="34" charset="0"/>
              </a:rPr>
              <a:t>throughout the training. </a:t>
            </a:r>
          </a:p>
          <a:p>
            <a:pPr marL="0" marR="0" algn="l">
              <a:spcBef>
                <a:spcPts val="0"/>
              </a:spcBef>
              <a:spcAft>
                <a:spcPts val="0"/>
              </a:spcAft>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A learning activities will be completed in the training.  </a:t>
            </a:r>
          </a:p>
          <a:p>
            <a:pPr marL="0" marR="0" algn="l">
              <a:spcBef>
                <a:spcPts val="0"/>
              </a:spcBef>
              <a:spcAft>
                <a:spcPts val="0"/>
              </a:spcAft>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r>
              <a:rPr lang="en-US" sz="1200" dirty="0">
                <a:effectLst/>
                <a:latin typeface="Calibri" panose="020F0502020204030204" pitchFamily="34" charset="0"/>
                <a:ea typeface="Calibri" panose="020F0502020204030204" pitchFamily="34" charset="0"/>
                <a:cs typeface="Calibri" panose="020F0502020204030204" pitchFamily="34" charset="0"/>
              </a:rPr>
              <a:t>Please ask questions as we go through. </a:t>
            </a: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DB88025-1511-7648-A1CF-BDD21F901E9D}" type="slidenum">
              <a:rPr lang="en-US" smtClean="0"/>
              <a:t>1</a:t>
            </a:fld>
            <a:endParaRPr lang="en-US"/>
          </a:p>
        </p:txBody>
      </p:sp>
    </p:spTree>
    <p:extLst>
      <p:ext uri="{BB962C8B-B14F-4D97-AF65-F5344CB8AC3E}">
        <p14:creationId xmlns:p14="http://schemas.microsoft.com/office/powerpoint/2010/main" val="3911528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A family physician sees children and adults for regular checkups.   A family physician treats many common things like the cold, flu, cough, sore throat or minor injuries, like a sprained ankle.  </a:t>
            </a:r>
          </a:p>
          <a:p>
            <a:endParaRPr lang="en-US" dirty="0"/>
          </a:p>
          <a:p>
            <a:endParaRPr lang="en-US" dirty="0"/>
          </a:p>
        </p:txBody>
      </p:sp>
      <p:sp>
        <p:nvSpPr>
          <p:cNvPr id="4" name="Slide Number Placeholder 3"/>
          <p:cNvSpPr>
            <a:spLocks noGrp="1"/>
          </p:cNvSpPr>
          <p:nvPr>
            <p:ph type="sldNum" sz="quarter" idx="5"/>
          </p:nvPr>
        </p:nvSpPr>
        <p:spPr/>
        <p:txBody>
          <a:bodyPr/>
          <a:lstStyle/>
          <a:p>
            <a:fld id="{6E2A3DC9-25BA-504B-98A2-CE025E7CF3A0}" type="slidenum">
              <a:rPr lang="en-US" smtClean="0"/>
              <a:t>10</a:t>
            </a:fld>
            <a:endParaRPr lang="en-US"/>
          </a:p>
        </p:txBody>
      </p:sp>
    </p:spTree>
    <p:extLst>
      <p:ext uri="{BB962C8B-B14F-4D97-AF65-F5344CB8AC3E}">
        <p14:creationId xmlns:p14="http://schemas.microsoft.com/office/powerpoint/2010/main" val="238709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Internists may see older teens who will be adults soon.  Internists provide the same kind of care that family physicians do.</a:t>
            </a:r>
          </a:p>
        </p:txBody>
      </p:sp>
      <p:sp>
        <p:nvSpPr>
          <p:cNvPr id="4" name="Slide Number Placeholder 3"/>
          <p:cNvSpPr>
            <a:spLocks noGrp="1"/>
          </p:cNvSpPr>
          <p:nvPr>
            <p:ph type="sldNum" sz="quarter" idx="5"/>
          </p:nvPr>
        </p:nvSpPr>
        <p:spPr/>
        <p:txBody>
          <a:bodyPr/>
          <a:lstStyle/>
          <a:p>
            <a:fld id="{6E2A3DC9-25BA-504B-98A2-CE025E7CF3A0}" type="slidenum">
              <a:rPr lang="en-US" smtClean="0"/>
              <a:t>11</a:t>
            </a:fld>
            <a:endParaRPr lang="en-US"/>
          </a:p>
        </p:txBody>
      </p:sp>
    </p:spTree>
    <p:extLst>
      <p:ext uri="{BB962C8B-B14F-4D97-AF65-F5344CB8AC3E}">
        <p14:creationId xmlns:p14="http://schemas.microsoft.com/office/powerpoint/2010/main" val="1471894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Another kind of doctor you may see is called a specialist.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 specialist can help you with specific health issues.  Specialists are trained to know about one type of illness or part of the body.  </a:t>
            </a:r>
          </a:p>
        </p:txBody>
      </p:sp>
      <p:sp>
        <p:nvSpPr>
          <p:cNvPr id="4" name="Slide Number Placeholder 3"/>
          <p:cNvSpPr>
            <a:spLocks noGrp="1"/>
          </p:cNvSpPr>
          <p:nvPr>
            <p:ph type="sldNum" sz="quarter" idx="5"/>
          </p:nvPr>
        </p:nvSpPr>
        <p:spPr/>
        <p:txBody>
          <a:bodyPr/>
          <a:lstStyle/>
          <a:p>
            <a:fld id="{6E2A3DC9-25BA-504B-98A2-CE025E7CF3A0}" type="slidenum">
              <a:rPr lang="en-US" smtClean="0"/>
              <a:t>12</a:t>
            </a:fld>
            <a:endParaRPr lang="en-US"/>
          </a:p>
        </p:txBody>
      </p:sp>
    </p:spTree>
    <p:extLst>
      <p:ext uri="{BB962C8B-B14F-4D97-AF65-F5344CB8AC3E}">
        <p14:creationId xmlns:p14="http://schemas.microsoft.com/office/powerpoint/2010/main" val="3420279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ASK:	</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If you broke your ankle, which doctor would you see?  </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When would you see an Oncologist?</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6E2A3DC9-25BA-504B-98A2-CE025E7CF3A0}" type="slidenum">
              <a:rPr lang="en-US" smtClean="0"/>
              <a:t>13</a:t>
            </a:fld>
            <a:endParaRPr lang="en-US"/>
          </a:p>
        </p:txBody>
      </p:sp>
    </p:spTree>
    <p:extLst>
      <p:ext uri="{BB962C8B-B14F-4D97-AF65-F5344CB8AC3E}">
        <p14:creationId xmlns:p14="http://schemas.microsoft.com/office/powerpoint/2010/main" val="3701459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Ask:</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Which specialist would you see to get new glasses?</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Give an example of when you would see a Cardiologist?  (heart monitor)</a:t>
            </a:r>
          </a:p>
        </p:txBody>
      </p:sp>
      <p:sp>
        <p:nvSpPr>
          <p:cNvPr id="4" name="Slide Number Placeholder 3"/>
          <p:cNvSpPr>
            <a:spLocks noGrp="1"/>
          </p:cNvSpPr>
          <p:nvPr>
            <p:ph type="sldNum" sz="quarter" idx="5"/>
          </p:nvPr>
        </p:nvSpPr>
        <p:spPr/>
        <p:txBody>
          <a:bodyPr/>
          <a:lstStyle/>
          <a:p>
            <a:fld id="{6E2A3DC9-25BA-504B-98A2-CE025E7CF3A0}" type="slidenum">
              <a:rPr lang="en-US" smtClean="0"/>
              <a:t>14</a:t>
            </a:fld>
            <a:endParaRPr lang="en-US"/>
          </a:p>
        </p:txBody>
      </p:sp>
    </p:spTree>
    <p:extLst>
      <p:ext uri="{BB962C8B-B14F-4D97-AF65-F5344CB8AC3E}">
        <p14:creationId xmlns:p14="http://schemas.microsoft.com/office/powerpoint/2010/main" val="3572543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Ask:	</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Which specialist would you see if you have a mole on your arm?</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Give an example of when you would you see a Gastroenterologist?</a:t>
            </a:r>
          </a:p>
          <a:p>
            <a:endParaRPr lang="en-US" dirty="0"/>
          </a:p>
          <a:p>
            <a:endParaRPr lang="en-US" dirty="0"/>
          </a:p>
        </p:txBody>
      </p:sp>
      <p:sp>
        <p:nvSpPr>
          <p:cNvPr id="4" name="Slide Number Placeholder 3"/>
          <p:cNvSpPr>
            <a:spLocks noGrp="1"/>
          </p:cNvSpPr>
          <p:nvPr>
            <p:ph type="sldNum" sz="quarter" idx="5"/>
          </p:nvPr>
        </p:nvSpPr>
        <p:spPr/>
        <p:txBody>
          <a:bodyPr/>
          <a:lstStyle/>
          <a:p>
            <a:fld id="{6E2A3DC9-25BA-504B-98A2-CE025E7CF3A0}" type="slidenum">
              <a:rPr lang="en-US" smtClean="0"/>
              <a:t>15</a:t>
            </a:fld>
            <a:endParaRPr lang="en-US"/>
          </a:p>
        </p:txBody>
      </p:sp>
    </p:spTree>
    <p:extLst>
      <p:ext uri="{BB962C8B-B14F-4D97-AF65-F5344CB8AC3E}">
        <p14:creationId xmlns:p14="http://schemas.microsoft.com/office/powerpoint/2010/main" val="3247918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Another kind of specialist is a surgeon.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Some surgeons focus on just one body part or area of the body. </a:t>
            </a:r>
          </a:p>
        </p:txBody>
      </p:sp>
      <p:sp>
        <p:nvSpPr>
          <p:cNvPr id="4" name="Slide Number Placeholder 3"/>
          <p:cNvSpPr>
            <a:spLocks noGrp="1"/>
          </p:cNvSpPr>
          <p:nvPr>
            <p:ph type="sldNum" sz="quarter" idx="5"/>
          </p:nvPr>
        </p:nvSpPr>
        <p:spPr/>
        <p:txBody>
          <a:bodyPr/>
          <a:lstStyle/>
          <a:p>
            <a:fld id="{6E2A3DC9-25BA-504B-98A2-CE025E7CF3A0}" type="slidenum">
              <a:rPr lang="en-US" smtClean="0"/>
              <a:t>16</a:t>
            </a:fld>
            <a:endParaRPr lang="en-US"/>
          </a:p>
        </p:txBody>
      </p:sp>
    </p:spTree>
    <p:extLst>
      <p:ext uri="{BB962C8B-B14F-4D97-AF65-F5344CB8AC3E}">
        <p14:creationId xmlns:p14="http://schemas.microsoft.com/office/powerpoint/2010/main" val="794864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 gynecologist performs the pap-test and examines the uterus and ovaries in women. </a:t>
            </a:r>
          </a:p>
        </p:txBody>
      </p:sp>
      <p:sp>
        <p:nvSpPr>
          <p:cNvPr id="4" name="Slide Number Placeholder 3"/>
          <p:cNvSpPr>
            <a:spLocks noGrp="1"/>
          </p:cNvSpPr>
          <p:nvPr>
            <p:ph type="sldNum" sz="quarter" idx="5"/>
          </p:nvPr>
        </p:nvSpPr>
        <p:spPr/>
        <p:txBody>
          <a:bodyPr/>
          <a:lstStyle/>
          <a:p>
            <a:fld id="{6E2A3DC9-25BA-504B-98A2-CE025E7CF3A0}" type="slidenum">
              <a:rPr lang="en-US" smtClean="0"/>
              <a:t>17</a:t>
            </a:fld>
            <a:endParaRPr lang="en-US"/>
          </a:p>
        </p:txBody>
      </p:sp>
    </p:spTree>
    <p:extLst>
      <p:ext uri="{BB962C8B-B14F-4D97-AF65-F5344CB8AC3E}">
        <p14:creationId xmlns:p14="http://schemas.microsoft.com/office/powerpoint/2010/main" val="372846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There are many kinds of health care workers.  It is important to know about the different kinds of health care workers.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6E2A3DC9-25BA-504B-98A2-CE025E7CF3A0}" type="slidenum">
              <a:rPr lang="en-US" smtClean="0"/>
              <a:t>18</a:t>
            </a:fld>
            <a:endParaRPr lang="en-US"/>
          </a:p>
        </p:txBody>
      </p:sp>
    </p:spTree>
    <p:extLst>
      <p:ext uri="{BB962C8B-B14F-4D97-AF65-F5344CB8AC3E}">
        <p14:creationId xmlns:p14="http://schemas.microsoft.com/office/powerpoint/2010/main" val="1580758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Different therapists specialize in different areas.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Slide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These therapists help you interact with your school, community, home, etc.  </a:t>
            </a:r>
          </a:p>
        </p:txBody>
      </p:sp>
      <p:sp>
        <p:nvSpPr>
          <p:cNvPr id="4" name="Slide Number Placeholder 3"/>
          <p:cNvSpPr>
            <a:spLocks noGrp="1"/>
          </p:cNvSpPr>
          <p:nvPr>
            <p:ph type="sldNum" sz="quarter" idx="5"/>
          </p:nvPr>
        </p:nvSpPr>
        <p:spPr/>
        <p:txBody>
          <a:bodyPr/>
          <a:lstStyle/>
          <a:p>
            <a:fld id="{6E2A3DC9-25BA-504B-98A2-CE025E7CF3A0}" type="slidenum">
              <a:rPr lang="en-US" smtClean="0"/>
              <a:t>19</a:t>
            </a:fld>
            <a:endParaRPr lang="en-US"/>
          </a:p>
        </p:txBody>
      </p:sp>
    </p:spTree>
    <p:extLst>
      <p:ext uri="{BB962C8B-B14F-4D97-AF65-F5344CB8AC3E}">
        <p14:creationId xmlns:p14="http://schemas.microsoft.com/office/powerpoint/2010/main" val="1341042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dirty="0">
              <a:latin typeface="Calibri" panose="020F0502020204030204" pitchFamily="34" charset="0"/>
              <a:cs typeface="Calibri" panose="020F0502020204030204" pitchFamily="34" charset="0"/>
            </a:endParaRPr>
          </a:p>
          <a:p>
            <a:pPr marL="0" lvl="0" indent="0">
              <a:buNone/>
            </a:pPr>
            <a:r>
              <a:rPr lang="en-US" dirty="0">
                <a:latin typeface="Calibri" panose="020F0502020204030204" pitchFamily="34" charset="0"/>
                <a:cs typeface="Calibri" panose="020F0502020204030204" pitchFamily="34" charset="0"/>
              </a:rPr>
              <a:t>In the training today, we will talk about:</a:t>
            </a:r>
          </a:p>
          <a:p>
            <a:pPr marL="0" lvl="0" indent="0">
              <a:buNone/>
            </a:pPr>
            <a:endParaRPr lang="en-US" dirty="0">
              <a:latin typeface="Calibri" panose="020F0502020204030204" pitchFamily="34" charset="0"/>
              <a:cs typeface="Calibri" panose="020F0502020204030204" pitchFamily="34" charset="0"/>
            </a:endParaRPr>
          </a:p>
          <a:p>
            <a:pPr marL="0" lvl="0" indent="0">
              <a:buNone/>
            </a:pPr>
            <a:r>
              <a:rPr lang="en-US" dirty="0">
                <a:latin typeface="Calibri" panose="020F0502020204030204" pitchFamily="34" charset="0"/>
                <a:cs typeface="Calibri" panose="020F0502020204030204" pitchFamily="34" charset="0"/>
              </a:rPr>
              <a:t>The importance of knowing and understanding your disability.  </a:t>
            </a:r>
          </a:p>
          <a:p>
            <a:pPr marL="0" lvl="0" indent="0">
              <a:buNone/>
            </a:pPr>
            <a:endParaRPr lang="en-US" dirty="0">
              <a:latin typeface="Calibri" panose="020F0502020204030204" pitchFamily="34" charset="0"/>
              <a:cs typeface="Calibri" panose="020F0502020204030204" pitchFamily="34" charset="0"/>
            </a:endParaRPr>
          </a:p>
          <a:p>
            <a:pPr marL="0" lvl="0" indent="0">
              <a:buNone/>
            </a:pPr>
            <a:r>
              <a:rPr lang="en-US" dirty="0">
                <a:latin typeface="Calibri" panose="020F0502020204030204" pitchFamily="34" charset="0"/>
                <a:cs typeface="Calibri" panose="020F0502020204030204" pitchFamily="34" charset="0"/>
              </a:rPr>
              <a:t>The differences between</a:t>
            </a:r>
          </a:p>
          <a:p>
            <a:pPr marL="171450" lvl="0" indent="-171450">
              <a:buFont typeface="Arial" panose="020B0604020202020204" pitchFamily="34" charset="0"/>
              <a:buChar char="•"/>
            </a:pPr>
            <a:r>
              <a:rPr lang="en-US" dirty="0">
                <a:latin typeface="Calibri" panose="020F0502020204030204" pitchFamily="34" charset="0"/>
                <a:cs typeface="Calibri" panose="020F0502020204030204" pitchFamily="34" charset="0"/>
              </a:rPr>
              <a:t>Doctors</a:t>
            </a:r>
          </a:p>
          <a:p>
            <a:pPr marL="171450" lvl="0" indent="-171450">
              <a:buFont typeface="Arial" panose="020B0604020202020204" pitchFamily="34" charset="0"/>
              <a:buChar char="•"/>
            </a:pPr>
            <a:r>
              <a:rPr lang="en-US" dirty="0">
                <a:latin typeface="Calibri" panose="020F0502020204030204" pitchFamily="34" charset="0"/>
                <a:cs typeface="Calibri" panose="020F0502020204030204" pitchFamily="34" charset="0"/>
              </a:rPr>
              <a:t>Specialists</a:t>
            </a:r>
          </a:p>
          <a:p>
            <a:pPr marL="171450" lvl="0" indent="-171450">
              <a:buFont typeface="Arial" panose="020B0604020202020204" pitchFamily="34" charset="0"/>
              <a:buChar char="•"/>
            </a:pPr>
            <a:r>
              <a:rPr lang="en-US" dirty="0">
                <a:latin typeface="Calibri" panose="020F0502020204030204" pitchFamily="34" charset="0"/>
                <a:cs typeface="Calibri" panose="020F0502020204030204" pitchFamily="34" charset="0"/>
              </a:rPr>
              <a:t>Therapists</a:t>
            </a:r>
          </a:p>
          <a:p>
            <a:pPr marL="171450" lvl="0" indent="-171450">
              <a:buFont typeface="Arial" panose="020B0604020202020204" pitchFamily="34" charset="0"/>
              <a:buChar char="•"/>
            </a:pPr>
            <a:r>
              <a:rPr lang="en-US" dirty="0">
                <a:latin typeface="Calibri" panose="020F0502020204030204" pitchFamily="34" charset="0"/>
                <a:cs typeface="Calibri" panose="020F0502020204030204" pitchFamily="34" charset="0"/>
              </a:rPr>
              <a:t>Health care workers</a:t>
            </a:r>
          </a:p>
          <a:p>
            <a:pPr marL="171450" lvl="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0" lvl="0" indent="0">
              <a:buFont typeface="Arial" panose="020B0604020202020204" pitchFamily="34" charset="0"/>
              <a:buNone/>
            </a:pPr>
            <a:r>
              <a:rPr lang="en-US" dirty="0">
                <a:latin typeface="Calibri" panose="020F0502020204030204" pitchFamily="34" charset="0"/>
                <a:cs typeface="Calibri" panose="020F0502020204030204" pitchFamily="34" charset="0"/>
              </a:rPr>
              <a:t>Making lists of medication and doctors to better understand and organize information about your adult healthcare.</a:t>
            </a:r>
          </a:p>
          <a:p>
            <a:pPr marL="0" lvl="0" indent="0">
              <a:buNone/>
            </a:pPr>
            <a:endParaRPr lang="en-US" dirty="0"/>
          </a:p>
          <a:p>
            <a:pPr marL="0" lvl="0" indent="0">
              <a:buNone/>
            </a:pPr>
            <a:endParaRPr lang="en-US" dirty="0"/>
          </a:p>
          <a:p>
            <a:pPr marL="0" lvl="0" indent="0">
              <a:buNone/>
            </a:pPr>
            <a:endParaRPr lang="en-US" dirty="0"/>
          </a:p>
        </p:txBody>
      </p:sp>
      <p:sp>
        <p:nvSpPr>
          <p:cNvPr id="4" name="Slide Number Placeholder 3"/>
          <p:cNvSpPr>
            <a:spLocks noGrp="1"/>
          </p:cNvSpPr>
          <p:nvPr>
            <p:ph type="sldNum" sz="quarter" idx="5"/>
          </p:nvPr>
        </p:nvSpPr>
        <p:spPr/>
        <p:txBody>
          <a:bodyPr/>
          <a:lstStyle/>
          <a:p>
            <a:fld id="{8D1C4905-5268-AB40-9264-176026CC1473}" type="slidenum">
              <a:rPr lang="en-US" smtClean="0"/>
              <a:t>2</a:t>
            </a:fld>
            <a:endParaRPr lang="en-US"/>
          </a:p>
        </p:txBody>
      </p:sp>
    </p:spTree>
    <p:extLst>
      <p:ext uri="{BB962C8B-B14F-4D97-AF65-F5344CB8AC3E}">
        <p14:creationId xmlns:p14="http://schemas.microsoft.com/office/powerpoint/2010/main" val="50199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Both can help if you feel sad, anxious or angry.  </a:t>
            </a:r>
          </a:p>
        </p:txBody>
      </p:sp>
      <p:sp>
        <p:nvSpPr>
          <p:cNvPr id="4" name="Slide Number Placeholder 3"/>
          <p:cNvSpPr>
            <a:spLocks noGrp="1"/>
          </p:cNvSpPr>
          <p:nvPr>
            <p:ph type="sldNum" sz="quarter" idx="5"/>
          </p:nvPr>
        </p:nvSpPr>
        <p:spPr/>
        <p:txBody>
          <a:bodyPr/>
          <a:lstStyle/>
          <a:p>
            <a:fld id="{6E2A3DC9-25BA-504B-98A2-CE025E7CF3A0}" type="slidenum">
              <a:rPr lang="en-US" smtClean="0"/>
              <a:t>20</a:t>
            </a:fld>
            <a:endParaRPr lang="en-US"/>
          </a:p>
        </p:txBody>
      </p:sp>
    </p:spTree>
    <p:extLst>
      <p:ext uri="{BB962C8B-B14F-4D97-AF65-F5344CB8AC3E}">
        <p14:creationId xmlns:p14="http://schemas.microsoft.com/office/powerpoint/2010/main" val="14007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As you transition into adult health care, it is important to know the doctors and specialists you see.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Listen to AJ share a list of doctors and health care workers.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E2A3DC9-25BA-504B-98A2-CE025E7CF3A0}" type="slidenum">
              <a:rPr lang="en-US" smtClean="0"/>
              <a:t>21</a:t>
            </a:fld>
            <a:endParaRPr lang="en-US"/>
          </a:p>
        </p:txBody>
      </p:sp>
    </p:spTree>
    <p:extLst>
      <p:ext uri="{BB962C8B-B14F-4D97-AF65-F5344CB8AC3E}">
        <p14:creationId xmlns:p14="http://schemas.microsoft.com/office/powerpoint/2010/main" val="838198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We will create a list of doctors and health care workers.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Learning Activity Healthy Living Medical Provider list – put participants in smaller groups or a big group to discuss how and why they would complete this tool.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Facilitator Notes: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participants can review this tool and take it with them to complete on their own.  It may be helpful to talk through the Medical Provider List and see if the participants know their doctors and how they support them.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B88025-1511-7648-A1CF-BDD21F901E9D}" type="slidenum">
              <a:rPr lang="en-US" smtClean="0"/>
              <a:t>22</a:t>
            </a:fld>
            <a:endParaRPr lang="en-US"/>
          </a:p>
        </p:txBody>
      </p:sp>
    </p:spTree>
    <p:extLst>
      <p:ext uri="{BB962C8B-B14F-4D97-AF65-F5344CB8AC3E}">
        <p14:creationId xmlns:p14="http://schemas.microsoft.com/office/powerpoint/2010/main" val="3090338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These resources were used to create this training.  </a:t>
            </a:r>
          </a:p>
          <a:p>
            <a:endParaRPr lang="en-US" sz="1800" dirty="0"/>
          </a:p>
          <a:p>
            <a:r>
              <a:rPr lang="en-US" sz="1800" dirty="0"/>
              <a:t>It is important to understand adult health care.  Understanding the different medical providers, medicines and what doctor to see based on your needs.  </a:t>
            </a:r>
          </a:p>
          <a:p>
            <a:endParaRPr lang="en-US" sz="1800" dirty="0"/>
          </a:p>
          <a:p>
            <a:r>
              <a:rPr lang="en-US" sz="1800" dirty="0"/>
              <a:t>This training goes along with </a:t>
            </a:r>
            <a:r>
              <a:rPr lang="en-US" sz="1800"/>
              <a:t>the EZ-Reader </a:t>
            </a:r>
            <a:r>
              <a:rPr lang="en-US" sz="1800" i="1" dirty="0"/>
              <a:t>Learning About Adult Health Care.</a:t>
            </a:r>
          </a:p>
          <a:p>
            <a:endParaRPr lang="en-US" sz="1800" dirty="0"/>
          </a:p>
          <a:p>
            <a:r>
              <a:rPr lang="en-US" sz="1800" i="0" dirty="0"/>
              <a:t>Thank you for joining us.  </a:t>
            </a:r>
            <a:r>
              <a:rPr lang="en-US" sz="1800" i="0" dirty="0">
                <a:sym typeface="Wingdings" pitchFamily="2" charset="2"/>
              </a:rPr>
              <a:t></a:t>
            </a:r>
            <a:endParaRPr lang="en-US" sz="1800" dirty="0"/>
          </a:p>
        </p:txBody>
      </p:sp>
      <p:sp>
        <p:nvSpPr>
          <p:cNvPr id="4" name="Slide Number Placeholder 3"/>
          <p:cNvSpPr>
            <a:spLocks noGrp="1"/>
          </p:cNvSpPr>
          <p:nvPr>
            <p:ph type="sldNum" sz="quarter" idx="5"/>
          </p:nvPr>
        </p:nvSpPr>
        <p:spPr/>
        <p:txBody>
          <a:bodyPr/>
          <a:lstStyle/>
          <a:p>
            <a:fld id="{6E2A3DC9-25BA-504B-98A2-CE025E7CF3A0}" type="slidenum">
              <a:rPr lang="en-US" smtClean="0"/>
              <a:t>23</a:t>
            </a:fld>
            <a:endParaRPr lang="en-US"/>
          </a:p>
        </p:txBody>
      </p:sp>
    </p:spTree>
    <p:extLst>
      <p:ext uri="{BB962C8B-B14F-4D97-AF65-F5344CB8AC3E}">
        <p14:creationId xmlns:p14="http://schemas.microsoft.com/office/powerpoint/2010/main" val="2168675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6E2A3DC9-25BA-504B-98A2-CE025E7CF3A0}" type="slidenum">
              <a:rPr lang="en-US" smtClean="0"/>
              <a:t>24</a:t>
            </a:fld>
            <a:endParaRPr lang="en-US"/>
          </a:p>
        </p:txBody>
      </p:sp>
    </p:spTree>
    <p:extLst>
      <p:ext uri="{BB962C8B-B14F-4D97-AF65-F5344CB8AC3E}">
        <p14:creationId xmlns:p14="http://schemas.microsoft.com/office/powerpoint/2010/main" val="361242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It is important to know how your disability affects your overall health and way of life.</a:t>
            </a:r>
          </a:p>
          <a:p>
            <a:endParaRPr lang="en-US" dirty="0"/>
          </a:p>
        </p:txBody>
      </p:sp>
      <p:sp>
        <p:nvSpPr>
          <p:cNvPr id="4" name="Slide Number Placeholder 3"/>
          <p:cNvSpPr>
            <a:spLocks noGrp="1"/>
          </p:cNvSpPr>
          <p:nvPr>
            <p:ph type="sldNum" sz="quarter" idx="5"/>
          </p:nvPr>
        </p:nvSpPr>
        <p:spPr/>
        <p:txBody>
          <a:bodyPr/>
          <a:lstStyle/>
          <a:p>
            <a:fld id="{6E2A3DC9-25BA-504B-98A2-CE025E7CF3A0}" type="slidenum">
              <a:rPr lang="en-US" smtClean="0"/>
              <a:t>3</a:t>
            </a:fld>
            <a:endParaRPr lang="en-US"/>
          </a:p>
        </p:txBody>
      </p:sp>
    </p:spTree>
    <p:extLst>
      <p:ext uri="{BB962C8B-B14F-4D97-AF65-F5344CB8AC3E}">
        <p14:creationId xmlns:p14="http://schemas.microsoft.com/office/powerpoint/2010/main" val="1033421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Can you share your disability with someone who does not know you?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How can you get the information?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Possible answers:</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Parents</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Teachers</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Siblings</a:t>
            </a:r>
          </a:p>
          <a:p>
            <a:pPr marL="171450" indent="-1714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If you do not know what your disability is, can you share some things you do different or need help with? </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Facilitator Notes: </a:t>
            </a: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This slide is to get participants aware of how to express their needs.</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Person with lived experience:  Talk about how you share the information  (notecard, verbally, AAC, etc.)</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E2A3DC9-25BA-504B-98A2-CE025E7CF3A0}" type="slidenum">
              <a:rPr lang="en-US" smtClean="0"/>
              <a:t>4</a:t>
            </a:fld>
            <a:endParaRPr lang="en-US"/>
          </a:p>
        </p:txBody>
      </p:sp>
    </p:spTree>
    <p:extLst>
      <p:ext uri="{BB962C8B-B14F-4D97-AF65-F5344CB8AC3E}">
        <p14:creationId xmlns:p14="http://schemas.microsoft.com/office/powerpoint/2010/main" val="2984963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Do you know why you see each doctor or health care worker?   What do they do?</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Give example:  </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allergy doctor for my allergies</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Ophthalmologist (eye doctor) for my glasses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Have participants share out as they feel comfortable.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Person with lived experience—can share 1-2 doctors they see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We are going to learn more about doctors, specialists, therapists and other Health care workers in this training.  </a:t>
            </a:r>
          </a:p>
        </p:txBody>
      </p:sp>
      <p:sp>
        <p:nvSpPr>
          <p:cNvPr id="4" name="Slide Number Placeholder 3"/>
          <p:cNvSpPr>
            <a:spLocks noGrp="1"/>
          </p:cNvSpPr>
          <p:nvPr>
            <p:ph type="sldNum" sz="quarter" idx="5"/>
          </p:nvPr>
        </p:nvSpPr>
        <p:spPr/>
        <p:txBody>
          <a:bodyPr/>
          <a:lstStyle/>
          <a:p>
            <a:fld id="{6E2A3DC9-25BA-504B-98A2-CE025E7CF3A0}" type="slidenum">
              <a:rPr lang="en-US" smtClean="0"/>
              <a:t>5</a:t>
            </a:fld>
            <a:endParaRPr lang="en-US"/>
          </a:p>
        </p:txBody>
      </p:sp>
    </p:spTree>
    <p:extLst>
      <p:ext uri="{BB962C8B-B14F-4D97-AF65-F5344CB8AC3E}">
        <p14:creationId xmlns:p14="http://schemas.microsoft.com/office/powerpoint/2010/main" val="3660182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Do you know the names of each medicine and why you take it?  You may need to share this information with your doctors and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E2A3DC9-25BA-504B-98A2-CE025E7CF3A0}" type="slidenum">
              <a:rPr lang="en-US" smtClean="0"/>
              <a:t>6</a:t>
            </a:fld>
            <a:endParaRPr lang="en-US"/>
          </a:p>
        </p:txBody>
      </p:sp>
    </p:spTree>
    <p:extLst>
      <p:ext uri="{BB962C8B-B14F-4D97-AF65-F5344CB8AC3E}">
        <p14:creationId xmlns:p14="http://schemas.microsoft.com/office/powerpoint/2010/main" val="1020035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Calibri" panose="020F0502020204030204" pitchFamily="34" charset="0"/>
                <a:cs typeface="Calibri" panose="020F0502020204030204" pitchFamily="34" charset="0"/>
              </a:rPr>
              <a:t>It is important to keep a list of the medicines you take and why you take it.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Listen to Mackenzie explain how and why to have a list of medications.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We will see examples of how you can keep </a:t>
            </a:r>
            <a:r>
              <a:rPr lang="en-US" dirty="0">
                <a:highlight>
                  <a:srgbClr val="FFFF00"/>
                </a:highlight>
                <a:latin typeface="Calibri" panose="020F0502020204030204" pitchFamily="34" charset="0"/>
                <a:cs typeface="Calibri" panose="020F0502020204030204" pitchFamily="34" charset="0"/>
              </a:rPr>
              <a:t>track of your medicines later in the training.  </a:t>
            </a: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6E2A3DC9-25BA-504B-98A2-CE025E7CF3A0}" type="slidenum">
              <a:rPr lang="en-US" smtClean="0"/>
              <a:t>7</a:t>
            </a:fld>
            <a:endParaRPr lang="en-US"/>
          </a:p>
        </p:txBody>
      </p:sp>
    </p:spTree>
    <p:extLst>
      <p:ext uri="{BB962C8B-B14F-4D97-AF65-F5344CB8AC3E}">
        <p14:creationId xmlns:p14="http://schemas.microsoft.com/office/powerpoint/2010/main" val="1337513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You may see doctors for different things.  </a:t>
            </a:r>
          </a:p>
          <a:p>
            <a:r>
              <a:rPr lang="en-US" dirty="0">
                <a:latin typeface="Calibri" panose="020F0502020204030204" pitchFamily="34" charset="0"/>
                <a:cs typeface="Calibri" panose="020F0502020204030204" pitchFamily="34" charset="0"/>
              </a:rPr>
              <a:t>You may have a cold, sore throat or pain in your stomach.  </a:t>
            </a:r>
          </a:p>
          <a:p>
            <a:r>
              <a:rPr lang="en-US" dirty="0">
                <a:latin typeface="Calibri" panose="020F0502020204030204" pitchFamily="34" charset="0"/>
                <a:cs typeface="Calibri" panose="020F0502020204030204" pitchFamily="34" charset="0"/>
              </a:rPr>
              <a:t>These doctors are often </a:t>
            </a:r>
            <a:r>
              <a:rPr lang="en-US" b="1" dirty="0">
                <a:latin typeface="Calibri" panose="020F0502020204030204" pitchFamily="34" charset="0"/>
                <a:cs typeface="Calibri" panose="020F0502020204030204" pitchFamily="34" charset="0"/>
              </a:rPr>
              <a:t>general doctors</a:t>
            </a:r>
            <a:r>
              <a:rPr lang="en-US" dirty="0">
                <a:latin typeface="Calibri" panose="020F0502020204030204" pitchFamily="34" charset="0"/>
                <a:cs typeface="Calibri" panose="020F0502020204030204" pitchFamily="34" charset="0"/>
              </a:rPr>
              <a: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You may see a doctor for a broken foot, head injury or hearing problem.</a:t>
            </a:r>
          </a:p>
          <a:p>
            <a:r>
              <a:rPr lang="en-US" dirty="0">
                <a:latin typeface="Calibri" panose="020F0502020204030204" pitchFamily="34" charset="0"/>
                <a:cs typeface="Calibri" panose="020F0502020204030204" pitchFamily="34" charset="0"/>
              </a:rPr>
              <a:t>These doctors are often </a:t>
            </a:r>
            <a:r>
              <a:rPr lang="en-US" b="1" dirty="0">
                <a:latin typeface="Calibri" panose="020F0502020204030204" pitchFamily="34" charset="0"/>
                <a:cs typeface="Calibri" panose="020F0502020204030204" pitchFamily="34" charset="0"/>
              </a:rPr>
              <a:t>specialty doctors</a:t>
            </a:r>
            <a:r>
              <a:rPr lang="en-US" dirty="0">
                <a:latin typeface="Calibri" panose="020F0502020204030204" pitchFamily="34" charset="0"/>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6E2A3DC9-25BA-504B-98A2-CE025E7CF3A0}" type="slidenum">
              <a:rPr lang="en-US" smtClean="0"/>
              <a:t>8</a:t>
            </a:fld>
            <a:endParaRPr lang="en-US"/>
          </a:p>
        </p:txBody>
      </p:sp>
    </p:spTree>
    <p:extLst>
      <p:ext uri="{BB962C8B-B14F-4D97-AF65-F5344CB8AC3E}">
        <p14:creationId xmlns:p14="http://schemas.microsoft.com/office/powerpoint/2010/main" val="2683403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Slide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 pediatrician checks for health issues and can keep vaccinations up to date.  A pediatrician can also track physical and mental developments.  </a:t>
            </a:r>
          </a:p>
          <a:p>
            <a:endParaRPr lang="en-US" dirty="0"/>
          </a:p>
          <a:p>
            <a:endParaRPr lang="en-US" dirty="0"/>
          </a:p>
        </p:txBody>
      </p:sp>
      <p:sp>
        <p:nvSpPr>
          <p:cNvPr id="4" name="Slide Number Placeholder 3"/>
          <p:cNvSpPr>
            <a:spLocks noGrp="1"/>
          </p:cNvSpPr>
          <p:nvPr>
            <p:ph type="sldNum" sz="quarter" idx="5"/>
          </p:nvPr>
        </p:nvSpPr>
        <p:spPr/>
        <p:txBody>
          <a:bodyPr/>
          <a:lstStyle/>
          <a:p>
            <a:fld id="{6E2A3DC9-25BA-504B-98A2-CE025E7CF3A0}" type="slidenum">
              <a:rPr lang="en-US" smtClean="0"/>
              <a:t>9</a:t>
            </a:fld>
            <a:endParaRPr lang="en-US"/>
          </a:p>
        </p:txBody>
      </p:sp>
    </p:spTree>
    <p:extLst>
      <p:ext uri="{BB962C8B-B14F-4D97-AF65-F5344CB8AC3E}">
        <p14:creationId xmlns:p14="http://schemas.microsoft.com/office/powerpoint/2010/main" val="1307338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2CD3-170B-6B16-065C-82FED4B1EDB3}"/>
              </a:ext>
            </a:extLst>
          </p:cNvPr>
          <p:cNvSpPr>
            <a:spLocks noGrp="1"/>
          </p:cNvSpPr>
          <p:nvPr>
            <p:ph type="ctrTitle"/>
          </p:nvPr>
        </p:nvSpPr>
        <p:spPr>
          <a:xfrm>
            <a:off x="1524000" y="2298357"/>
            <a:ext cx="9144000" cy="1608480"/>
          </a:xfrm>
        </p:spPr>
        <p:txBody>
          <a:bodyPr anchor="b">
            <a:normAutofit/>
          </a:bodyPr>
          <a:lstStyle>
            <a:lvl1pPr algn="ctr">
              <a:defRPr sz="54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5754C31-BF9C-5F4A-25F6-CC64E12CBCF9}"/>
              </a:ext>
            </a:extLst>
          </p:cNvPr>
          <p:cNvSpPr>
            <a:spLocks noGrp="1"/>
          </p:cNvSpPr>
          <p:nvPr>
            <p:ph type="subTitle" idx="1"/>
          </p:nvPr>
        </p:nvSpPr>
        <p:spPr>
          <a:xfrm>
            <a:off x="1524000" y="4040658"/>
            <a:ext cx="9144000" cy="169497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0768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noAutofit/>
          </a:bodyPr>
          <a:lstStyle>
            <a:lvl1pPr algn="ctr">
              <a:defRPr sz="3600" b="1"/>
            </a:lvl1pPr>
          </a:lstStyle>
          <a:p>
            <a:r>
              <a:rPr lang="en-US" dirty="0"/>
              <a:t>Click to edit Master title style</a:t>
            </a:r>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6164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7667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7636004" y="986779"/>
            <a:ext cx="3932237" cy="1069975"/>
          </a:xfrm>
        </p:spPr>
        <p:txBody>
          <a:bodyPr anchor="b">
            <a:noAutofit/>
          </a:bodyPr>
          <a:lstStyle>
            <a:lvl1pPr algn="ctr">
              <a:defRPr sz="3600" b="1"/>
            </a:lvl1pPr>
          </a:lstStyle>
          <a:p>
            <a:r>
              <a:rPr lang="en-US" dirty="0"/>
              <a:t>Click to edit Master title style</a:t>
            </a:r>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1149178"/>
            <a:ext cx="6172200" cy="4399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8115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910555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5183188" y="987424"/>
            <a:ext cx="6172200" cy="1069975"/>
          </a:xfrm>
        </p:spPr>
        <p:txBody>
          <a:bodyPr anchor="ctr">
            <a:normAutofit/>
          </a:bodyPr>
          <a:lstStyle>
            <a:lvl1pPr algn="ct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2057399"/>
            <a:ext cx="6172200" cy="38036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3956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839789" y="790832"/>
            <a:ext cx="6172199" cy="1291753"/>
          </a:xfrm>
        </p:spPr>
        <p:txBody>
          <a:bodyPr anchor="ctr">
            <a:normAutofit/>
          </a:bodyPr>
          <a:lstStyle>
            <a:lvl1pPr algn="ct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2082584"/>
            <a:ext cx="6172200" cy="37628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7628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665236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679520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7636004" y="986779"/>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1149178"/>
            <a:ext cx="6172200" cy="4399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6543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17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E7CEC1-DC4A-ECD3-84C1-2006FFDD713A}"/>
              </a:ext>
            </a:extLst>
          </p:cNvPr>
          <p:cNvSpPr>
            <a:spLocks noGrp="1"/>
          </p:cNvSpPr>
          <p:nvPr>
            <p:ph type="title" hasCustomPrompt="1"/>
          </p:nvPr>
        </p:nvSpPr>
        <p:spPr>
          <a:xfrm>
            <a:off x="838200" y="4907307"/>
            <a:ext cx="10515600" cy="1325563"/>
          </a:xfrm>
        </p:spPr>
        <p:txBody>
          <a:bodyPr>
            <a:normAutofit/>
          </a:bodyPr>
          <a:lstStyle>
            <a:lvl1pPr algn="ctr">
              <a:defRPr sz="2000">
                <a:latin typeface="+mn-lt"/>
              </a:defRPr>
            </a:lvl1pPr>
          </a:lstStyle>
          <a:p>
            <a:r>
              <a:rPr lang="en-US" dirty="0"/>
              <a:t>Acknowledgements</a:t>
            </a:r>
          </a:p>
        </p:txBody>
      </p:sp>
    </p:spTree>
    <p:extLst>
      <p:ext uri="{BB962C8B-B14F-4D97-AF65-F5344CB8AC3E}">
        <p14:creationId xmlns:p14="http://schemas.microsoft.com/office/powerpoint/2010/main" val="69988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A248-E9E3-8571-19A2-3FC5F6AB9C04}"/>
              </a:ext>
            </a:extLst>
          </p:cNvPr>
          <p:cNvSpPr>
            <a:spLocks noGrp="1"/>
          </p:cNvSpPr>
          <p:nvPr>
            <p:ph type="title"/>
          </p:nvPr>
        </p:nvSpPr>
        <p:spPr>
          <a:xfrm>
            <a:off x="838200" y="840259"/>
            <a:ext cx="10515600" cy="850429"/>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CD0AA1-4FBB-4053-0159-FEC6AC6C3F7A}"/>
              </a:ext>
            </a:extLst>
          </p:cNvPr>
          <p:cNvSpPr>
            <a:spLocks noGrp="1"/>
          </p:cNvSpPr>
          <p:nvPr>
            <p:ph idx="1"/>
          </p:nvPr>
        </p:nvSpPr>
        <p:spPr>
          <a:xfrm>
            <a:off x="838200" y="1825625"/>
            <a:ext cx="10515600" cy="41137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935E7B-17EA-D46C-2BE3-58EF1948C8A1}"/>
              </a:ext>
            </a:extLst>
          </p:cNvPr>
          <p:cNvSpPr>
            <a:spLocks noGrp="1"/>
          </p:cNvSpPr>
          <p:nvPr>
            <p:ph type="dt" sz="half" idx="10"/>
          </p:nvPr>
        </p:nvSpPr>
        <p:spPr/>
        <p:txBody>
          <a:bodyPr/>
          <a:lstStyle/>
          <a:p>
            <a:fld id="{DF9D0DA4-B2F4-7E49-8D3E-8D4C4C3A82E1}" type="datetimeFigureOut">
              <a:rPr lang="en-US" smtClean="0"/>
              <a:t>4/16/24</a:t>
            </a:fld>
            <a:endParaRPr lang="en-US"/>
          </a:p>
        </p:txBody>
      </p:sp>
      <p:sp>
        <p:nvSpPr>
          <p:cNvPr id="5" name="Footer Placeholder 4">
            <a:extLst>
              <a:ext uri="{FF2B5EF4-FFF2-40B4-BE49-F238E27FC236}">
                <a16:creationId xmlns:a16="http://schemas.microsoft.com/office/drawing/2014/main" id="{2F0E8485-8A11-4215-CD5F-260FAD62E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6F496-E11A-3E82-62A4-196FABC0FC97}"/>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901281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1A927-DE44-E684-A42C-71699571B26D}"/>
              </a:ext>
            </a:extLst>
          </p:cNvPr>
          <p:cNvSpPr>
            <a:spLocks noGrp="1"/>
          </p:cNvSpPr>
          <p:nvPr>
            <p:ph type="title"/>
          </p:nvPr>
        </p:nvSpPr>
        <p:spPr>
          <a:xfrm>
            <a:off x="831850" y="2268537"/>
            <a:ext cx="10515600" cy="1945117"/>
          </a:xfrm>
        </p:spPr>
        <p:txBody>
          <a:bodyPr anchor="b"/>
          <a:lstStyle>
            <a:lvl1pPr>
              <a:defRPr sz="6000" b="1" i="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B6823B-77B0-4927-7016-72239914358C}"/>
              </a:ext>
            </a:extLst>
          </p:cNvPr>
          <p:cNvSpPr>
            <a:spLocks noGrp="1"/>
          </p:cNvSpPr>
          <p:nvPr>
            <p:ph type="body" idx="1"/>
          </p:nvPr>
        </p:nvSpPr>
        <p:spPr>
          <a:xfrm>
            <a:off x="831850" y="422433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2395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182B-E7BF-0C39-AA82-B9D316B6ED91}"/>
              </a:ext>
            </a:extLst>
          </p:cNvPr>
          <p:cNvSpPr>
            <a:spLocks noGrp="1"/>
          </p:cNvSpPr>
          <p:nvPr>
            <p:ph type="title"/>
          </p:nvPr>
        </p:nvSpPr>
        <p:spPr>
          <a:xfrm>
            <a:off x="6327912" y="1013253"/>
            <a:ext cx="5025888" cy="812371"/>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E22711-2311-D8E6-5B15-07CEBDC14B6A}"/>
              </a:ext>
            </a:extLst>
          </p:cNvPr>
          <p:cNvSpPr>
            <a:spLocks noGrp="1"/>
          </p:cNvSpPr>
          <p:nvPr>
            <p:ph sz="half" idx="1"/>
          </p:nvPr>
        </p:nvSpPr>
        <p:spPr>
          <a:xfrm>
            <a:off x="838200" y="1915297"/>
            <a:ext cx="5025887"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C7AFF-6B6E-C801-A32B-DBF1D429BF9C}"/>
              </a:ext>
            </a:extLst>
          </p:cNvPr>
          <p:cNvSpPr>
            <a:spLocks noGrp="1"/>
          </p:cNvSpPr>
          <p:nvPr>
            <p:ph sz="half" idx="2"/>
          </p:nvPr>
        </p:nvSpPr>
        <p:spPr>
          <a:xfrm>
            <a:off x="6327912" y="1915297"/>
            <a:ext cx="5025888" cy="392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2807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182B-E7BF-0C39-AA82-B9D316B6ED91}"/>
              </a:ext>
            </a:extLst>
          </p:cNvPr>
          <p:cNvSpPr>
            <a:spLocks noGrp="1"/>
          </p:cNvSpPr>
          <p:nvPr>
            <p:ph type="title"/>
          </p:nvPr>
        </p:nvSpPr>
        <p:spPr>
          <a:xfrm>
            <a:off x="751703" y="1000897"/>
            <a:ext cx="5032871" cy="824728"/>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E22711-2311-D8E6-5B15-07CEBDC14B6A}"/>
              </a:ext>
            </a:extLst>
          </p:cNvPr>
          <p:cNvSpPr>
            <a:spLocks noGrp="1"/>
          </p:cNvSpPr>
          <p:nvPr>
            <p:ph sz="half" idx="1"/>
          </p:nvPr>
        </p:nvSpPr>
        <p:spPr>
          <a:xfrm>
            <a:off x="751703" y="1915297"/>
            <a:ext cx="5032871" cy="42616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01C7AFF-6B6E-C801-A32B-DBF1D429BF9C}"/>
              </a:ext>
            </a:extLst>
          </p:cNvPr>
          <p:cNvSpPr>
            <a:spLocks noGrp="1"/>
          </p:cNvSpPr>
          <p:nvPr>
            <p:ph sz="half" idx="2"/>
          </p:nvPr>
        </p:nvSpPr>
        <p:spPr>
          <a:xfrm>
            <a:off x="6320928" y="1000897"/>
            <a:ext cx="5032872" cy="4619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030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EF89-9EB2-90B6-108E-E4A3DB5E877E}"/>
              </a:ext>
            </a:extLst>
          </p:cNvPr>
          <p:cNvSpPr>
            <a:spLocks noGrp="1"/>
          </p:cNvSpPr>
          <p:nvPr>
            <p:ph type="title"/>
          </p:nvPr>
        </p:nvSpPr>
        <p:spPr>
          <a:xfrm>
            <a:off x="838200" y="864973"/>
            <a:ext cx="10515600" cy="825715"/>
          </a:xfrm>
        </p:spPr>
        <p:txBody>
          <a:bodyPr/>
          <a:lstStyle>
            <a:lvl1pPr>
              <a:defRPr b="1"/>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A423C1B-B58A-6C5C-628A-4A84121371C0}"/>
              </a:ext>
            </a:extLst>
          </p:cNvPr>
          <p:cNvSpPr>
            <a:spLocks noGrp="1"/>
          </p:cNvSpPr>
          <p:nvPr>
            <p:ph type="dt" sz="half" idx="10"/>
          </p:nvPr>
        </p:nvSpPr>
        <p:spPr/>
        <p:txBody>
          <a:bodyPr/>
          <a:lstStyle/>
          <a:p>
            <a:fld id="{DF9D0DA4-B2F4-7E49-8D3E-8D4C4C3A82E1}" type="datetimeFigureOut">
              <a:rPr lang="en-US" smtClean="0"/>
              <a:t>4/16/24</a:t>
            </a:fld>
            <a:endParaRPr lang="en-US"/>
          </a:p>
        </p:txBody>
      </p:sp>
      <p:sp>
        <p:nvSpPr>
          <p:cNvPr id="4" name="Footer Placeholder 3">
            <a:extLst>
              <a:ext uri="{FF2B5EF4-FFF2-40B4-BE49-F238E27FC236}">
                <a16:creationId xmlns:a16="http://schemas.microsoft.com/office/drawing/2014/main" id="{05145F79-AB48-8805-FA91-DE042FEB75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EBDF95-1EEA-B6E5-C87D-74E964927F91}"/>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37534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39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605009" y="987424"/>
            <a:ext cx="3932237" cy="1069975"/>
          </a:xfrm>
        </p:spPr>
        <p:txBody>
          <a:bodyPr anchor="b">
            <a:noAutofit/>
          </a:bodyPr>
          <a:lstStyle>
            <a:lvl1pPr algn="ct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987426"/>
            <a:ext cx="6172200" cy="45744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440765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7648361" y="790832"/>
            <a:ext cx="3932237" cy="1291753"/>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1149178"/>
            <a:ext cx="6172200" cy="4696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762805"/>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108728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6AA1D-06E4-72C9-30C1-85F3ED5E4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11BB660-3CD4-D107-A150-F6A8CD8509DE}"/>
              </a:ext>
            </a:extLst>
          </p:cNvPr>
          <p:cNvSpPr>
            <a:spLocks noGrp="1"/>
          </p:cNvSpPr>
          <p:nvPr>
            <p:ph type="body" idx="1"/>
          </p:nvPr>
        </p:nvSpPr>
        <p:spPr>
          <a:xfrm>
            <a:off x="838200" y="1825625"/>
            <a:ext cx="10515600" cy="4351338"/>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6D2D9A5-731C-C782-2554-872D2798A9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D0DA4-B2F4-7E49-8D3E-8D4C4C3A82E1}" type="datetimeFigureOut">
              <a:rPr lang="en-US" smtClean="0"/>
              <a:t>4/16/24</a:t>
            </a:fld>
            <a:endParaRPr lang="en-US"/>
          </a:p>
        </p:txBody>
      </p:sp>
      <p:sp>
        <p:nvSpPr>
          <p:cNvPr id="5" name="Footer Placeholder 4">
            <a:extLst>
              <a:ext uri="{FF2B5EF4-FFF2-40B4-BE49-F238E27FC236}">
                <a16:creationId xmlns:a16="http://schemas.microsoft.com/office/drawing/2014/main" id="{966091D5-FCBF-44D5-F0D8-80873D71F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FFAE4F-146A-3CCC-4016-C02F8B9B5A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FFF3A-021B-5543-B805-0999F10E57BC}" type="slidenum">
              <a:rPr lang="en-US" smtClean="0"/>
              <a:t>‹#›</a:t>
            </a:fld>
            <a:endParaRPr lang="en-US"/>
          </a:p>
        </p:txBody>
      </p:sp>
    </p:spTree>
    <p:extLst>
      <p:ext uri="{BB962C8B-B14F-4D97-AF65-F5344CB8AC3E}">
        <p14:creationId xmlns:p14="http://schemas.microsoft.com/office/powerpoint/2010/main" val="2815032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4" r:id="rId6"/>
    <p:sldLayoutId id="2147483655" r:id="rId7"/>
    <p:sldLayoutId id="2147483656" r:id="rId8"/>
    <p:sldLayoutId id="2147483661" r:id="rId9"/>
    <p:sldLayoutId id="2147483657" r:id="rId10"/>
    <p:sldLayoutId id="2147483667" r:id="rId11"/>
    <p:sldLayoutId id="2147483664" r:id="rId12"/>
    <p:sldLayoutId id="2147483665" r:id="rId13"/>
    <p:sldLayoutId id="2147483666" r:id="rId14"/>
    <p:sldLayoutId id="2147483662" r:id="rId15"/>
    <p:sldLayoutId id="2147483663" r:id="rId16"/>
  </p:sldLayoutIdLst>
  <p:txStyles>
    <p:titleStyle>
      <a:lvl1pPr algn="l" defTabSz="914400" rtl="0" eaLnBrk="1" latinLnBrk="0" hangingPunct="1">
        <a:lnSpc>
          <a:spcPct val="90000"/>
        </a:lnSpc>
        <a:spcBef>
          <a:spcPct val="0"/>
        </a:spcBef>
        <a:buNone/>
        <a:defRPr sz="4000" b="1"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hyperlink" Target="https://integrated-mcat.com/image.php?img=040710_68zzzz387350_255px-Stomach_diagram.svg_68.jpg&amp;image_id=387350" TargetMode="Externa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ut.medicalhomeportal.org/living-with-child/caring-for-children-with-special-health-care-needs/managing-and-coordinating-care/care-notebook#d74547622e189"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goodhousekeeping.com/health/wellness/a33863644/types-of-doctors/" TargetMode="External"/><Relationship Id="rId4" Type="http://schemas.openxmlformats.org/officeDocument/2006/relationships/hyperlink" Target="https://www.nih.gov/"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webmd.com/health-insurance/insurance-doctor-type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lifecoursetools.com/lifecourse-library/exploring-the-life-domains/healthy-living/" TargetMode="External"/><Relationship Id="rId5" Type="http://schemas.openxmlformats.org/officeDocument/2006/relationships/hyperlink" Target="https://www.youtube.com/watch?v=Ku_iqEElWlA" TargetMode="External"/><Relationship Id="rId4" Type="http://schemas.openxmlformats.org/officeDocument/2006/relationships/hyperlink" Target="https://www.youtube.com/watch?v=SwOph2acW7M"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3550A9-BEBF-8AAF-FF12-A02C7365F017}"/>
              </a:ext>
            </a:extLst>
          </p:cNvPr>
          <p:cNvSpPr>
            <a:spLocks noGrp="1"/>
          </p:cNvSpPr>
          <p:nvPr>
            <p:ph type="ctrTitle"/>
          </p:nvPr>
        </p:nvSpPr>
        <p:spPr>
          <a:xfrm>
            <a:off x="1524000" y="3980549"/>
            <a:ext cx="9144000" cy="1608480"/>
          </a:xfrm>
        </p:spPr>
        <p:txBody>
          <a:bodyPr>
            <a:normAutofit/>
          </a:bodyPr>
          <a:lstStyle/>
          <a:p>
            <a:r>
              <a:rPr lang="en-US" sz="4800" dirty="0"/>
              <a:t>Learning About Adult Health Care</a:t>
            </a:r>
          </a:p>
        </p:txBody>
      </p:sp>
      <p:pic>
        <p:nvPicPr>
          <p:cNvPr id="7" name="Picture 6">
            <a:extLst>
              <a:ext uri="{FF2B5EF4-FFF2-40B4-BE49-F238E27FC236}">
                <a16:creationId xmlns:a16="http://schemas.microsoft.com/office/drawing/2014/main" id="{68746319-6CAD-7959-DC2A-588C0B9D34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71950" y="2290420"/>
            <a:ext cx="3848100" cy="2565400"/>
          </a:xfrm>
          <a:prstGeom prst="rect">
            <a:avLst/>
          </a:prstGeom>
        </p:spPr>
      </p:pic>
    </p:spTree>
    <p:extLst>
      <p:ext uri="{BB962C8B-B14F-4D97-AF65-F5344CB8AC3E}">
        <p14:creationId xmlns:p14="http://schemas.microsoft.com/office/powerpoint/2010/main" val="942822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ED123-1D55-6E24-D9AB-E9377AF8154A}"/>
              </a:ext>
            </a:extLst>
          </p:cNvPr>
          <p:cNvSpPr>
            <a:spLocks noGrp="1"/>
          </p:cNvSpPr>
          <p:nvPr>
            <p:ph type="title"/>
          </p:nvPr>
        </p:nvSpPr>
        <p:spPr>
          <a:xfrm>
            <a:off x="6327912" y="1013253"/>
            <a:ext cx="5025888" cy="812371"/>
          </a:xfrm>
        </p:spPr>
        <p:txBody>
          <a:bodyPr/>
          <a:lstStyle/>
          <a:p>
            <a:r>
              <a:rPr lang="en-US"/>
              <a:t>Family Physician</a:t>
            </a:r>
            <a:endParaRPr lang="en-US" dirty="0"/>
          </a:p>
        </p:txBody>
      </p:sp>
      <p:sp>
        <p:nvSpPr>
          <p:cNvPr id="4" name="Content Placeholder 3">
            <a:extLst>
              <a:ext uri="{FF2B5EF4-FFF2-40B4-BE49-F238E27FC236}">
                <a16:creationId xmlns:a16="http://schemas.microsoft.com/office/drawing/2014/main" id="{C3C47523-073C-C356-CE4F-1762C884994D}"/>
              </a:ext>
            </a:extLst>
          </p:cNvPr>
          <p:cNvSpPr>
            <a:spLocks noGrp="1"/>
          </p:cNvSpPr>
          <p:nvPr>
            <p:ph sz="half" idx="2"/>
          </p:nvPr>
        </p:nvSpPr>
        <p:spPr>
          <a:xfrm>
            <a:off x="6327912" y="1915297"/>
            <a:ext cx="5025888" cy="3929450"/>
          </a:xfrm>
        </p:spPr>
        <p:txBody>
          <a:bodyPr/>
          <a:lstStyle/>
          <a:p>
            <a:pPr marL="0" indent="0">
              <a:buNone/>
            </a:pPr>
            <a:r>
              <a:rPr lang="en-US" dirty="0"/>
              <a:t>A </a:t>
            </a:r>
            <a:r>
              <a:rPr lang="en-US" b="1" dirty="0"/>
              <a:t>family physician </a:t>
            </a:r>
            <a:r>
              <a:rPr lang="en-US" dirty="0"/>
              <a:t>is a doctor that provides health care to people of all ages.</a:t>
            </a:r>
          </a:p>
          <a:p>
            <a:pPr marL="0" indent="0">
              <a:buNone/>
            </a:pPr>
            <a:endParaRPr lang="en-US" dirty="0"/>
          </a:p>
          <a:p>
            <a:pPr marL="0" indent="0">
              <a:buNone/>
            </a:pPr>
            <a:r>
              <a:rPr lang="en-US" dirty="0"/>
              <a:t>A family physician is sometimes called a </a:t>
            </a:r>
            <a:r>
              <a:rPr lang="en-US" b="1" dirty="0"/>
              <a:t>general practitioner</a:t>
            </a:r>
            <a:r>
              <a:rPr lang="en-US" dirty="0"/>
              <a:t>.  </a:t>
            </a:r>
          </a:p>
        </p:txBody>
      </p:sp>
      <p:pic>
        <p:nvPicPr>
          <p:cNvPr id="8" name="Content Placeholder 7">
            <a:extLst>
              <a:ext uri="{FF2B5EF4-FFF2-40B4-BE49-F238E27FC236}">
                <a16:creationId xmlns:a16="http://schemas.microsoft.com/office/drawing/2014/main" id="{46B6E957-8949-587D-430D-EE0EAA1E69E4}"/>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838200" y="1915297"/>
            <a:ext cx="5026025" cy="3365444"/>
          </a:xfrm>
          <a:prstGeom prst="rect">
            <a:avLst/>
          </a:prstGeom>
        </p:spPr>
      </p:pic>
    </p:spTree>
    <p:extLst>
      <p:ext uri="{BB962C8B-B14F-4D97-AF65-F5344CB8AC3E}">
        <p14:creationId xmlns:p14="http://schemas.microsoft.com/office/powerpoint/2010/main" val="1867686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61454-38CB-DE9A-3B63-F56E3E2E6945}"/>
              </a:ext>
            </a:extLst>
          </p:cNvPr>
          <p:cNvSpPr>
            <a:spLocks noGrp="1"/>
          </p:cNvSpPr>
          <p:nvPr>
            <p:ph type="title"/>
          </p:nvPr>
        </p:nvSpPr>
        <p:spPr>
          <a:xfrm>
            <a:off x="6327912" y="1013253"/>
            <a:ext cx="5025888" cy="812371"/>
          </a:xfrm>
        </p:spPr>
        <p:txBody>
          <a:bodyPr/>
          <a:lstStyle/>
          <a:p>
            <a:r>
              <a:rPr lang="en-US" dirty="0"/>
              <a:t>Internal Medicine</a:t>
            </a:r>
          </a:p>
        </p:txBody>
      </p:sp>
      <p:sp>
        <p:nvSpPr>
          <p:cNvPr id="5" name="Content Placeholder 4">
            <a:extLst>
              <a:ext uri="{FF2B5EF4-FFF2-40B4-BE49-F238E27FC236}">
                <a16:creationId xmlns:a16="http://schemas.microsoft.com/office/drawing/2014/main" id="{22E56B34-6797-1A59-4E9A-39735BEB6503}"/>
              </a:ext>
            </a:extLst>
          </p:cNvPr>
          <p:cNvSpPr>
            <a:spLocks noGrp="1"/>
          </p:cNvSpPr>
          <p:nvPr>
            <p:ph sz="half" idx="2"/>
          </p:nvPr>
        </p:nvSpPr>
        <p:spPr>
          <a:xfrm>
            <a:off x="6327912" y="1915297"/>
            <a:ext cx="5025888" cy="3929450"/>
          </a:xfrm>
        </p:spPr>
        <p:txBody>
          <a:bodyPr/>
          <a:lstStyle/>
          <a:p>
            <a:pPr marL="0" indent="0">
              <a:buNone/>
            </a:pPr>
            <a:r>
              <a:rPr lang="en-US" dirty="0"/>
              <a:t>An </a:t>
            </a:r>
            <a:r>
              <a:rPr lang="en-US" b="1" dirty="0"/>
              <a:t>internist</a:t>
            </a:r>
            <a:r>
              <a:rPr lang="en-US" dirty="0"/>
              <a:t> or </a:t>
            </a:r>
            <a:r>
              <a:rPr lang="en-US" b="1" dirty="0"/>
              <a:t>internal medicine doctor </a:t>
            </a:r>
            <a:r>
              <a:rPr lang="en-US" dirty="0"/>
              <a:t>cares for adults.</a:t>
            </a:r>
          </a:p>
        </p:txBody>
      </p:sp>
      <p:pic>
        <p:nvPicPr>
          <p:cNvPr id="8" name="Content Placeholder 7">
            <a:extLst>
              <a:ext uri="{FF2B5EF4-FFF2-40B4-BE49-F238E27FC236}">
                <a16:creationId xmlns:a16="http://schemas.microsoft.com/office/drawing/2014/main" id="{6A6685EE-A5BF-F005-75F7-4CFCC0960381}"/>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838064" y="1915297"/>
            <a:ext cx="5026025" cy="3365444"/>
          </a:xfrm>
          <a:prstGeom prst="rect">
            <a:avLst/>
          </a:prstGeom>
        </p:spPr>
      </p:pic>
    </p:spTree>
    <p:extLst>
      <p:ext uri="{BB962C8B-B14F-4D97-AF65-F5344CB8AC3E}">
        <p14:creationId xmlns:p14="http://schemas.microsoft.com/office/powerpoint/2010/main" val="4084403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8167F-0ABE-579F-C437-2D92C30CE128}"/>
              </a:ext>
            </a:extLst>
          </p:cNvPr>
          <p:cNvSpPr>
            <a:spLocks noGrp="1"/>
          </p:cNvSpPr>
          <p:nvPr>
            <p:ph type="title"/>
          </p:nvPr>
        </p:nvSpPr>
        <p:spPr>
          <a:xfrm>
            <a:off x="839789" y="790832"/>
            <a:ext cx="6172199" cy="1291753"/>
          </a:xfrm>
        </p:spPr>
        <p:txBody>
          <a:bodyPr anchor="b">
            <a:noAutofit/>
          </a:bodyPr>
          <a:lstStyle/>
          <a:p>
            <a:r>
              <a:rPr lang="en-US" dirty="0"/>
              <a:t>What Is a Specialist?</a:t>
            </a:r>
          </a:p>
        </p:txBody>
      </p:sp>
      <p:sp>
        <p:nvSpPr>
          <p:cNvPr id="10" name="Content Placeholder 9">
            <a:extLst>
              <a:ext uri="{FF2B5EF4-FFF2-40B4-BE49-F238E27FC236}">
                <a16:creationId xmlns:a16="http://schemas.microsoft.com/office/drawing/2014/main" id="{5BC716E5-396F-4C09-5AC2-20A6C991827E}"/>
              </a:ext>
            </a:extLst>
          </p:cNvPr>
          <p:cNvSpPr>
            <a:spLocks noGrp="1"/>
          </p:cNvSpPr>
          <p:nvPr>
            <p:ph idx="1"/>
          </p:nvPr>
        </p:nvSpPr>
        <p:spPr>
          <a:xfrm>
            <a:off x="839788" y="2082584"/>
            <a:ext cx="6172200" cy="3762805"/>
          </a:xfrm>
        </p:spPr>
        <p:txBody>
          <a:bodyPr/>
          <a:lstStyle/>
          <a:p>
            <a:pPr marL="0" indent="0">
              <a:buNone/>
            </a:pPr>
            <a:r>
              <a:rPr lang="en-US" dirty="0"/>
              <a:t>A </a:t>
            </a:r>
            <a:r>
              <a:rPr lang="en-US" b="1" dirty="0"/>
              <a:t>specialist</a:t>
            </a:r>
            <a:r>
              <a:rPr lang="en-US" dirty="0"/>
              <a:t> can help with specific health issues.  </a:t>
            </a:r>
          </a:p>
          <a:p>
            <a:endParaRPr lang="en-US" dirty="0"/>
          </a:p>
        </p:txBody>
      </p:sp>
      <p:sp>
        <p:nvSpPr>
          <p:cNvPr id="9" name="Text Placeholder 8">
            <a:extLst>
              <a:ext uri="{FF2B5EF4-FFF2-40B4-BE49-F238E27FC236}">
                <a16:creationId xmlns:a16="http://schemas.microsoft.com/office/drawing/2014/main" id="{7204BAEE-B9E9-F470-0A47-44D8B8E15635}"/>
              </a:ext>
            </a:extLst>
          </p:cNvPr>
          <p:cNvSpPr>
            <a:spLocks noGrp="1"/>
          </p:cNvSpPr>
          <p:nvPr>
            <p:ph type="body" sz="half" idx="2"/>
          </p:nvPr>
        </p:nvSpPr>
        <p:spPr/>
        <p:txBody>
          <a:bodyPr/>
          <a:lstStyle/>
          <a:p>
            <a:endParaRPr lang="en-US"/>
          </a:p>
        </p:txBody>
      </p:sp>
      <p:pic>
        <p:nvPicPr>
          <p:cNvPr id="4" name="Picture 3">
            <a:extLst>
              <a:ext uri="{FF2B5EF4-FFF2-40B4-BE49-F238E27FC236}">
                <a16:creationId xmlns:a16="http://schemas.microsoft.com/office/drawing/2014/main" id="{9C995729-A054-4057-4961-8494A83E22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04477" y="1968804"/>
            <a:ext cx="4153871" cy="2835016"/>
          </a:xfrm>
          <a:prstGeom prst="rect">
            <a:avLst/>
          </a:prstGeom>
          <a:noFill/>
        </p:spPr>
      </p:pic>
    </p:spTree>
    <p:extLst>
      <p:ext uri="{BB962C8B-B14F-4D97-AF65-F5344CB8AC3E}">
        <p14:creationId xmlns:p14="http://schemas.microsoft.com/office/powerpoint/2010/main" val="3522118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476D-167D-C172-D2AE-A7C82B460B36}"/>
              </a:ext>
            </a:extLst>
          </p:cNvPr>
          <p:cNvSpPr>
            <a:spLocks noGrp="1"/>
          </p:cNvSpPr>
          <p:nvPr>
            <p:ph type="title"/>
          </p:nvPr>
        </p:nvSpPr>
        <p:spPr>
          <a:xfrm>
            <a:off x="839789" y="790832"/>
            <a:ext cx="6172199" cy="1291753"/>
          </a:xfrm>
        </p:spPr>
        <p:txBody>
          <a:bodyPr>
            <a:noAutofit/>
          </a:bodyPr>
          <a:lstStyle/>
          <a:p>
            <a:r>
              <a:rPr lang="en-US" dirty="0"/>
              <a:t>Types of Specialists 1</a:t>
            </a:r>
          </a:p>
        </p:txBody>
      </p:sp>
      <p:sp>
        <p:nvSpPr>
          <p:cNvPr id="3" name="Content Placeholder 2">
            <a:extLst>
              <a:ext uri="{FF2B5EF4-FFF2-40B4-BE49-F238E27FC236}">
                <a16:creationId xmlns:a16="http://schemas.microsoft.com/office/drawing/2014/main" id="{6922FAAD-E506-7CE0-B1C4-B846E6E423BF}"/>
              </a:ext>
            </a:extLst>
          </p:cNvPr>
          <p:cNvSpPr>
            <a:spLocks noGrp="1"/>
          </p:cNvSpPr>
          <p:nvPr>
            <p:ph idx="1"/>
          </p:nvPr>
        </p:nvSpPr>
        <p:spPr>
          <a:xfrm>
            <a:off x="839788" y="2082584"/>
            <a:ext cx="6172200" cy="3762805"/>
          </a:xfrm>
        </p:spPr>
        <p:txBody>
          <a:bodyPr>
            <a:noAutofit/>
          </a:bodyPr>
          <a:lstStyle/>
          <a:p>
            <a:pPr marL="0" indent="0">
              <a:buNone/>
            </a:pPr>
            <a:r>
              <a:rPr lang="en-US" sz="2800" b="1" dirty="0"/>
              <a:t>Orthopedic doctor</a:t>
            </a:r>
            <a:r>
              <a:rPr lang="en-US" sz="2800" dirty="0"/>
              <a:t>—takes care of bones and muscles.</a:t>
            </a:r>
          </a:p>
          <a:p>
            <a:pPr marL="0" indent="0">
              <a:buNone/>
            </a:pPr>
            <a:endParaRPr lang="en-US" sz="2800" dirty="0"/>
          </a:p>
          <a:p>
            <a:pPr marL="0" indent="0">
              <a:buNone/>
            </a:pPr>
            <a:r>
              <a:rPr lang="en-US" sz="2800" b="1" dirty="0"/>
              <a:t>Neurologist</a:t>
            </a:r>
            <a:r>
              <a:rPr lang="en-US" sz="2800" dirty="0"/>
              <a:t>—takes care of the brain and nervous system.</a:t>
            </a:r>
          </a:p>
          <a:p>
            <a:pPr marL="0" indent="0">
              <a:buNone/>
            </a:pPr>
            <a:endParaRPr lang="en-US" sz="2800" dirty="0"/>
          </a:p>
          <a:p>
            <a:pPr marL="0" indent="0">
              <a:buNone/>
            </a:pPr>
            <a:r>
              <a:rPr lang="en-US" sz="2800" b="1" dirty="0"/>
              <a:t>Oncologist</a:t>
            </a:r>
            <a:r>
              <a:rPr lang="en-US" sz="2800" dirty="0"/>
              <a:t>—treats cancer and other growths.</a:t>
            </a:r>
          </a:p>
        </p:txBody>
      </p:sp>
      <p:sp>
        <p:nvSpPr>
          <p:cNvPr id="6" name="Text Placeholder 5">
            <a:extLst>
              <a:ext uri="{FF2B5EF4-FFF2-40B4-BE49-F238E27FC236}">
                <a16:creationId xmlns:a16="http://schemas.microsoft.com/office/drawing/2014/main" id="{B2E9027D-7C94-4033-1EAE-82CA36C2C02D}"/>
              </a:ext>
            </a:extLst>
          </p:cNvPr>
          <p:cNvSpPr>
            <a:spLocks noGrp="1"/>
          </p:cNvSpPr>
          <p:nvPr>
            <p:ph type="body" sz="half" idx="2"/>
          </p:nvPr>
        </p:nvSpPr>
        <p:spPr/>
        <p:txBody>
          <a:bodyPr/>
          <a:lstStyle/>
          <a:p>
            <a:endParaRPr lang="en-US" dirty="0"/>
          </a:p>
        </p:txBody>
      </p:sp>
      <p:pic>
        <p:nvPicPr>
          <p:cNvPr id="1026" name="Picture 2" descr="Injured knee - Free healthcare and medical icons">
            <a:extLst>
              <a:ext uri="{FF2B5EF4-FFF2-40B4-BE49-F238E27FC236}">
                <a16:creationId xmlns:a16="http://schemas.microsoft.com/office/drawing/2014/main" id="{664A4C0D-60E0-B180-AB7E-E0CB2E7BC7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25414" y="1259986"/>
            <a:ext cx="2379662" cy="23796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atomy Clipart-side view of head with brain human anatomy clipart">
            <a:extLst>
              <a:ext uri="{FF2B5EF4-FFF2-40B4-BE49-F238E27FC236}">
                <a16:creationId xmlns:a16="http://schemas.microsoft.com/office/drawing/2014/main" id="{D541FAAC-266B-2EA2-9DA9-9775E858050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59323" y="3639648"/>
            <a:ext cx="1366091" cy="161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72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10CE6-A0F7-B677-EF74-BD5A28CC2AD2}"/>
              </a:ext>
            </a:extLst>
          </p:cNvPr>
          <p:cNvSpPr>
            <a:spLocks noGrp="1"/>
          </p:cNvSpPr>
          <p:nvPr>
            <p:ph type="title"/>
          </p:nvPr>
        </p:nvSpPr>
        <p:spPr>
          <a:xfrm>
            <a:off x="839789" y="790832"/>
            <a:ext cx="6172199" cy="1291753"/>
          </a:xfrm>
        </p:spPr>
        <p:txBody>
          <a:bodyPr>
            <a:noAutofit/>
          </a:bodyPr>
          <a:lstStyle/>
          <a:p>
            <a:r>
              <a:rPr lang="en-US" dirty="0"/>
              <a:t>Types of Specialists 2</a:t>
            </a:r>
          </a:p>
        </p:txBody>
      </p:sp>
      <p:sp>
        <p:nvSpPr>
          <p:cNvPr id="3" name="Content Placeholder 2">
            <a:extLst>
              <a:ext uri="{FF2B5EF4-FFF2-40B4-BE49-F238E27FC236}">
                <a16:creationId xmlns:a16="http://schemas.microsoft.com/office/drawing/2014/main" id="{45A58D7F-F4FA-D6DD-1E8D-6708F6AB18DB}"/>
              </a:ext>
            </a:extLst>
          </p:cNvPr>
          <p:cNvSpPr>
            <a:spLocks noGrp="1"/>
          </p:cNvSpPr>
          <p:nvPr>
            <p:ph idx="1"/>
          </p:nvPr>
        </p:nvSpPr>
        <p:spPr>
          <a:xfrm>
            <a:off x="839788" y="2082584"/>
            <a:ext cx="6172200" cy="3762805"/>
          </a:xfrm>
        </p:spPr>
        <p:txBody>
          <a:bodyPr>
            <a:normAutofit/>
          </a:bodyPr>
          <a:lstStyle/>
          <a:p>
            <a:pPr marL="0" indent="0">
              <a:buNone/>
            </a:pPr>
            <a:r>
              <a:rPr lang="en-US" sz="2800" b="1" dirty="0"/>
              <a:t>Cardiologist</a:t>
            </a:r>
            <a:r>
              <a:rPr lang="en-US" sz="2800" dirty="0"/>
              <a:t>—takes care of the heart.</a:t>
            </a:r>
          </a:p>
          <a:p>
            <a:pPr marL="0" indent="0">
              <a:buNone/>
            </a:pPr>
            <a:endParaRPr lang="en-US" sz="2800" dirty="0"/>
          </a:p>
          <a:p>
            <a:pPr marL="0" indent="0">
              <a:buNone/>
            </a:pPr>
            <a:r>
              <a:rPr lang="en-US" sz="2800" b="1" dirty="0"/>
              <a:t>Pulmonologist</a:t>
            </a:r>
            <a:r>
              <a:rPr lang="en-US" sz="2800" dirty="0"/>
              <a:t>—takes care of the lungs and breathing.</a:t>
            </a:r>
          </a:p>
          <a:p>
            <a:pPr marL="0" indent="0">
              <a:buNone/>
            </a:pPr>
            <a:endParaRPr lang="en-US" sz="2800" dirty="0"/>
          </a:p>
          <a:p>
            <a:pPr marL="0" indent="0">
              <a:buNone/>
            </a:pPr>
            <a:r>
              <a:rPr lang="en-US" sz="2800" b="1" dirty="0"/>
              <a:t>Ophthalmologist</a:t>
            </a:r>
            <a:r>
              <a:rPr lang="en-US" sz="2800" dirty="0"/>
              <a:t>—takes care of the eyes.</a:t>
            </a:r>
          </a:p>
        </p:txBody>
      </p:sp>
      <p:pic>
        <p:nvPicPr>
          <p:cNvPr id="2058" name="Picture 10" descr="Heart Human">
            <a:extLst>
              <a:ext uri="{FF2B5EF4-FFF2-40B4-BE49-F238E27FC236}">
                <a16:creationId xmlns:a16="http://schemas.microsoft.com/office/drawing/2014/main" id="{2D4501B1-7397-CE67-0AD5-C3DD62485B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95968" y="272364"/>
            <a:ext cx="1468438" cy="18908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2,600+ Lung Medical Illustration Illustrations, Royalty-Free Vector  Graphics &amp; Clip Art - iStock">
            <a:extLst>
              <a:ext uri="{FF2B5EF4-FFF2-40B4-BE49-F238E27FC236}">
                <a16:creationId xmlns:a16="http://schemas.microsoft.com/office/drawing/2014/main" id="{7B577453-A407-166D-C653-B8948FDDF49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52178" y="1784609"/>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phthalmologist Vector Art, Icons, and Graphics for Free Download">
            <a:extLst>
              <a:ext uri="{FF2B5EF4-FFF2-40B4-BE49-F238E27FC236}">
                <a16:creationId xmlns:a16="http://schemas.microsoft.com/office/drawing/2014/main" id="{E0230C09-F7D4-2A84-71CF-B0858E263D4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82556" y="3842088"/>
            <a:ext cx="2133600" cy="170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460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72DA-1339-551D-CFCE-0F8EACAEB1E3}"/>
              </a:ext>
            </a:extLst>
          </p:cNvPr>
          <p:cNvSpPr>
            <a:spLocks noGrp="1"/>
          </p:cNvSpPr>
          <p:nvPr>
            <p:ph type="title"/>
          </p:nvPr>
        </p:nvSpPr>
        <p:spPr>
          <a:xfrm>
            <a:off x="839789" y="790832"/>
            <a:ext cx="6172199" cy="1291753"/>
          </a:xfrm>
        </p:spPr>
        <p:txBody>
          <a:bodyPr>
            <a:noAutofit/>
          </a:bodyPr>
          <a:lstStyle/>
          <a:p>
            <a:r>
              <a:rPr lang="en-US" dirty="0"/>
              <a:t>Types of Specialists</a:t>
            </a:r>
          </a:p>
        </p:txBody>
      </p:sp>
      <p:sp>
        <p:nvSpPr>
          <p:cNvPr id="3" name="Content Placeholder 2">
            <a:extLst>
              <a:ext uri="{FF2B5EF4-FFF2-40B4-BE49-F238E27FC236}">
                <a16:creationId xmlns:a16="http://schemas.microsoft.com/office/drawing/2014/main" id="{E8D33FAB-2347-6429-8472-4F0329CD5AF9}"/>
              </a:ext>
            </a:extLst>
          </p:cNvPr>
          <p:cNvSpPr>
            <a:spLocks noGrp="1"/>
          </p:cNvSpPr>
          <p:nvPr>
            <p:ph idx="1"/>
          </p:nvPr>
        </p:nvSpPr>
        <p:spPr>
          <a:xfrm>
            <a:off x="839788" y="2082584"/>
            <a:ext cx="6172200" cy="3762805"/>
          </a:xfrm>
        </p:spPr>
        <p:txBody>
          <a:bodyPr>
            <a:normAutofit fontScale="92500" lnSpcReduction="10000"/>
          </a:bodyPr>
          <a:lstStyle/>
          <a:p>
            <a:pPr marL="0" indent="0">
              <a:buNone/>
            </a:pPr>
            <a:r>
              <a:rPr lang="en-US" b="1" dirty="0"/>
              <a:t>Dermatologist</a:t>
            </a:r>
            <a:r>
              <a:rPr lang="en-US" dirty="0"/>
              <a:t>—takes care of the skin, hair and nails.</a:t>
            </a:r>
          </a:p>
          <a:p>
            <a:pPr marL="0" indent="0">
              <a:buNone/>
            </a:pPr>
            <a:endParaRPr lang="en-US" dirty="0"/>
          </a:p>
          <a:p>
            <a:pPr marL="0" indent="0">
              <a:buNone/>
            </a:pPr>
            <a:r>
              <a:rPr lang="en-US" b="1" dirty="0"/>
              <a:t>Endocrinologist</a:t>
            </a:r>
            <a:r>
              <a:rPr lang="en-US" dirty="0"/>
              <a:t>—takes care of people who have diabetes or thyroid issues.</a:t>
            </a:r>
          </a:p>
          <a:p>
            <a:pPr marL="0" indent="0">
              <a:buNone/>
            </a:pPr>
            <a:endParaRPr lang="en-US" dirty="0"/>
          </a:p>
          <a:p>
            <a:pPr marL="0" indent="0">
              <a:buNone/>
            </a:pPr>
            <a:r>
              <a:rPr lang="en-US" b="1" dirty="0"/>
              <a:t>Gastroenterologist</a:t>
            </a:r>
            <a:r>
              <a:rPr lang="en-US" dirty="0"/>
              <a:t>—treats stomach, bowel and colon issues.  </a:t>
            </a:r>
          </a:p>
        </p:txBody>
      </p:sp>
      <p:pic>
        <p:nvPicPr>
          <p:cNvPr id="3074" name="Picture 2" descr="610+ Dermatologist Illustrations, Royalty-Free Vector Graphics &amp; Clip Art -  iStock | Dermatologist and patient, Skin care, Skin">
            <a:extLst>
              <a:ext uri="{FF2B5EF4-FFF2-40B4-BE49-F238E27FC236}">
                <a16:creationId xmlns:a16="http://schemas.microsoft.com/office/drawing/2014/main" id="{1B1762F9-D789-7824-9B22-E7233DD347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41653" y="559917"/>
            <a:ext cx="1690687" cy="19054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imple diagram of digestive track long tubelike shape at the top labeled esophagus goes to a wider oval shape in the middle labeled stomach which goes to a winding narrow tube labeled small intestine">
            <a:extLst>
              <a:ext uri="{FF2B5EF4-FFF2-40B4-BE49-F238E27FC236}">
                <a16:creationId xmlns:a16="http://schemas.microsoft.com/office/drawing/2014/main" id="{7C184B23-ECF2-4E6D-DA85-526CA4B54E50}"/>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7463" t="6859" r="18520" b="7024"/>
          <a:stretch/>
        </p:blipFill>
        <p:spPr>
          <a:xfrm>
            <a:off x="7833545" y="3174892"/>
            <a:ext cx="1908107" cy="1925142"/>
          </a:xfrm>
          <a:prstGeom prst="rect">
            <a:avLst/>
          </a:prstGeom>
        </p:spPr>
      </p:pic>
    </p:spTree>
    <p:extLst>
      <p:ext uri="{BB962C8B-B14F-4D97-AF65-F5344CB8AC3E}">
        <p14:creationId xmlns:p14="http://schemas.microsoft.com/office/powerpoint/2010/main" val="1342626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86AF4-8855-D9C4-5B8C-0E991F062CF5}"/>
              </a:ext>
            </a:extLst>
          </p:cNvPr>
          <p:cNvSpPr>
            <a:spLocks noGrp="1"/>
          </p:cNvSpPr>
          <p:nvPr>
            <p:ph type="title"/>
          </p:nvPr>
        </p:nvSpPr>
        <p:spPr>
          <a:xfrm>
            <a:off x="605009" y="987424"/>
            <a:ext cx="3932237" cy="1069975"/>
          </a:xfrm>
        </p:spPr>
        <p:txBody>
          <a:bodyPr>
            <a:normAutofit/>
          </a:bodyPr>
          <a:lstStyle/>
          <a:p>
            <a:r>
              <a:rPr lang="en-US" dirty="0"/>
              <a:t>Surgeon</a:t>
            </a:r>
          </a:p>
        </p:txBody>
      </p:sp>
      <p:sp>
        <p:nvSpPr>
          <p:cNvPr id="3" name="Content Placeholder 2">
            <a:extLst>
              <a:ext uri="{FF2B5EF4-FFF2-40B4-BE49-F238E27FC236}">
                <a16:creationId xmlns:a16="http://schemas.microsoft.com/office/drawing/2014/main" id="{A39FEC1D-55C4-75A0-95B2-E20503F5FEF0}"/>
              </a:ext>
            </a:extLst>
          </p:cNvPr>
          <p:cNvSpPr>
            <a:spLocks noGrp="1"/>
          </p:cNvSpPr>
          <p:nvPr>
            <p:ph type="body" sz="half" idx="2"/>
          </p:nvPr>
        </p:nvSpPr>
        <p:spPr>
          <a:xfrm>
            <a:off x="605009" y="2057400"/>
            <a:ext cx="3932237" cy="3811588"/>
          </a:xfrm>
        </p:spPr>
        <p:txBody>
          <a:bodyPr>
            <a:normAutofit/>
          </a:bodyPr>
          <a:lstStyle/>
          <a:p>
            <a:r>
              <a:rPr lang="en-US" dirty="0"/>
              <a:t>A </a:t>
            </a:r>
            <a:r>
              <a:rPr lang="en-US" b="1" dirty="0"/>
              <a:t>Surgeon</a:t>
            </a:r>
            <a:r>
              <a:rPr lang="en-US" dirty="0"/>
              <a:t> treats conditions that might need an operation.  </a:t>
            </a:r>
          </a:p>
        </p:txBody>
      </p:sp>
      <p:pic>
        <p:nvPicPr>
          <p:cNvPr id="9" name="Picture Placeholder 8">
            <a:extLst>
              <a:ext uri="{FF2B5EF4-FFF2-40B4-BE49-F238E27FC236}">
                <a16:creationId xmlns:a16="http://schemas.microsoft.com/office/drawing/2014/main" id="{DBFDA5F4-8F8D-CFD6-0065-966B9BF6215B}"/>
              </a:ext>
              <a:ext uri="{C183D7F6-B498-43B3-948B-1728B52AA6E4}">
                <adec:decorative xmlns:adec="http://schemas.microsoft.com/office/drawing/2017/decorative" val="1"/>
              </a:ext>
            </a:extLst>
          </p:cNvPr>
          <p:cNvPicPr>
            <a:picLocks noGrp="1" noChangeAspect="1"/>
          </p:cNvPicPr>
          <p:nvPr>
            <p:ph type="pic" idx="1"/>
          </p:nvPr>
        </p:nvPicPr>
        <p:blipFill>
          <a:blip r:embed="rId3"/>
          <a:srcRect l="4002" r="4002"/>
          <a:stretch>
            <a:fillRect/>
          </a:stretch>
        </p:blipFill>
        <p:spPr>
          <a:xfrm>
            <a:off x="5414962" y="987425"/>
            <a:ext cx="6172200" cy="4616421"/>
          </a:xfrm>
          <a:prstGeom prst="rect">
            <a:avLst/>
          </a:prstGeom>
        </p:spPr>
      </p:pic>
    </p:spTree>
    <p:extLst>
      <p:ext uri="{BB962C8B-B14F-4D97-AF65-F5344CB8AC3E}">
        <p14:creationId xmlns:p14="http://schemas.microsoft.com/office/powerpoint/2010/main" val="1404988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50C7-D445-7653-B1D9-783B446BAB65}"/>
              </a:ext>
            </a:extLst>
          </p:cNvPr>
          <p:cNvSpPr>
            <a:spLocks noGrp="1"/>
          </p:cNvSpPr>
          <p:nvPr>
            <p:ph type="title"/>
          </p:nvPr>
        </p:nvSpPr>
        <p:spPr>
          <a:xfrm>
            <a:off x="605009" y="987424"/>
            <a:ext cx="3932237" cy="1069975"/>
          </a:xfrm>
        </p:spPr>
        <p:txBody>
          <a:bodyPr>
            <a:noAutofit/>
          </a:bodyPr>
          <a:lstStyle/>
          <a:p>
            <a:r>
              <a:rPr lang="en-US" dirty="0"/>
              <a:t>Reproductive Health</a:t>
            </a:r>
          </a:p>
        </p:txBody>
      </p:sp>
      <p:sp>
        <p:nvSpPr>
          <p:cNvPr id="3" name="Content Placeholder 2">
            <a:extLst>
              <a:ext uri="{FF2B5EF4-FFF2-40B4-BE49-F238E27FC236}">
                <a16:creationId xmlns:a16="http://schemas.microsoft.com/office/drawing/2014/main" id="{FC419325-B67C-AD13-1B68-A5BE27ADBA32}"/>
              </a:ext>
            </a:extLst>
          </p:cNvPr>
          <p:cNvSpPr>
            <a:spLocks noGrp="1"/>
          </p:cNvSpPr>
          <p:nvPr>
            <p:ph type="body" sz="half" idx="2"/>
          </p:nvPr>
        </p:nvSpPr>
        <p:spPr>
          <a:xfrm>
            <a:off x="604837" y="2429933"/>
            <a:ext cx="3932237" cy="3811588"/>
          </a:xfrm>
        </p:spPr>
        <p:txBody>
          <a:bodyPr>
            <a:noAutofit/>
          </a:bodyPr>
          <a:lstStyle/>
          <a:p>
            <a:r>
              <a:rPr lang="en-US" dirty="0"/>
              <a:t>A </a:t>
            </a:r>
            <a:r>
              <a:rPr lang="en-US" b="1" dirty="0"/>
              <a:t>Gynecologist</a:t>
            </a:r>
            <a:r>
              <a:rPr lang="en-US" dirty="0"/>
              <a:t> is a doctor who checks on the reproductive health of women. </a:t>
            </a:r>
          </a:p>
          <a:p>
            <a:endParaRPr lang="en-US" sz="1400" dirty="0"/>
          </a:p>
          <a:p>
            <a:r>
              <a:rPr lang="en-US" dirty="0"/>
              <a:t>Some gynecologists are also obstetricians.</a:t>
            </a:r>
            <a:endParaRPr lang="en-US" sz="2800" dirty="0"/>
          </a:p>
          <a:p>
            <a:endParaRPr lang="en-US" sz="1400" dirty="0"/>
          </a:p>
          <a:p>
            <a:r>
              <a:rPr lang="en-US" b="1" dirty="0"/>
              <a:t>Obstetricians</a:t>
            </a:r>
            <a:r>
              <a:rPr lang="en-US" dirty="0"/>
              <a:t> see pregnant women and deliver babies. </a:t>
            </a:r>
          </a:p>
        </p:txBody>
      </p:sp>
      <p:pic>
        <p:nvPicPr>
          <p:cNvPr id="8" name="Picture Placeholder 7">
            <a:extLst>
              <a:ext uri="{FF2B5EF4-FFF2-40B4-BE49-F238E27FC236}">
                <a16:creationId xmlns:a16="http://schemas.microsoft.com/office/drawing/2014/main" id="{AA3834A6-5F0B-C1CB-5B4A-4C83F0426970}"/>
              </a:ext>
              <a:ext uri="{C183D7F6-B498-43B3-948B-1728B52AA6E4}">
                <adec:decorative xmlns:adec="http://schemas.microsoft.com/office/drawing/2017/decorative" val="1"/>
              </a:ext>
            </a:extLst>
          </p:cNvPr>
          <p:cNvPicPr>
            <a:picLocks noGrp="1" noChangeAspect="1"/>
          </p:cNvPicPr>
          <p:nvPr>
            <p:ph type="pic" idx="1"/>
          </p:nvPr>
        </p:nvPicPr>
        <p:blipFill>
          <a:blip r:embed="rId3"/>
          <a:srcRect l="4002" r="4002"/>
          <a:stretch>
            <a:fillRect/>
          </a:stretch>
        </p:blipFill>
        <p:spPr>
          <a:xfrm>
            <a:off x="5414962" y="987425"/>
            <a:ext cx="6172200" cy="4616421"/>
          </a:xfrm>
          <a:prstGeom prst="rect">
            <a:avLst/>
          </a:prstGeom>
        </p:spPr>
      </p:pic>
    </p:spTree>
    <p:extLst>
      <p:ext uri="{BB962C8B-B14F-4D97-AF65-F5344CB8AC3E}">
        <p14:creationId xmlns:p14="http://schemas.microsoft.com/office/powerpoint/2010/main" val="2093572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00AB-A73D-944E-5873-51EDFA226668}"/>
              </a:ext>
            </a:extLst>
          </p:cNvPr>
          <p:cNvSpPr>
            <a:spLocks noGrp="1"/>
          </p:cNvSpPr>
          <p:nvPr>
            <p:ph type="title"/>
          </p:nvPr>
        </p:nvSpPr>
        <p:spPr>
          <a:xfrm>
            <a:off x="605009" y="987424"/>
            <a:ext cx="3932237" cy="1069975"/>
          </a:xfrm>
        </p:spPr>
        <p:txBody>
          <a:bodyPr>
            <a:noAutofit/>
          </a:bodyPr>
          <a:lstStyle/>
          <a:p>
            <a:r>
              <a:rPr lang="en-US" dirty="0"/>
              <a:t>Health Care Workers </a:t>
            </a:r>
          </a:p>
        </p:txBody>
      </p:sp>
      <p:sp>
        <p:nvSpPr>
          <p:cNvPr id="3" name="Content Placeholder 2">
            <a:extLst>
              <a:ext uri="{FF2B5EF4-FFF2-40B4-BE49-F238E27FC236}">
                <a16:creationId xmlns:a16="http://schemas.microsoft.com/office/drawing/2014/main" id="{84AA3A15-CF63-AF53-F128-EF93F158C854}"/>
              </a:ext>
            </a:extLst>
          </p:cNvPr>
          <p:cNvSpPr>
            <a:spLocks noGrp="1"/>
          </p:cNvSpPr>
          <p:nvPr>
            <p:ph type="body" sz="half" idx="2"/>
          </p:nvPr>
        </p:nvSpPr>
        <p:spPr>
          <a:xfrm>
            <a:off x="605009" y="2057400"/>
            <a:ext cx="3932237" cy="3811588"/>
          </a:xfrm>
        </p:spPr>
        <p:txBody>
          <a:bodyPr/>
          <a:lstStyle/>
          <a:p>
            <a:r>
              <a:rPr lang="en-US" b="1" dirty="0"/>
              <a:t>Health Care Workers </a:t>
            </a:r>
            <a:r>
              <a:rPr lang="en-US" dirty="0"/>
              <a:t>can be nurses, psychologists and therapists.  </a:t>
            </a:r>
          </a:p>
        </p:txBody>
      </p:sp>
      <p:pic>
        <p:nvPicPr>
          <p:cNvPr id="8" name="Picture Placeholder 7">
            <a:extLst>
              <a:ext uri="{FF2B5EF4-FFF2-40B4-BE49-F238E27FC236}">
                <a16:creationId xmlns:a16="http://schemas.microsoft.com/office/drawing/2014/main" id="{8D21B2E1-3D88-9E30-5A8F-A0324AD79B82}"/>
              </a:ext>
              <a:ext uri="{C183D7F6-B498-43B3-948B-1728B52AA6E4}">
                <adec:decorative xmlns:adec="http://schemas.microsoft.com/office/drawing/2017/decorative" val="1"/>
              </a:ext>
            </a:extLst>
          </p:cNvPr>
          <p:cNvPicPr>
            <a:picLocks noGrp="1" noChangeAspect="1"/>
          </p:cNvPicPr>
          <p:nvPr>
            <p:ph type="pic" idx="1"/>
          </p:nvPr>
        </p:nvPicPr>
        <p:blipFill>
          <a:blip r:embed="rId3"/>
          <a:srcRect l="5433" r="5433"/>
          <a:stretch>
            <a:fillRect/>
          </a:stretch>
        </p:blipFill>
        <p:spPr>
          <a:xfrm>
            <a:off x="5414962" y="987425"/>
            <a:ext cx="6172200" cy="4616421"/>
          </a:xfrm>
          <a:prstGeom prst="rect">
            <a:avLst/>
          </a:prstGeom>
        </p:spPr>
      </p:pic>
    </p:spTree>
    <p:extLst>
      <p:ext uri="{BB962C8B-B14F-4D97-AF65-F5344CB8AC3E}">
        <p14:creationId xmlns:p14="http://schemas.microsoft.com/office/powerpoint/2010/main" val="3770324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B446-38CF-D43E-B307-D85D1FA16613}"/>
              </a:ext>
            </a:extLst>
          </p:cNvPr>
          <p:cNvSpPr>
            <a:spLocks noGrp="1"/>
          </p:cNvSpPr>
          <p:nvPr>
            <p:ph type="title"/>
          </p:nvPr>
        </p:nvSpPr>
        <p:spPr>
          <a:xfrm>
            <a:off x="605009" y="987424"/>
            <a:ext cx="3932237" cy="1069975"/>
          </a:xfrm>
        </p:spPr>
        <p:txBody>
          <a:bodyPr anchor="t">
            <a:normAutofit/>
          </a:bodyPr>
          <a:lstStyle/>
          <a:p>
            <a:r>
              <a:rPr lang="en-US" dirty="0"/>
              <a:t>Therapists</a:t>
            </a:r>
          </a:p>
        </p:txBody>
      </p:sp>
      <p:sp>
        <p:nvSpPr>
          <p:cNvPr id="3" name="Content Placeholder 2">
            <a:extLst>
              <a:ext uri="{FF2B5EF4-FFF2-40B4-BE49-F238E27FC236}">
                <a16:creationId xmlns:a16="http://schemas.microsoft.com/office/drawing/2014/main" id="{8D428558-61C5-1B0A-F049-47EECC187314}"/>
              </a:ext>
            </a:extLst>
          </p:cNvPr>
          <p:cNvSpPr>
            <a:spLocks noGrp="1"/>
          </p:cNvSpPr>
          <p:nvPr>
            <p:ph type="body" sz="half" idx="2"/>
          </p:nvPr>
        </p:nvSpPr>
        <p:spPr>
          <a:xfrm>
            <a:off x="605009" y="2057400"/>
            <a:ext cx="3932237" cy="3811588"/>
          </a:xfrm>
        </p:spPr>
        <p:txBody>
          <a:bodyPr>
            <a:noAutofit/>
          </a:bodyPr>
          <a:lstStyle/>
          <a:p>
            <a:r>
              <a:rPr lang="en-US" b="1" dirty="0"/>
              <a:t>Physical Therapist</a:t>
            </a:r>
            <a:r>
              <a:rPr lang="en-US" dirty="0"/>
              <a:t>—help improve movement or manage pain.</a:t>
            </a:r>
          </a:p>
          <a:p>
            <a:endParaRPr lang="en-US" sz="1400" b="1" dirty="0"/>
          </a:p>
          <a:p>
            <a:r>
              <a:rPr lang="en-US" b="1" dirty="0"/>
              <a:t>Occupational Therapist</a:t>
            </a:r>
            <a:r>
              <a:rPr lang="en-US" dirty="0"/>
              <a:t>—help with daily living activities.</a:t>
            </a:r>
          </a:p>
          <a:p>
            <a:endParaRPr lang="en-US" sz="1400" dirty="0"/>
          </a:p>
          <a:p>
            <a:r>
              <a:rPr lang="en-US" b="1" dirty="0"/>
              <a:t>Speech Therapist</a:t>
            </a:r>
            <a:r>
              <a:rPr lang="en-US" dirty="0"/>
              <a:t>—help to speak more clearly or to communicate better.  </a:t>
            </a:r>
          </a:p>
        </p:txBody>
      </p:sp>
      <p:pic>
        <p:nvPicPr>
          <p:cNvPr id="8" name="Picture Placeholder 7">
            <a:extLst>
              <a:ext uri="{FF2B5EF4-FFF2-40B4-BE49-F238E27FC236}">
                <a16:creationId xmlns:a16="http://schemas.microsoft.com/office/drawing/2014/main" id="{58858083-2580-1D4F-3F22-5D8103C44104}"/>
              </a:ext>
              <a:ext uri="{C183D7F6-B498-43B3-948B-1728B52AA6E4}">
                <adec:decorative xmlns:adec="http://schemas.microsoft.com/office/drawing/2017/decorative" val="1"/>
              </a:ext>
            </a:extLst>
          </p:cNvPr>
          <p:cNvPicPr>
            <a:picLocks noGrp="1" noChangeAspect="1"/>
          </p:cNvPicPr>
          <p:nvPr>
            <p:ph type="pic" idx="1"/>
          </p:nvPr>
        </p:nvPicPr>
        <p:blipFill>
          <a:blip r:embed="rId3"/>
          <a:srcRect l="4369" r="4369"/>
          <a:stretch>
            <a:fillRect/>
          </a:stretch>
        </p:blipFill>
        <p:spPr>
          <a:xfrm>
            <a:off x="5414962" y="995892"/>
            <a:ext cx="6172200" cy="4616421"/>
          </a:xfrm>
          <a:prstGeom prst="rect">
            <a:avLst/>
          </a:prstGeom>
        </p:spPr>
      </p:pic>
    </p:spTree>
    <p:extLst>
      <p:ext uri="{BB962C8B-B14F-4D97-AF65-F5344CB8AC3E}">
        <p14:creationId xmlns:p14="http://schemas.microsoft.com/office/powerpoint/2010/main" val="1639808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C49D-E748-7286-8113-DD1F36D18732}"/>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7C6A5CE2-21C3-D8E6-8A16-10DB2EED4E2C}"/>
              </a:ext>
            </a:extLst>
          </p:cNvPr>
          <p:cNvSpPr>
            <a:spLocks noGrp="1"/>
          </p:cNvSpPr>
          <p:nvPr>
            <p:ph idx="1"/>
          </p:nvPr>
        </p:nvSpPr>
        <p:spPr/>
        <p:txBody>
          <a:bodyPr/>
          <a:lstStyle/>
          <a:p>
            <a:pPr marL="0" indent="0">
              <a:buNone/>
            </a:pPr>
            <a:r>
              <a:rPr lang="en-US" sz="3200" dirty="0"/>
              <a:t>The participant will:</a:t>
            </a:r>
          </a:p>
          <a:p>
            <a:pPr marL="0" indent="0">
              <a:buNone/>
            </a:pPr>
            <a:endParaRPr lang="en-US" dirty="0"/>
          </a:p>
          <a:p>
            <a:pPr marL="971550" lvl="1" indent="-514350">
              <a:buFont typeface="+mj-lt"/>
              <a:buAutoNum type="arabicPeriod"/>
            </a:pPr>
            <a:r>
              <a:rPr lang="en-US" sz="2800" dirty="0"/>
              <a:t>Recognize and share individual health care needs  </a:t>
            </a:r>
          </a:p>
          <a:p>
            <a:pPr marL="971550" lvl="1" indent="-514350">
              <a:buFont typeface="+mj-lt"/>
              <a:buAutoNum type="arabicPeriod"/>
            </a:pPr>
            <a:r>
              <a:rPr lang="en-US" sz="2800" dirty="0"/>
              <a:t>Identify the different doctors, specialists, therapists and health care workers</a:t>
            </a:r>
          </a:p>
          <a:p>
            <a:pPr marL="971550" lvl="1" indent="-514350">
              <a:buFont typeface="+mj-lt"/>
              <a:buAutoNum type="arabicPeriod"/>
            </a:pPr>
            <a:r>
              <a:rPr lang="en-US" sz="2800" dirty="0"/>
              <a:t>Organize and share information about personal health care</a:t>
            </a:r>
          </a:p>
          <a:p>
            <a:pPr marL="971550" lvl="1" indent="-514350">
              <a:buFont typeface="+mj-lt"/>
              <a:buAutoNum type="arabicPeriod"/>
            </a:pPr>
            <a:endParaRPr lang="en-US" sz="2800" dirty="0"/>
          </a:p>
          <a:p>
            <a:pPr marL="0" indent="0">
              <a:buNone/>
            </a:pPr>
            <a:endParaRPr lang="en-US" dirty="0"/>
          </a:p>
        </p:txBody>
      </p:sp>
    </p:spTree>
    <p:extLst>
      <p:ext uri="{BB962C8B-B14F-4D97-AF65-F5344CB8AC3E}">
        <p14:creationId xmlns:p14="http://schemas.microsoft.com/office/powerpoint/2010/main" val="3169629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F186-DC0A-9532-145B-C9A0D3231AC0}"/>
              </a:ext>
            </a:extLst>
          </p:cNvPr>
          <p:cNvSpPr>
            <a:spLocks noGrp="1"/>
          </p:cNvSpPr>
          <p:nvPr>
            <p:ph type="title"/>
          </p:nvPr>
        </p:nvSpPr>
        <p:spPr>
          <a:xfrm>
            <a:off x="604838" y="987425"/>
            <a:ext cx="3932237" cy="1069975"/>
          </a:xfrm>
        </p:spPr>
        <p:txBody>
          <a:bodyPr>
            <a:normAutofit fontScale="90000"/>
          </a:bodyPr>
          <a:lstStyle/>
          <a:p>
            <a:r>
              <a:rPr lang="en-US" dirty="0"/>
              <a:t>Mental Health Specialists</a:t>
            </a:r>
          </a:p>
        </p:txBody>
      </p:sp>
      <p:sp>
        <p:nvSpPr>
          <p:cNvPr id="3" name="Content Placeholder 2">
            <a:extLst>
              <a:ext uri="{FF2B5EF4-FFF2-40B4-BE49-F238E27FC236}">
                <a16:creationId xmlns:a16="http://schemas.microsoft.com/office/drawing/2014/main" id="{3BDC5405-B5BC-FEE4-DC26-9E2982A2659F}"/>
              </a:ext>
            </a:extLst>
          </p:cNvPr>
          <p:cNvSpPr>
            <a:spLocks noGrp="1"/>
          </p:cNvSpPr>
          <p:nvPr>
            <p:ph type="body" sz="half" idx="2"/>
          </p:nvPr>
        </p:nvSpPr>
        <p:spPr>
          <a:xfrm>
            <a:off x="604838" y="2057399"/>
            <a:ext cx="3932237" cy="4478867"/>
          </a:xfrm>
        </p:spPr>
        <p:txBody>
          <a:bodyPr>
            <a:noAutofit/>
          </a:bodyPr>
          <a:lstStyle/>
          <a:p>
            <a:r>
              <a:rPr lang="en-US" dirty="0"/>
              <a:t>A </a:t>
            </a:r>
            <a:r>
              <a:rPr lang="en-US" b="1" dirty="0"/>
              <a:t>Psychiatrist</a:t>
            </a:r>
            <a:r>
              <a:rPr lang="en-US" dirty="0"/>
              <a:t> is a medical doctor who treats mental, emotional and behavioral disorders.  They can prescribe medication.</a:t>
            </a:r>
          </a:p>
          <a:p>
            <a:endParaRPr lang="en-US" sz="1400" dirty="0"/>
          </a:p>
          <a:p>
            <a:r>
              <a:rPr lang="en-US" dirty="0"/>
              <a:t>A </a:t>
            </a:r>
            <a:r>
              <a:rPr lang="en-US" b="1" dirty="0"/>
              <a:t>Psychologist</a:t>
            </a:r>
            <a:r>
              <a:rPr lang="en-US" dirty="0"/>
              <a:t> treats mental health issues but does not prescribe medication.  </a:t>
            </a:r>
          </a:p>
        </p:txBody>
      </p:sp>
      <p:pic>
        <p:nvPicPr>
          <p:cNvPr id="11" name="Picture Placeholder 10">
            <a:extLst>
              <a:ext uri="{FF2B5EF4-FFF2-40B4-BE49-F238E27FC236}">
                <a16:creationId xmlns:a16="http://schemas.microsoft.com/office/drawing/2014/main" id="{065DE7B3-2F03-781B-DD02-655A2AE3B053}"/>
              </a:ext>
              <a:ext uri="{C183D7F6-B498-43B3-948B-1728B52AA6E4}">
                <adec:decorative xmlns:adec="http://schemas.microsoft.com/office/drawing/2017/decorative" val="1"/>
              </a:ext>
            </a:extLst>
          </p:cNvPr>
          <p:cNvPicPr>
            <a:picLocks noGrp="1" noChangeAspect="1"/>
          </p:cNvPicPr>
          <p:nvPr>
            <p:ph type="pic" idx="1"/>
          </p:nvPr>
        </p:nvPicPr>
        <p:blipFill>
          <a:blip r:embed="rId3"/>
          <a:srcRect l="5531" r="5531"/>
          <a:stretch>
            <a:fillRect/>
          </a:stretch>
        </p:blipFill>
        <p:spPr>
          <a:xfrm>
            <a:off x="5414962" y="987425"/>
            <a:ext cx="6172200" cy="4616421"/>
          </a:xfrm>
          <a:prstGeom prst="rect">
            <a:avLst/>
          </a:prstGeom>
        </p:spPr>
      </p:pic>
    </p:spTree>
    <p:extLst>
      <p:ext uri="{BB962C8B-B14F-4D97-AF65-F5344CB8AC3E}">
        <p14:creationId xmlns:p14="http://schemas.microsoft.com/office/powerpoint/2010/main" val="347924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3DFE2D-5BB9-639C-F210-6D893513119C}"/>
              </a:ext>
            </a:extLst>
          </p:cNvPr>
          <p:cNvSpPr>
            <a:spLocks noGrp="1"/>
          </p:cNvSpPr>
          <p:nvPr>
            <p:ph type="title"/>
          </p:nvPr>
        </p:nvSpPr>
        <p:spPr>
          <a:xfrm>
            <a:off x="5691917" y="260250"/>
            <a:ext cx="1550437" cy="985366"/>
          </a:xfrm>
        </p:spPr>
        <p:txBody>
          <a:bodyPr/>
          <a:lstStyle/>
          <a:p>
            <a:r>
              <a:rPr lang="en-US" dirty="0"/>
              <a:t>AJ</a:t>
            </a:r>
          </a:p>
        </p:txBody>
      </p:sp>
      <p:pic>
        <p:nvPicPr>
          <p:cNvPr id="2" name="Picture 1" descr="A person sitting at a table with papers on it&#10;&#10;Description automatically generated">
            <a:extLst>
              <a:ext uri="{FF2B5EF4-FFF2-40B4-BE49-F238E27FC236}">
                <a16:creationId xmlns:a16="http://schemas.microsoft.com/office/drawing/2014/main" id="{4FB1B9A0-25CE-9004-9B16-A09B83E17E7E}"/>
              </a:ext>
            </a:extLst>
          </p:cNvPr>
          <p:cNvPicPr>
            <a:picLocks noChangeAspect="1"/>
          </p:cNvPicPr>
          <p:nvPr/>
        </p:nvPicPr>
        <p:blipFill>
          <a:blip r:embed="rId3"/>
          <a:stretch>
            <a:fillRect/>
          </a:stretch>
        </p:blipFill>
        <p:spPr>
          <a:xfrm>
            <a:off x="3524250" y="0"/>
            <a:ext cx="5143500" cy="6858000"/>
          </a:xfrm>
          <a:prstGeom prst="rect">
            <a:avLst/>
          </a:prstGeom>
        </p:spPr>
      </p:pic>
    </p:spTree>
    <p:extLst>
      <p:ext uri="{BB962C8B-B14F-4D97-AF65-F5344CB8AC3E}">
        <p14:creationId xmlns:p14="http://schemas.microsoft.com/office/powerpoint/2010/main" val="241022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F8496-6644-AA26-C59D-26B36FA11114}"/>
              </a:ext>
            </a:extLst>
          </p:cNvPr>
          <p:cNvSpPr>
            <a:spLocks noGrp="1"/>
          </p:cNvSpPr>
          <p:nvPr>
            <p:ph type="title"/>
          </p:nvPr>
        </p:nvSpPr>
        <p:spPr>
          <a:xfrm>
            <a:off x="838200" y="840259"/>
            <a:ext cx="10515600" cy="850429"/>
          </a:xfrm>
        </p:spPr>
        <p:txBody>
          <a:bodyPr/>
          <a:lstStyle/>
          <a:p>
            <a:r>
              <a:rPr lang="en-US" dirty="0"/>
              <a:t>Medical Provider List</a:t>
            </a:r>
          </a:p>
        </p:txBody>
      </p:sp>
      <p:sp>
        <p:nvSpPr>
          <p:cNvPr id="5" name="TextBox 4">
            <a:extLst>
              <a:ext uri="{FF2B5EF4-FFF2-40B4-BE49-F238E27FC236}">
                <a16:creationId xmlns:a16="http://schemas.microsoft.com/office/drawing/2014/main" id="{5F89CF0A-FE15-020F-1425-1D2AB367A324}"/>
              </a:ext>
            </a:extLst>
          </p:cNvPr>
          <p:cNvSpPr txBox="1"/>
          <p:nvPr/>
        </p:nvSpPr>
        <p:spPr>
          <a:xfrm>
            <a:off x="1185863" y="2193535"/>
            <a:ext cx="3906089" cy="3108543"/>
          </a:xfrm>
          <a:prstGeom prst="rect">
            <a:avLst/>
          </a:prstGeom>
          <a:noFill/>
        </p:spPr>
        <p:txBody>
          <a:bodyPr wrap="square" rtlCol="0">
            <a:spAutoFit/>
          </a:bodyPr>
          <a:lstStyle/>
          <a:p>
            <a:r>
              <a:rPr lang="en-US" sz="2800" b="0" i="0" dirty="0">
                <a:solidFill>
                  <a:srgbClr val="000000"/>
                </a:solidFill>
                <a:effectLst/>
              </a:rPr>
              <a:t>The Healthy Living Medical Provider List is a tool to help you organize your doctors, specialist and health care workers,</a:t>
            </a:r>
            <a:r>
              <a:rPr lang="en-US" sz="2800" dirty="0">
                <a:solidFill>
                  <a:srgbClr val="000000"/>
                </a:solidFill>
              </a:rPr>
              <a:t> </a:t>
            </a:r>
            <a:r>
              <a:rPr lang="en-US" sz="2800" b="0" i="0" dirty="0">
                <a:solidFill>
                  <a:srgbClr val="000000"/>
                </a:solidFill>
                <a:effectLst/>
              </a:rPr>
              <a:t>and how they support you.  </a:t>
            </a:r>
            <a:endParaRPr lang="en-US" sz="2800" dirty="0"/>
          </a:p>
        </p:txBody>
      </p:sp>
      <p:pic>
        <p:nvPicPr>
          <p:cNvPr id="4" name="Content Placeholder 3" descr="Document with a table with headers for type of provider, name of provider or practice, phone number, email, and why do I see them?">
            <a:extLst>
              <a:ext uri="{FF2B5EF4-FFF2-40B4-BE49-F238E27FC236}">
                <a16:creationId xmlns:a16="http://schemas.microsoft.com/office/drawing/2014/main" id="{DF7C8859-D26C-F324-9067-30F2FFD3761E}"/>
              </a:ext>
              <a:ext uri="{C183D7F6-B498-43B3-948B-1728B52AA6E4}">
                <adec:decorative xmlns:adec="http://schemas.microsoft.com/office/drawing/2017/decorative" val="0"/>
              </a:ext>
            </a:extLst>
          </p:cNvPr>
          <p:cNvPicPr>
            <a:picLocks noGrp="1" noChangeAspect="1"/>
          </p:cNvPicPr>
          <p:nvPr>
            <p:ph idx="1"/>
          </p:nvPr>
        </p:nvPicPr>
        <p:blipFill>
          <a:blip r:embed="rId3"/>
          <a:stretch>
            <a:fillRect/>
          </a:stretch>
        </p:blipFill>
        <p:spPr>
          <a:xfrm>
            <a:off x="6107355" y="1690688"/>
            <a:ext cx="5246445" cy="4113213"/>
          </a:xfrm>
        </p:spPr>
      </p:pic>
    </p:spTree>
    <p:extLst>
      <p:ext uri="{BB962C8B-B14F-4D97-AF65-F5344CB8AC3E}">
        <p14:creationId xmlns:p14="http://schemas.microsoft.com/office/powerpoint/2010/main" val="2621437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FE80A-4EC6-64A2-E95B-86C9C637FA89}"/>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F539C47A-C7BD-7FCC-46CC-CD8E582E7691}"/>
              </a:ext>
            </a:extLst>
          </p:cNvPr>
          <p:cNvSpPr>
            <a:spLocks noGrp="1"/>
          </p:cNvSpPr>
          <p:nvPr>
            <p:ph idx="1"/>
          </p:nvPr>
        </p:nvSpPr>
        <p:spPr>
          <a:xfrm>
            <a:off x="1154954" y="1854558"/>
            <a:ext cx="9998149" cy="4589105"/>
          </a:xfrm>
        </p:spPr>
        <p:txBody>
          <a:bodyPr>
            <a:normAutofit lnSpcReduction="10000"/>
          </a:bodyPr>
          <a:lstStyle/>
          <a:p>
            <a:pPr marL="0" indent="0">
              <a:buNone/>
            </a:pPr>
            <a:r>
              <a:rPr lang="en-US" sz="2400" b="1" dirty="0">
                <a:effectLst/>
              </a:rPr>
              <a:t>Care Notebook, Utah Medical Home Portal</a:t>
            </a:r>
            <a:endParaRPr lang="en-US" sz="2400" b="1" dirty="0"/>
          </a:p>
          <a:p>
            <a:pPr marL="0" indent="0">
              <a:buNone/>
            </a:pPr>
            <a:r>
              <a:rPr lang="en-US" sz="2400" dirty="0">
                <a:effectLst/>
                <a:hlinkClick r:id="rId3"/>
              </a:rPr>
              <a:t>https://ut.medicalhomeportal.org/living-with-child/caring-for-children-with-special-health-care-needs/managing-and-coordinating-care/care-notebook#d74547622e189</a:t>
            </a:r>
            <a:r>
              <a:rPr lang="en-US" sz="2400" dirty="0">
                <a:effectLst/>
              </a:rPr>
              <a:t> </a:t>
            </a:r>
          </a:p>
          <a:p>
            <a:pPr marL="0" indent="0">
              <a:buNone/>
            </a:pPr>
            <a:endParaRPr lang="en-US" sz="2400" dirty="0">
              <a:effectLst/>
            </a:endParaRPr>
          </a:p>
          <a:p>
            <a:pPr marL="0" indent="0">
              <a:buNone/>
            </a:pPr>
            <a:r>
              <a:rPr lang="en-US" sz="2400" b="1" dirty="0">
                <a:effectLst/>
              </a:rPr>
              <a:t>National Institute of Health</a:t>
            </a:r>
            <a:endParaRPr lang="en-US" sz="2400" dirty="0">
              <a:effectLst/>
            </a:endParaRPr>
          </a:p>
          <a:p>
            <a:pPr marL="0" indent="0">
              <a:buNone/>
            </a:pPr>
            <a:r>
              <a:rPr lang="en-US" sz="2400" dirty="0">
                <a:effectLst/>
                <a:hlinkClick r:id="rId4"/>
              </a:rPr>
              <a:t>https://www.nih.gov/</a:t>
            </a:r>
            <a:r>
              <a:rPr lang="en-US" sz="2400" dirty="0">
                <a:effectLst/>
              </a:rPr>
              <a:t> </a:t>
            </a:r>
          </a:p>
          <a:p>
            <a:pPr marL="0" indent="0">
              <a:buNone/>
            </a:pPr>
            <a:endParaRPr lang="en-US" sz="2400" dirty="0">
              <a:effectLst/>
            </a:endParaRPr>
          </a:p>
          <a:p>
            <a:pPr marL="0" indent="0">
              <a:buNone/>
            </a:pPr>
            <a:r>
              <a:rPr lang="en-US" sz="2400" b="1" i="1" dirty="0">
                <a:effectLst/>
              </a:rPr>
              <a:t>25 Types of Doctors &amp; what they do for Patients’ Health - Good Housekeeping </a:t>
            </a:r>
            <a:endParaRPr lang="en-US" sz="2400" dirty="0">
              <a:effectLst/>
            </a:endParaRPr>
          </a:p>
          <a:p>
            <a:pPr marL="0" indent="0">
              <a:buNone/>
            </a:pPr>
            <a:r>
              <a:rPr lang="en-US" sz="2400" dirty="0">
                <a:effectLst/>
                <a:hlinkClick r:id="rId5"/>
              </a:rPr>
              <a:t>https://www.goodhousekeeping.com/health/wellness/a33863644/types-of-doctors/</a:t>
            </a:r>
            <a:r>
              <a:rPr lang="en-US" sz="2400" dirty="0">
                <a:effectLst/>
              </a:rPr>
              <a:t>  </a:t>
            </a:r>
          </a:p>
        </p:txBody>
      </p:sp>
    </p:spTree>
    <p:extLst>
      <p:ext uri="{BB962C8B-B14F-4D97-AF65-F5344CB8AC3E}">
        <p14:creationId xmlns:p14="http://schemas.microsoft.com/office/powerpoint/2010/main" val="1268634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FE80A-4EC6-64A2-E95B-86C9C637FA89}"/>
              </a:ext>
            </a:extLst>
          </p:cNvPr>
          <p:cNvSpPr>
            <a:spLocks noGrp="1"/>
          </p:cNvSpPr>
          <p:nvPr>
            <p:ph type="title"/>
          </p:nvPr>
        </p:nvSpPr>
        <p:spPr/>
        <p:txBody>
          <a:bodyPr/>
          <a:lstStyle/>
          <a:p>
            <a:r>
              <a:rPr lang="en-US" dirty="0"/>
              <a:t>Resources Continued</a:t>
            </a:r>
          </a:p>
        </p:txBody>
      </p:sp>
      <p:sp>
        <p:nvSpPr>
          <p:cNvPr id="3" name="Content Placeholder 2">
            <a:extLst>
              <a:ext uri="{FF2B5EF4-FFF2-40B4-BE49-F238E27FC236}">
                <a16:creationId xmlns:a16="http://schemas.microsoft.com/office/drawing/2014/main" id="{F539C47A-C7BD-7FCC-46CC-CD8E582E7691}"/>
              </a:ext>
            </a:extLst>
          </p:cNvPr>
          <p:cNvSpPr>
            <a:spLocks noGrp="1"/>
          </p:cNvSpPr>
          <p:nvPr>
            <p:ph idx="1"/>
          </p:nvPr>
        </p:nvSpPr>
        <p:spPr>
          <a:xfrm>
            <a:off x="1154954" y="1690688"/>
            <a:ext cx="9998149" cy="4867275"/>
          </a:xfrm>
        </p:spPr>
        <p:txBody>
          <a:bodyPr>
            <a:normAutofit fontScale="92500" lnSpcReduction="20000"/>
          </a:bodyPr>
          <a:lstStyle/>
          <a:p>
            <a:pPr marL="0" indent="0">
              <a:buNone/>
            </a:pPr>
            <a:r>
              <a:rPr lang="en-US" sz="2600" b="1" i="1" dirty="0">
                <a:effectLst/>
              </a:rPr>
              <a:t>What are the Different Types of Doctors? </a:t>
            </a:r>
            <a:endParaRPr lang="en-US" sz="2600" dirty="0">
              <a:effectLst/>
            </a:endParaRPr>
          </a:p>
          <a:p>
            <a:pPr marL="0" indent="0">
              <a:buNone/>
            </a:pPr>
            <a:r>
              <a:rPr lang="en-US" sz="2600" dirty="0">
                <a:effectLst/>
                <a:hlinkClick r:id="rId3"/>
              </a:rPr>
              <a:t>https://www.webmd.com/health-insurance/insurance-doctor-types</a:t>
            </a:r>
            <a:r>
              <a:rPr lang="en-US" sz="2600" dirty="0">
                <a:effectLst/>
              </a:rPr>
              <a:t>  </a:t>
            </a:r>
          </a:p>
          <a:p>
            <a:pPr marL="0" indent="0">
              <a:buNone/>
            </a:pPr>
            <a:endParaRPr lang="en-US" sz="2600" dirty="0">
              <a:effectLst/>
            </a:endParaRPr>
          </a:p>
          <a:p>
            <a:pPr marL="0" indent="0">
              <a:buNone/>
            </a:pPr>
            <a:r>
              <a:rPr lang="en-US" sz="2600" b="1" i="1" dirty="0">
                <a:effectLst/>
              </a:rPr>
              <a:t>Types of Doctors – 20 Types of Specialists </a:t>
            </a:r>
            <a:endParaRPr lang="en-US" sz="2600" dirty="0">
              <a:effectLst/>
            </a:endParaRPr>
          </a:p>
          <a:p>
            <a:pPr marL="0" indent="0">
              <a:buNone/>
            </a:pPr>
            <a:r>
              <a:rPr lang="en-US" sz="2600" dirty="0">
                <a:effectLst/>
                <a:hlinkClick r:id="rId4"/>
              </a:rPr>
              <a:t>https://www.youtube.com/watch?v=SwOph2acW7M</a:t>
            </a:r>
            <a:r>
              <a:rPr lang="en-US" sz="2600" dirty="0">
                <a:effectLst/>
              </a:rPr>
              <a:t>  </a:t>
            </a:r>
          </a:p>
          <a:p>
            <a:pPr marL="0" indent="0">
              <a:buNone/>
            </a:pPr>
            <a:endParaRPr lang="en-US" sz="2600" dirty="0">
              <a:effectLst/>
            </a:endParaRPr>
          </a:p>
          <a:p>
            <a:pPr marL="0" indent="0">
              <a:buNone/>
            </a:pPr>
            <a:r>
              <a:rPr lang="en-US" sz="2600" b="1" i="1" dirty="0">
                <a:effectLst/>
              </a:rPr>
              <a:t>SKOOLL – Which Doctor Treats What Disease? </a:t>
            </a:r>
            <a:endParaRPr lang="en-US" sz="2600" dirty="0">
              <a:effectLst/>
            </a:endParaRPr>
          </a:p>
          <a:p>
            <a:pPr marL="0" indent="0">
              <a:buNone/>
            </a:pPr>
            <a:r>
              <a:rPr lang="en-US" sz="2600" dirty="0">
                <a:effectLst/>
                <a:hlinkClick r:id="rId5"/>
              </a:rPr>
              <a:t>https://www.youtube.com/watch?v=Ku_iqEElWlA</a:t>
            </a:r>
            <a:r>
              <a:rPr lang="en-US" sz="2600" dirty="0">
                <a:effectLst/>
              </a:rPr>
              <a:t> </a:t>
            </a:r>
          </a:p>
          <a:p>
            <a:pPr marL="0" indent="0">
              <a:buNone/>
            </a:pPr>
            <a:endParaRPr lang="en-US" sz="2600" dirty="0"/>
          </a:p>
          <a:p>
            <a:pPr marL="0" indent="0">
              <a:buNone/>
            </a:pPr>
            <a:r>
              <a:rPr lang="en-US" sz="2600" b="1" dirty="0">
                <a:effectLst/>
              </a:rPr>
              <a:t>Charting the LifeCourse Healthy Living Tools (Medication and Doctor’s tool)</a:t>
            </a:r>
          </a:p>
          <a:p>
            <a:pPr marL="0" indent="0">
              <a:buNone/>
            </a:pPr>
            <a:r>
              <a:rPr lang="en-US" sz="2600" dirty="0">
                <a:effectLst/>
                <a:hlinkClick r:id="rId6"/>
              </a:rPr>
              <a:t>https://www.lifecoursetools.com/lifecourse-library/exploring-the-life-domains/healthy-living/</a:t>
            </a:r>
            <a:endParaRPr lang="en-US" dirty="0"/>
          </a:p>
          <a:p>
            <a:pPr marL="0" indent="0">
              <a:buNone/>
            </a:pPr>
            <a:endParaRPr lang="en-US" dirty="0"/>
          </a:p>
        </p:txBody>
      </p:sp>
    </p:spTree>
    <p:extLst>
      <p:ext uri="{BB962C8B-B14F-4D97-AF65-F5344CB8AC3E}">
        <p14:creationId xmlns:p14="http://schemas.microsoft.com/office/powerpoint/2010/main" val="2027941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88134E-F63D-6489-CB2C-0C0D90C98C3C}"/>
              </a:ext>
            </a:extLst>
          </p:cNvPr>
          <p:cNvSpPr>
            <a:spLocks noGrp="1"/>
          </p:cNvSpPr>
          <p:nvPr>
            <p:ph type="title"/>
          </p:nvPr>
        </p:nvSpPr>
        <p:spPr>
          <a:xfrm>
            <a:off x="3818965" y="5263359"/>
            <a:ext cx="4823012" cy="1042329"/>
          </a:xfrm>
        </p:spPr>
        <p:txBody>
          <a:bodyPr/>
          <a:lstStyle/>
          <a:p>
            <a:pPr algn="ctr"/>
            <a:r>
              <a:rPr lang="en-US" dirty="0"/>
              <a:t>Acknowledgments</a:t>
            </a:r>
          </a:p>
        </p:txBody>
      </p:sp>
      <p:pic>
        <p:nvPicPr>
          <p:cNvPr id="10" name="Content Placeholder 9" descr="Community Life Guide a Project of Ohio Department of Developmental Disabilities developed by UCCEDD Ohio family to family and LifeCourse Nexus">
            <a:extLst>
              <a:ext uri="{FF2B5EF4-FFF2-40B4-BE49-F238E27FC236}">
                <a16:creationId xmlns:a16="http://schemas.microsoft.com/office/drawing/2014/main" id="{033C87F4-D371-6AF2-EB88-B9C9FDCDEC1F}"/>
              </a:ext>
            </a:extLst>
          </p:cNvPr>
          <p:cNvPicPr>
            <a:picLocks noGrp="1" noChangeAspect="1"/>
          </p:cNvPicPr>
          <p:nvPr>
            <p:ph idx="1"/>
          </p:nvPr>
        </p:nvPicPr>
        <p:blipFill>
          <a:blip r:embed="rId2"/>
          <a:stretch>
            <a:fillRect/>
          </a:stretch>
        </p:blipFill>
        <p:spPr>
          <a:xfrm>
            <a:off x="2412354" y="1073476"/>
            <a:ext cx="7636234" cy="4065588"/>
          </a:xfrm>
        </p:spPr>
      </p:pic>
    </p:spTree>
    <p:extLst>
      <p:ext uri="{BB962C8B-B14F-4D97-AF65-F5344CB8AC3E}">
        <p14:creationId xmlns:p14="http://schemas.microsoft.com/office/powerpoint/2010/main" val="3548614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2852C-F215-92E5-9D8A-D87E32C1A12C}"/>
              </a:ext>
            </a:extLst>
          </p:cNvPr>
          <p:cNvSpPr>
            <a:spLocks noGrp="1"/>
          </p:cNvSpPr>
          <p:nvPr>
            <p:ph type="title"/>
          </p:nvPr>
        </p:nvSpPr>
        <p:spPr>
          <a:xfrm>
            <a:off x="610012" y="2014331"/>
            <a:ext cx="4014997" cy="3286540"/>
          </a:xfrm>
        </p:spPr>
        <p:txBody>
          <a:bodyPr/>
          <a:lstStyle/>
          <a:p>
            <a:pPr algn="l"/>
            <a:r>
              <a:rPr lang="en-US" b="0" dirty="0">
                <a:solidFill>
                  <a:schemeClr val="tx1"/>
                </a:solidFill>
              </a:rPr>
              <a:t>You will soon be an adult and can take charge of your own health care. </a:t>
            </a:r>
            <a:br>
              <a:rPr lang="en-US" dirty="0"/>
            </a:br>
            <a:endParaRPr lang="en-US" dirty="0"/>
          </a:p>
        </p:txBody>
      </p:sp>
      <p:pic>
        <p:nvPicPr>
          <p:cNvPr id="9" name="Content Placeholder 8" descr="A young adult wears graduation attire next to an older adult, both smiling">
            <a:extLst>
              <a:ext uri="{FF2B5EF4-FFF2-40B4-BE49-F238E27FC236}">
                <a16:creationId xmlns:a16="http://schemas.microsoft.com/office/drawing/2014/main" id="{C027D2F6-33CF-ABCB-EE12-1DD8DE565D5F}"/>
              </a:ext>
            </a:extLst>
          </p:cNvPr>
          <p:cNvPicPr>
            <a:picLocks noGrp="1" noChangeAspect="1"/>
          </p:cNvPicPr>
          <p:nvPr>
            <p:ph type="pic" idx="1"/>
          </p:nvPr>
        </p:nvPicPr>
        <p:blipFill>
          <a:blip r:embed="rId3"/>
          <a:srcRect l="4809" r="4809"/>
          <a:stretch/>
        </p:blipFill>
        <p:spPr>
          <a:prstGeom prst="rect">
            <a:avLst/>
          </a:prstGeom>
        </p:spPr>
      </p:pic>
    </p:spTree>
    <p:extLst>
      <p:ext uri="{BB962C8B-B14F-4D97-AF65-F5344CB8AC3E}">
        <p14:creationId xmlns:p14="http://schemas.microsoft.com/office/powerpoint/2010/main" val="1468288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7054-687A-7F7B-9CB0-16E1E391322B}"/>
              </a:ext>
            </a:extLst>
          </p:cNvPr>
          <p:cNvSpPr>
            <a:spLocks noGrp="1"/>
          </p:cNvSpPr>
          <p:nvPr>
            <p:ph type="title"/>
          </p:nvPr>
        </p:nvSpPr>
        <p:spPr>
          <a:xfrm>
            <a:off x="512239" y="1809059"/>
            <a:ext cx="3953739" cy="2895463"/>
          </a:xfrm>
        </p:spPr>
        <p:txBody>
          <a:bodyPr/>
          <a:lstStyle/>
          <a:p>
            <a:pPr algn="l"/>
            <a:r>
              <a:rPr lang="en-US" b="0" dirty="0">
                <a:solidFill>
                  <a:schemeClr val="tx1"/>
                </a:solidFill>
              </a:rPr>
              <a:t>Can you explain your disability and needs to others?</a:t>
            </a:r>
            <a:br>
              <a:rPr lang="en-US" dirty="0"/>
            </a:br>
            <a:endParaRPr lang="en-US" dirty="0"/>
          </a:p>
        </p:txBody>
      </p:sp>
      <p:pic>
        <p:nvPicPr>
          <p:cNvPr id="7" name="Content Placeholder 6" descr="A young adult using a wheelchair sits in a doctors office with an adult wearing a medical robe. They both look towards screen.">
            <a:extLst>
              <a:ext uri="{FF2B5EF4-FFF2-40B4-BE49-F238E27FC236}">
                <a16:creationId xmlns:a16="http://schemas.microsoft.com/office/drawing/2014/main" id="{9EDD4AAC-1421-C5B3-A856-D0B1800ACEB3}"/>
              </a:ext>
            </a:extLst>
          </p:cNvPr>
          <p:cNvPicPr>
            <a:picLocks noGrp="1" noChangeAspect="1"/>
          </p:cNvPicPr>
          <p:nvPr>
            <p:ph type="pic" idx="1"/>
          </p:nvPr>
        </p:nvPicPr>
        <p:blipFill>
          <a:blip r:embed="rId3"/>
          <a:srcRect l="5010" r="5010"/>
          <a:stretch/>
        </p:blipFill>
        <p:spPr>
          <a:xfrm>
            <a:off x="5507561" y="987424"/>
            <a:ext cx="6172200" cy="4616421"/>
          </a:xfrm>
          <a:prstGeom prst="rect">
            <a:avLst/>
          </a:prstGeom>
        </p:spPr>
      </p:pic>
    </p:spTree>
    <p:extLst>
      <p:ext uri="{BB962C8B-B14F-4D97-AF65-F5344CB8AC3E}">
        <p14:creationId xmlns:p14="http://schemas.microsoft.com/office/powerpoint/2010/main" val="3513448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1067-9187-3A5C-0B2D-07477132ADCD}"/>
              </a:ext>
            </a:extLst>
          </p:cNvPr>
          <p:cNvSpPr>
            <a:spLocks noGrp="1"/>
          </p:cNvSpPr>
          <p:nvPr>
            <p:ph type="title"/>
          </p:nvPr>
        </p:nvSpPr>
        <p:spPr>
          <a:xfrm>
            <a:off x="591947" y="1698171"/>
            <a:ext cx="3862488" cy="3389811"/>
          </a:xfrm>
        </p:spPr>
        <p:txBody>
          <a:bodyPr/>
          <a:lstStyle/>
          <a:p>
            <a:pPr algn="l"/>
            <a:r>
              <a:rPr lang="en-US" b="0" dirty="0">
                <a:solidFill>
                  <a:schemeClr val="tx1"/>
                </a:solidFill>
              </a:rPr>
              <a:t>Do you know the names of the doctors and other health care workers you see?</a:t>
            </a:r>
            <a:br>
              <a:rPr lang="en-US" dirty="0"/>
            </a:br>
            <a:endParaRPr lang="en-US" dirty="0"/>
          </a:p>
        </p:txBody>
      </p:sp>
      <p:pic>
        <p:nvPicPr>
          <p:cNvPr id="7" name="Content Placeholder 6">
            <a:extLst>
              <a:ext uri="{FF2B5EF4-FFF2-40B4-BE49-F238E27FC236}">
                <a16:creationId xmlns:a16="http://schemas.microsoft.com/office/drawing/2014/main" id="{3A5E4208-E76B-1C82-B53B-F667D530BC2D}"/>
              </a:ext>
              <a:ext uri="{C183D7F6-B498-43B3-948B-1728B52AA6E4}">
                <adec:decorative xmlns:adec="http://schemas.microsoft.com/office/drawing/2017/decorative" val="1"/>
              </a:ext>
            </a:extLst>
          </p:cNvPr>
          <p:cNvPicPr>
            <a:picLocks noGrp="1" noChangeAspect="1"/>
          </p:cNvPicPr>
          <p:nvPr>
            <p:ph type="pic" idx="1"/>
          </p:nvPr>
        </p:nvPicPr>
        <p:blipFill>
          <a:blip r:embed="rId3"/>
          <a:srcRect l="5433" r="5433"/>
          <a:stretch/>
        </p:blipFill>
        <p:spPr>
          <a:prstGeom prst="rect">
            <a:avLst/>
          </a:prstGeom>
        </p:spPr>
      </p:pic>
    </p:spTree>
    <p:extLst>
      <p:ext uri="{BB962C8B-B14F-4D97-AF65-F5344CB8AC3E}">
        <p14:creationId xmlns:p14="http://schemas.microsoft.com/office/powerpoint/2010/main" val="4072615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250AF-6D26-2AAC-D2C8-9C55AC58D003}"/>
              </a:ext>
            </a:extLst>
          </p:cNvPr>
          <p:cNvSpPr>
            <a:spLocks noGrp="1"/>
          </p:cNvSpPr>
          <p:nvPr>
            <p:ph type="title"/>
          </p:nvPr>
        </p:nvSpPr>
        <p:spPr>
          <a:xfrm>
            <a:off x="644198" y="1575253"/>
            <a:ext cx="3914740" cy="2630988"/>
          </a:xfrm>
        </p:spPr>
        <p:txBody>
          <a:bodyPr/>
          <a:lstStyle/>
          <a:p>
            <a:pPr algn="l"/>
            <a:r>
              <a:rPr lang="en-US" b="0" dirty="0">
                <a:solidFill>
                  <a:schemeClr val="tx1"/>
                </a:solidFill>
              </a:rPr>
              <a:t>Medicine can help you take care of your health</a:t>
            </a:r>
          </a:p>
        </p:txBody>
      </p:sp>
      <p:pic>
        <p:nvPicPr>
          <p:cNvPr id="6" name="Content Placeholder 5">
            <a:extLst>
              <a:ext uri="{FF2B5EF4-FFF2-40B4-BE49-F238E27FC236}">
                <a16:creationId xmlns:a16="http://schemas.microsoft.com/office/drawing/2014/main" id="{7DBE99AC-A705-E400-9D93-7193505B849B}"/>
              </a:ext>
              <a:ext uri="{C183D7F6-B498-43B3-948B-1728B52AA6E4}">
                <adec:decorative xmlns:adec="http://schemas.microsoft.com/office/drawing/2017/decorative" val="1"/>
              </a:ext>
            </a:extLst>
          </p:cNvPr>
          <p:cNvPicPr>
            <a:picLocks noGrp="1" noChangeAspect="1"/>
          </p:cNvPicPr>
          <p:nvPr>
            <p:ph type="pic" idx="1"/>
          </p:nvPr>
        </p:nvPicPr>
        <p:blipFill>
          <a:blip r:embed="rId3"/>
          <a:srcRect l="5433" r="5433"/>
          <a:stretch/>
        </p:blipFill>
        <p:spPr>
          <a:xfrm>
            <a:off x="5516092" y="987424"/>
            <a:ext cx="6172200" cy="4616421"/>
          </a:xfrm>
        </p:spPr>
      </p:pic>
    </p:spTree>
    <p:extLst>
      <p:ext uri="{BB962C8B-B14F-4D97-AF65-F5344CB8AC3E}">
        <p14:creationId xmlns:p14="http://schemas.microsoft.com/office/powerpoint/2010/main" val="4029243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0DB70-206F-8E28-305A-81D27DF7F1B7}"/>
              </a:ext>
            </a:extLst>
          </p:cNvPr>
          <p:cNvSpPr>
            <a:spLocks noGrp="1"/>
          </p:cNvSpPr>
          <p:nvPr>
            <p:ph type="title"/>
          </p:nvPr>
        </p:nvSpPr>
        <p:spPr>
          <a:xfrm>
            <a:off x="605009" y="987424"/>
            <a:ext cx="3932237" cy="1069975"/>
          </a:xfrm>
        </p:spPr>
        <p:txBody>
          <a:bodyPr>
            <a:normAutofit/>
          </a:bodyPr>
          <a:lstStyle/>
          <a:p>
            <a:r>
              <a:rPr lang="en-US" dirty="0"/>
              <a:t>Medicines</a:t>
            </a:r>
          </a:p>
        </p:txBody>
      </p:sp>
      <p:sp>
        <p:nvSpPr>
          <p:cNvPr id="5" name="Text Placeholder 4">
            <a:extLst>
              <a:ext uri="{FF2B5EF4-FFF2-40B4-BE49-F238E27FC236}">
                <a16:creationId xmlns:a16="http://schemas.microsoft.com/office/drawing/2014/main" id="{329AF0DF-942A-5ACB-9223-E835D8C83543}"/>
              </a:ext>
            </a:extLst>
          </p:cNvPr>
          <p:cNvSpPr>
            <a:spLocks noGrp="1"/>
          </p:cNvSpPr>
          <p:nvPr>
            <p:ph type="body" sz="half" idx="2"/>
          </p:nvPr>
        </p:nvSpPr>
        <p:spPr>
          <a:xfrm>
            <a:off x="605009" y="2057400"/>
            <a:ext cx="3932237" cy="3811588"/>
          </a:xfrm>
        </p:spPr>
        <p:txBody>
          <a:bodyPr>
            <a:normAutofit/>
          </a:bodyPr>
          <a:lstStyle/>
          <a:p>
            <a:r>
              <a:rPr lang="en-US" dirty="0"/>
              <a:t>Create a list of medicines</a:t>
            </a:r>
          </a:p>
          <a:p>
            <a:endParaRPr lang="en-US" dirty="0"/>
          </a:p>
          <a:p>
            <a:pPr marL="457200" indent="-457200">
              <a:buFont typeface="Arial" panose="020B0604020202020204" pitchFamily="34" charset="0"/>
              <a:buChar char="•"/>
            </a:pPr>
            <a:r>
              <a:rPr lang="en-US" sz="2400" dirty="0"/>
              <a:t>What is the name of the medicine?</a:t>
            </a:r>
          </a:p>
          <a:p>
            <a:pPr marL="457200" indent="-457200">
              <a:buFont typeface="Arial" panose="020B0604020202020204" pitchFamily="34" charset="0"/>
              <a:buChar char="•"/>
            </a:pPr>
            <a:r>
              <a:rPr lang="en-US" sz="2400" dirty="0"/>
              <a:t>Why do you take it?</a:t>
            </a:r>
          </a:p>
          <a:p>
            <a:pPr marL="457200" indent="-457200">
              <a:buFont typeface="Arial" panose="020B0604020202020204" pitchFamily="34" charset="0"/>
              <a:buChar char="•"/>
            </a:pPr>
            <a:r>
              <a:rPr lang="en-US" sz="2400" dirty="0"/>
              <a:t>When do you take it</a:t>
            </a:r>
          </a:p>
        </p:txBody>
      </p:sp>
      <p:sp>
        <p:nvSpPr>
          <p:cNvPr id="3" name="TextBox 2">
            <a:extLst>
              <a:ext uri="{FF2B5EF4-FFF2-40B4-BE49-F238E27FC236}">
                <a16:creationId xmlns:a16="http://schemas.microsoft.com/office/drawing/2014/main" id="{5E0F53B6-92E1-6B2C-607F-06D4E80D4E87}"/>
              </a:ext>
            </a:extLst>
          </p:cNvPr>
          <p:cNvSpPr txBox="1"/>
          <p:nvPr/>
        </p:nvSpPr>
        <p:spPr>
          <a:xfrm>
            <a:off x="6165056" y="837142"/>
            <a:ext cx="4672012" cy="769441"/>
          </a:xfrm>
          <a:prstGeom prst="rect">
            <a:avLst/>
          </a:prstGeom>
          <a:noFill/>
        </p:spPr>
        <p:txBody>
          <a:bodyPr wrap="square" rtlCol="0">
            <a:spAutoFit/>
          </a:bodyPr>
          <a:lstStyle/>
          <a:p>
            <a:pPr algn="ctr"/>
            <a:r>
              <a:rPr lang="en-US" sz="4400" dirty="0">
                <a:solidFill>
                  <a:schemeClr val="bg1"/>
                </a:solidFill>
              </a:rPr>
              <a:t>Mackenzie</a:t>
            </a:r>
          </a:p>
        </p:txBody>
      </p:sp>
      <p:pic>
        <p:nvPicPr>
          <p:cNvPr id="7" name="Content Placeholder 6" descr="A person standing in a room&#10;&#10;Description automatically generated">
            <a:extLst>
              <a:ext uri="{FF2B5EF4-FFF2-40B4-BE49-F238E27FC236}">
                <a16:creationId xmlns:a16="http://schemas.microsoft.com/office/drawing/2014/main" id="{2D6E5158-F558-CA29-2971-E8CB0411D1E5}"/>
              </a:ext>
            </a:extLst>
          </p:cNvPr>
          <p:cNvPicPr>
            <a:picLocks noGrp="1" noChangeAspect="1"/>
          </p:cNvPicPr>
          <p:nvPr>
            <p:ph idx="1"/>
          </p:nvPr>
        </p:nvPicPr>
        <p:blipFill>
          <a:blip r:embed="rId3"/>
          <a:stretch>
            <a:fillRect/>
          </a:stretch>
        </p:blipFill>
        <p:spPr>
          <a:xfrm>
            <a:off x="6485684" y="0"/>
            <a:ext cx="4168217" cy="5562600"/>
          </a:xfrm>
          <a:prstGeom prst="rect">
            <a:avLst/>
          </a:prstGeom>
        </p:spPr>
      </p:pic>
    </p:spTree>
    <p:extLst>
      <p:ext uri="{BB962C8B-B14F-4D97-AF65-F5344CB8AC3E}">
        <p14:creationId xmlns:p14="http://schemas.microsoft.com/office/powerpoint/2010/main" val="1419424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296F8-FB7C-2A76-DBA3-105F32F86AB2}"/>
              </a:ext>
            </a:extLst>
          </p:cNvPr>
          <p:cNvSpPr>
            <a:spLocks noGrp="1"/>
          </p:cNvSpPr>
          <p:nvPr>
            <p:ph type="title"/>
          </p:nvPr>
        </p:nvSpPr>
        <p:spPr>
          <a:xfrm>
            <a:off x="838200" y="840259"/>
            <a:ext cx="10515600" cy="850429"/>
          </a:xfrm>
        </p:spPr>
        <p:txBody>
          <a:bodyPr/>
          <a:lstStyle/>
          <a:p>
            <a:r>
              <a:rPr lang="en-US" dirty="0"/>
              <a:t>Different Kinds of Doctors</a:t>
            </a:r>
          </a:p>
        </p:txBody>
      </p:sp>
      <p:sp>
        <p:nvSpPr>
          <p:cNvPr id="3" name="Content Placeholder 2">
            <a:extLst>
              <a:ext uri="{FF2B5EF4-FFF2-40B4-BE49-F238E27FC236}">
                <a16:creationId xmlns:a16="http://schemas.microsoft.com/office/drawing/2014/main" id="{2769C99B-B704-9BF5-B76C-61829CB3838C}"/>
              </a:ext>
            </a:extLst>
          </p:cNvPr>
          <p:cNvSpPr>
            <a:spLocks noGrp="1"/>
          </p:cNvSpPr>
          <p:nvPr>
            <p:ph idx="1"/>
          </p:nvPr>
        </p:nvSpPr>
        <p:spPr>
          <a:xfrm>
            <a:off x="838200" y="1825625"/>
            <a:ext cx="3872345" cy="4192116"/>
          </a:xfrm>
        </p:spPr>
        <p:txBody>
          <a:bodyPr>
            <a:normAutofit/>
          </a:bodyPr>
          <a:lstStyle/>
          <a:p>
            <a:pPr marL="0" indent="0">
              <a:buNone/>
            </a:pPr>
            <a:r>
              <a:rPr lang="en-US" dirty="0"/>
              <a:t>We see doctors to get and stay healthy.</a:t>
            </a:r>
          </a:p>
        </p:txBody>
      </p:sp>
      <p:pic>
        <p:nvPicPr>
          <p:cNvPr id="4" name="Picture 3">
            <a:extLst>
              <a:ext uri="{FF2B5EF4-FFF2-40B4-BE49-F238E27FC236}">
                <a16:creationId xmlns:a16="http://schemas.microsoft.com/office/drawing/2014/main" id="{B887483B-6CCF-9989-16D7-180B9C219833}"/>
              </a:ext>
              <a:ext uri="{C183D7F6-B498-43B3-948B-1728B52AA6E4}">
                <adec:decorative xmlns:adec="http://schemas.microsoft.com/office/drawing/2017/decorative" val="1"/>
              </a:ext>
            </a:extLst>
          </p:cNvPr>
          <p:cNvPicPr>
            <a:picLocks noChangeAspect="1"/>
          </p:cNvPicPr>
          <p:nvPr/>
        </p:nvPicPr>
        <p:blipFill rotWithShape="1">
          <a:blip r:embed="rId3"/>
          <a:srcRect l="7529" t="129" r="10039" b="-129"/>
          <a:stretch/>
        </p:blipFill>
        <p:spPr>
          <a:xfrm>
            <a:off x="4651212" y="2403087"/>
            <a:ext cx="3743972" cy="3036286"/>
          </a:xfrm>
          <a:prstGeom prst="rect">
            <a:avLst/>
          </a:prstGeom>
        </p:spPr>
      </p:pic>
      <p:pic>
        <p:nvPicPr>
          <p:cNvPr id="5" name="Picture 4">
            <a:extLst>
              <a:ext uri="{FF2B5EF4-FFF2-40B4-BE49-F238E27FC236}">
                <a16:creationId xmlns:a16="http://schemas.microsoft.com/office/drawing/2014/main" id="{1D3F2621-7AFA-09D7-5CD9-0F40B2D1CDE0}"/>
              </a:ext>
              <a:ext uri="{C183D7F6-B498-43B3-948B-1728B52AA6E4}">
                <adec:decorative xmlns:adec="http://schemas.microsoft.com/office/drawing/2017/decorative" val="1"/>
              </a:ext>
            </a:extLst>
          </p:cNvPr>
          <p:cNvPicPr>
            <a:picLocks noChangeAspect="1"/>
          </p:cNvPicPr>
          <p:nvPr/>
        </p:nvPicPr>
        <p:blipFill rotWithShape="1">
          <a:blip r:embed="rId4"/>
          <a:srcRect l="17462" r="10219"/>
          <a:stretch/>
        </p:blipFill>
        <p:spPr>
          <a:xfrm>
            <a:off x="8502547" y="2403087"/>
            <a:ext cx="3174283" cy="3037189"/>
          </a:xfrm>
          <a:prstGeom prst="rect">
            <a:avLst/>
          </a:prstGeom>
        </p:spPr>
      </p:pic>
    </p:spTree>
    <p:extLst>
      <p:ext uri="{BB962C8B-B14F-4D97-AF65-F5344CB8AC3E}">
        <p14:creationId xmlns:p14="http://schemas.microsoft.com/office/powerpoint/2010/main" val="1892519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589B-EBED-048E-AB4C-8005BF3C3396}"/>
              </a:ext>
            </a:extLst>
          </p:cNvPr>
          <p:cNvSpPr>
            <a:spLocks noGrp="1"/>
          </p:cNvSpPr>
          <p:nvPr>
            <p:ph type="title"/>
          </p:nvPr>
        </p:nvSpPr>
        <p:spPr>
          <a:xfrm>
            <a:off x="6327774" y="1012825"/>
            <a:ext cx="5026025" cy="812800"/>
          </a:xfrm>
        </p:spPr>
        <p:txBody>
          <a:bodyPr/>
          <a:lstStyle/>
          <a:p>
            <a:pPr algn="ctr"/>
            <a:r>
              <a:rPr lang="en-US" dirty="0"/>
              <a:t>Pediatrician</a:t>
            </a:r>
          </a:p>
        </p:txBody>
      </p:sp>
      <p:sp>
        <p:nvSpPr>
          <p:cNvPr id="6" name="Content Placeholder 5">
            <a:extLst>
              <a:ext uri="{FF2B5EF4-FFF2-40B4-BE49-F238E27FC236}">
                <a16:creationId xmlns:a16="http://schemas.microsoft.com/office/drawing/2014/main" id="{2D9DB39E-C721-2F93-876D-8589DA113901}"/>
              </a:ext>
            </a:extLst>
          </p:cNvPr>
          <p:cNvSpPr>
            <a:spLocks noGrp="1"/>
          </p:cNvSpPr>
          <p:nvPr>
            <p:ph sz="half" idx="2"/>
          </p:nvPr>
        </p:nvSpPr>
        <p:spPr>
          <a:xfrm>
            <a:off x="6327775" y="1914525"/>
            <a:ext cx="5026025" cy="3870108"/>
          </a:xfrm>
        </p:spPr>
        <p:txBody>
          <a:bodyPr/>
          <a:lstStyle/>
          <a:p>
            <a:pPr marL="0" indent="0">
              <a:buNone/>
            </a:pPr>
            <a:r>
              <a:rPr lang="en-US" dirty="0"/>
              <a:t>A </a:t>
            </a:r>
            <a:r>
              <a:rPr lang="en-US" b="1" dirty="0"/>
              <a:t>pediatrician</a:t>
            </a:r>
            <a:r>
              <a:rPr lang="en-US" dirty="0"/>
              <a:t> is a doctor who specializes in treating babies, children and teenagers.</a:t>
            </a:r>
          </a:p>
        </p:txBody>
      </p:sp>
      <p:pic>
        <p:nvPicPr>
          <p:cNvPr id="8" name="Content Placeholder 7">
            <a:extLst>
              <a:ext uri="{FF2B5EF4-FFF2-40B4-BE49-F238E27FC236}">
                <a16:creationId xmlns:a16="http://schemas.microsoft.com/office/drawing/2014/main" id="{CECC22DD-0F35-A16B-7B8A-8AD2B75C49D1}"/>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838200" y="1914525"/>
            <a:ext cx="5026025" cy="3477778"/>
          </a:xfrm>
          <a:prstGeom prst="rect">
            <a:avLst/>
          </a:prstGeom>
        </p:spPr>
      </p:pic>
    </p:spTree>
    <p:extLst>
      <p:ext uri="{BB962C8B-B14F-4D97-AF65-F5344CB8AC3E}">
        <p14:creationId xmlns:p14="http://schemas.microsoft.com/office/powerpoint/2010/main" val="1735571235"/>
      </p:ext>
    </p:extLst>
  </p:cSld>
  <p:clrMapOvr>
    <a:masterClrMapping/>
  </p:clrMapOvr>
</p:sld>
</file>

<file path=ppt/theme/theme1.xml><?xml version="1.0" encoding="utf-8"?>
<a:theme xmlns:a="http://schemas.openxmlformats.org/drawingml/2006/main" name="Office Theme">
  <a:themeElements>
    <a:clrScheme name="OHDODD + Altarum">
      <a:dk1>
        <a:srgbClr val="000000"/>
      </a:dk1>
      <a:lt1>
        <a:srgbClr val="FFFFFF"/>
      </a:lt1>
      <a:dk2>
        <a:srgbClr val="44546A"/>
      </a:dk2>
      <a:lt2>
        <a:srgbClr val="E7E6E6"/>
      </a:lt2>
      <a:accent1>
        <a:srgbClr val="CAD73C"/>
      </a:accent1>
      <a:accent2>
        <a:srgbClr val="6DA9DC"/>
      </a:accent2>
      <a:accent3>
        <a:srgbClr val="0E3F74"/>
      </a:accent3>
      <a:accent4>
        <a:srgbClr val="C12637"/>
      </a:accent4>
      <a:accent5>
        <a:srgbClr val="5B9BD5"/>
      </a:accent5>
      <a:accent6>
        <a:srgbClr val="A6A6A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DODD_HC_OHF2F+UCCEDD" id="{5AC1F96A-4633-CC46-84E2-04786339B073}" vid="{B0002769-61F6-214D-9867-9B54EAE768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E1831465204F4DB895A29006AFE8C7" ma:contentTypeVersion="14" ma:contentTypeDescription="Create a new document." ma:contentTypeScope="" ma:versionID="ebd950df451a6d895557673e21316f70">
  <xsd:schema xmlns:xsd="http://www.w3.org/2001/XMLSchema" xmlns:xs="http://www.w3.org/2001/XMLSchema" xmlns:p="http://schemas.microsoft.com/office/2006/metadata/properties" xmlns:ns2="635b3177-b61c-404f-b326-16cfed8d247f" xmlns:ns3="047bb72d-e234-4d44-93a0-25620591dbf7" targetNamespace="http://schemas.microsoft.com/office/2006/metadata/properties" ma:root="true" ma:fieldsID="4c302414088ae26e400bf896f716f0b3" ns2:_="" ns3:_="">
    <xsd:import namespace="635b3177-b61c-404f-b326-16cfed8d247f"/>
    <xsd:import namespace="047bb72d-e234-4d44-93a0-25620591db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b3177-b61c-404f-b326-16cfed8d24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dddcd57-84d1-4efd-b16d-73b006936c4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7bb72d-e234-4d44-93a0-25620591db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128c2b3-882a-4b70-8bc4-624270d8ac9d}" ma:internalName="TaxCatchAll" ma:showField="CatchAllData" ma:web="047bb72d-e234-4d44-93a0-25620591db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635b3177-b61c-404f-b326-16cfed8d247f" xsi:nil="true"/>
    <SharedWithUsers xmlns="047bb72d-e234-4d44-93a0-25620591dbf7">
      <UserInfo>
        <DisplayName/>
        <AccountId xsi:nil="true"/>
        <AccountType/>
      </UserInfo>
    </SharedWithUsers>
    <TaxCatchAll xmlns="047bb72d-e234-4d44-93a0-25620591dbf7" xsi:nil="true"/>
    <lcf76f155ced4ddcb4097134ff3c332f xmlns="635b3177-b61c-404f-b326-16cfed8d247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4462578-1075-4DA2-A705-F04E75A378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5b3177-b61c-404f-b326-16cfed8d247f"/>
    <ds:schemaRef ds:uri="047bb72d-e234-4d44-93a0-25620591db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877CEC-8472-4CB1-AAE6-0A02FF49D3BC}">
  <ds:schemaRefs>
    <ds:schemaRef ds:uri="http://schemas.microsoft.com/sharepoint/v3/contenttype/forms"/>
  </ds:schemaRefs>
</ds:datastoreItem>
</file>

<file path=customXml/itemProps3.xml><?xml version="1.0" encoding="utf-8"?>
<ds:datastoreItem xmlns:ds="http://schemas.openxmlformats.org/officeDocument/2006/customXml" ds:itemID="{C5FFB615-CD09-4611-8A9D-0334F73417D2}">
  <ds:schemaRefs>
    <ds:schemaRef ds:uri="http://schemas.microsoft.com/office/2006/metadata/properties"/>
    <ds:schemaRef ds:uri="http://schemas.microsoft.com/office/infopath/2007/PartnerControls"/>
    <ds:schemaRef ds:uri="635b3177-b61c-404f-b326-16cfed8d247f"/>
    <ds:schemaRef ds:uri="047bb72d-e234-4d44-93a0-25620591dbf7"/>
  </ds:schemaRefs>
</ds:datastoreItem>
</file>

<file path=docProps/app.xml><?xml version="1.0" encoding="utf-8"?>
<Properties xmlns="http://schemas.openxmlformats.org/officeDocument/2006/extended-properties" xmlns:vt="http://schemas.openxmlformats.org/officeDocument/2006/docPropsVTypes">
  <Template>Office Theme</Template>
  <TotalTime>88</TotalTime>
  <Words>1541</Words>
  <Application>Microsoft Macintosh PowerPoint</Application>
  <PresentationFormat>Widescreen</PresentationFormat>
  <Paragraphs>256</Paragraphs>
  <Slides>25</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Wingdings</vt:lpstr>
      <vt:lpstr>Office Theme</vt:lpstr>
      <vt:lpstr>Learning About Adult Health Care</vt:lpstr>
      <vt:lpstr>Learning Objectives</vt:lpstr>
      <vt:lpstr>You will soon be an adult and can take charge of your own health care.  </vt:lpstr>
      <vt:lpstr>Can you explain your disability and needs to others? </vt:lpstr>
      <vt:lpstr>Do you know the names of the doctors and other health care workers you see? </vt:lpstr>
      <vt:lpstr>Medicine can help you take care of your health</vt:lpstr>
      <vt:lpstr>Medicines</vt:lpstr>
      <vt:lpstr>Different Kinds of Doctors</vt:lpstr>
      <vt:lpstr>Pediatrician</vt:lpstr>
      <vt:lpstr>Family Physician</vt:lpstr>
      <vt:lpstr>Internal Medicine</vt:lpstr>
      <vt:lpstr>What Is a Specialist?</vt:lpstr>
      <vt:lpstr>Types of Specialists 1</vt:lpstr>
      <vt:lpstr>Types of Specialists 2</vt:lpstr>
      <vt:lpstr>Types of Specialists</vt:lpstr>
      <vt:lpstr>Surgeon</vt:lpstr>
      <vt:lpstr>Reproductive Health</vt:lpstr>
      <vt:lpstr>Health Care Workers </vt:lpstr>
      <vt:lpstr>Therapists</vt:lpstr>
      <vt:lpstr>Mental Health Specialists</vt:lpstr>
      <vt:lpstr>AJ</vt:lpstr>
      <vt:lpstr>Medical Provider List</vt:lpstr>
      <vt:lpstr>Resources</vt:lpstr>
      <vt:lpstr>Resources Continued</vt:lpstr>
      <vt:lpstr>Acknowledgments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About Adult Health Care</dc:title>
  <dc:subject>Adult Health Care</dc:subject>
  <dc:creator>Ohio DODD</dc:creator>
  <cp:keywords>healthcare, adults, doctors</cp:keywords>
  <dc:description/>
  <cp:lastModifiedBy>Jeff Liffick</cp:lastModifiedBy>
  <cp:revision>16</cp:revision>
  <dcterms:created xsi:type="dcterms:W3CDTF">2024-03-05T15:41:27Z</dcterms:created>
  <dcterms:modified xsi:type="dcterms:W3CDTF">2024-04-16T19:17:51Z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51600.0000000000</vt:lpwstr>
  </property>
  <property fmtid="{D5CDD505-2E9C-101B-9397-08002B2CF9AE}" pid="3" name="xd_ProgID">
    <vt:lpwstr/>
  </property>
  <property fmtid="{D5CDD505-2E9C-101B-9397-08002B2CF9AE}" pid="4" name="MediaServiceImageTags">
    <vt:lpwstr/>
  </property>
  <property fmtid="{D5CDD505-2E9C-101B-9397-08002B2CF9AE}" pid="5" name="ContentTypeId">
    <vt:lpwstr>0x010100F3E1831465204F4DB895A29006AFE8C7</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