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60" r:id="rId5"/>
    <p:sldId id="276" r:id="rId6"/>
    <p:sldId id="281" r:id="rId7"/>
    <p:sldId id="280" r:id="rId8"/>
    <p:sldId id="278" r:id="rId9"/>
    <p:sldId id="258" r:id="rId10"/>
    <p:sldId id="261" r:id="rId11"/>
    <p:sldId id="263" r:id="rId12"/>
    <p:sldId id="264" r:id="rId13"/>
    <p:sldId id="282" r:id="rId14"/>
    <p:sldId id="265" r:id="rId15"/>
    <p:sldId id="266" r:id="rId16"/>
    <p:sldId id="267" r:id="rId17"/>
    <p:sldId id="268" r:id="rId18"/>
    <p:sldId id="269" r:id="rId19"/>
    <p:sldId id="270" r:id="rId20"/>
    <p:sldId id="273" r:id="rId21"/>
    <p:sldId id="271" r:id="rId22"/>
    <p:sldId id="272"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A3F08B-6236-CC7C-C0B0-833756011909}" name="Clark,Marie" initials="Cl" userId="Vj9vJaTTtGDfwpKQSTbYh5ehXQnTeYoNUHXWjf404I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78872-34D6-442F-895F-AAFADDB17070}" v="12" dt="2024-03-19T16:13:15.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8" autoAdjust="0"/>
    <p:restoredTop sz="75782" autoAdjust="0"/>
  </p:normalViewPr>
  <p:slideViewPr>
    <p:cSldViewPr snapToGrid="0">
      <p:cViewPr varScale="1">
        <p:scale>
          <a:sx n="94" d="100"/>
          <a:sy n="94" d="100"/>
        </p:scale>
        <p:origin x="216" y="216"/>
      </p:cViewPr>
      <p:guideLst/>
    </p:cSldViewPr>
  </p:slideViewPr>
  <p:outlineViewPr>
    <p:cViewPr>
      <p:scale>
        <a:sx n="33" d="100"/>
        <a:sy n="33" d="100"/>
      </p:scale>
      <p:origin x="0" y="-106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5DD3D-DF08-D544-85CF-6F7F283EF8EE}"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ADD9F-B523-1643-9CC5-D588713E20FE}" type="slidenum">
              <a:rPr lang="en-US" smtClean="0"/>
              <a:t>‹#›</a:t>
            </a:fld>
            <a:endParaRPr lang="en-US"/>
          </a:p>
        </p:txBody>
      </p:sp>
    </p:spTree>
    <p:extLst>
      <p:ext uri="{BB962C8B-B14F-4D97-AF65-F5344CB8AC3E}">
        <p14:creationId xmlns:p14="http://schemas.microsoft.com/office/powerpoint/2010/main" val="213978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Refer to the EZ-Reader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Making a Budget </a:t>
            </a: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throughout the training.</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training will discuss what is a budget and how you create a budget.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learning activity will be at the end of the training.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Please ask questions as we go through. </a:t>
            </a:r>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a:t>
            </a:fld>
            <a:endParaRPr lang="en-US"/>
          </a:p>
        </p:txBody>
      </p:sp>
    </p:spTree>
    <p:extLst>
      <p:ext uri="{BB962C8B-B14F-4D97-AF65-F5344CB8AC3E}">
        <p14:creationId xmlns:p14="http://schemas.microsoft.com/office/powerpoint/2010/main" val="333100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choose to spend more money on some expenses, remember to reduce other costs accordingly.  </a:t>
            </a:r>
          </a:p>
        </p:txBody>
      </p:sp>
      <p:sp>
        <p:nvSpPr>
          <p:cNvPr id="4" name="Slide Number Placeholder 3"/>
          <p:cNvSpPr>
            <a:spLocks noGrp="1"/>
          </p:cNvSpPr>
          <p:nvPr>
            <p:ph type="sldNum" sz="quarter" idx="5"/>
          </p:nvPr>
        </p:nvSpPr>
        <p:spPr/>
        <p:txBody>
          <a:bodyPr/>
          <a:lstStyle/>
          <a:p>
            <a:fld id="{CE0ADD9F-B523-1643-9CC5-D588713E20FE}" type="slidenum">
              <a:rPr lang="en-US" smtClean="0"/>
              <a:t>10</a:t>
            </a:fld>
            <a:endParaRPr lang="en-US"/>
          </a:p>
        </p:txBody>
      </p:sp>
    </p:spTree>
    <p:extLst>
      <p:ext uri="{BB962C8B-B14F-4D97-AF65-F5344CB8AC3E}">
        <p14:creationId xmlns:p14="http://schemas.microsoft.com/office/powerpoint/2010/main" val="124906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participants about the earlier training on expenses – fixed and varied.</a:t>
            </a:r>
          </a:p>
          <a:p>
            <a:endParaRPr lang="en-US" dirty="0"/>
          </a:p>
          <a:p>
            <a:r>
              <a:rPr lang="en-US" dirty="0"/>
              <a:t>When listing your expenses/bills, you may want to estimate or take the average amount of bills that are different.  </a:t>
            </a:r>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11</a:t>
            </a:fld>
            <a:endParaRPr lang="en-US"/>
          </a:p>
        </p:txBody>
      </p:sp>
    </p:spTree>
    <p:extLst>
      <p:ext uri="{BB962C8B-B14F-4D97-AF65-F5344CB8AC3E}">
        <p14:creationId xmlns:p14="http://schemas.microsoft.com/office/powerpoint/2010/main" val="156532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Discuss needs and wants.</a:t>
            </a:r>
          </a:p>
          <a:p>
            <a:endParaRPr lang="en-US" sz="1200" dirty="0">
              <a:latin typeface="+mn-lt"/>
            </a:endParaRPr>
          </a:p>
          <a:p>
            <a:r>
              <a:rPr lang="en-US" sz="1200" dirty="0">
                <a:latin typeface="+mn-lt"/>
              </a:rPr>
              <a:t>When talking about fixed and varied expenses, discuss needs and wants.  </a:t>
            </a:r>
          </a:p>
          <a:p>
            <a:endParaRPr lang="en-US" sz="1200" dirty="0">
              <a:latin typeface="+mn-lt"/>
            </a:endParaRPr>
          </a:p>
          <a:p>
            <a:r>
              <a:rPr lang="en-US" sz="1200" dirty="0">
                <a:latin typeface="+mn-lt"/>
              </a:rPr>
              <a:t>A need may be a coat to keep warm.  A want may be A </a:t>
            </a:r>
            <a:r>
              <a:rPr lang="en-US" sz="1200" dirty="0" err="1">
                <a:latin typeface="+mn-lt"/>
              </a:rPr>
              <a:t>NorthFace</a:t>
            </a:r>
            <a:r>
              <a:rPr lang="en-US" sz="1200" dirty="0">
                <a:latin typeface="+mn-lt"/>
              </a:rPr>
              <a:t> coat.  A name brand item may not be affordable at this time.</a:t>
            </a:r>
          </a:p>
          <a:p>
            <a:endParaRPr lang="en-US" sz="1200" dirty="0">
              <a:latin typeface="+mn-lt"/>
            </a:endParaRPr>
          </a:p>
          <a:p>
            <a:pPr marL="0" marR="0">
              <a:spcBef>
                <a:spcPts val="0"/>
              </a:spcBef>
              <a:spcAft>
                <a:spcPts val="0"/>
              </a:spcAft>
            </a:pPr>
            <a:r>
              <a:rPr lang="en-US" sz="1200" b="1" dirty="0">
                <a:effectLst/>
                <a:latin typeface="+mn-lt"/>
                <a:ea typeface="Times New Roman" panose="02020603050405020304" pitchFamily="18" charset="0"/>
              </a:rPr>
              <a:t>Facilitator Notes:  </a:t>
            </a:r>
            <a:r>
              <a:rPr lang="en-US" sz="1200" dirty="0">
                <a:effectLst/>
                <a:latin typeface="+mn-lt"/>
                <a:ea typeface="Times New Roman" panose="02020603050405020304" pitchFamily="18" charset="0"/>
              </a:rPr>
              <a:t>Discuss types of expenses.</a:t>
            </a:r>
            <a:r>
              <a:rPr lang="en-US" sz="1200" b="1" dirty="0">
                <a:effectLst/>
                <a:latin typeface="+mn-lt"/>
                <a:ea typeface="Times New Roman" panose="02020603050405020304" pitchFamily="18" charset="0"/>
              </a:rPr>
              <a:t>  </a:t>
            </a:r>
            <a:r>
              <a:rPr lang="en-US" sz="1200" dirty="0">
                <a:effectLst/>
                <a:latin typeface="+mn-lt"/>
                <a:ea typeface="Times New Roman" panose="02020603050405020304" pitchFamily="18" charset="0"/>
              </a:rPr>
              <a:t>Get information from participants.  </a:t>
            </a:r>
          </a:p>
          <a:p>
            <a:pPr marL="0" marR="0">
              <a:spcBef>
                <a:spcPts val="0"/>
              </a:spcBef>
              <a:spcAft>
                <a:spcPts val="0"/>
              </a:spcAft>
            </a:pPr>
            <a:r>
              <a:rPr lang="en-US" sz="1200" dirty="0">
                <a:effectLst/>
                <a:latin typeface="+mn-lt"/>
                <a:ea typeface="Times New Roman" panose="02020603050405020304" pitchFamily="18" charset="0"/>
              </a:rPr>
              <a:t> </a:t>
            </a:r>
          </a:p>
          <a:p>
            <a:r>
              <a:rPr lang="en-US" sz="1200" b="1" kern="0" dirty="0">
                <a:effectLst/>
                <a:latin typeface="+mn-lt"/>
                <a:ea typeface="Times New Roman" panose="02020603050405020304" pitchFamily="18" charset="0"/>
              </a:rPr>
              <a:t>ASK:</a:t>
            </a:r>
            <a:r>
              <a:rPr lang="en-US" sz="1200" kern="0" dirty="0">
                <a:effectLst/>
                <a:latin typeface="+mn-lt"/>
                <a:ea typeface="Times New Roman" panose="02020603050405020304" pitchFamily="18" charset="0"/>
              </a:rPr>
              <a:t>  How much money do you spend on food? Personal care items? </a:t>
            </a:r>
            <a:endParaRPr lang="en-US" sz="1200" dirty="0">
              <a:latin typeface="+mn-lt"/>
            </a:endParaRPr>
          </a:p>
        </p:txBody>
      </p:sp>
      <p:sp>
        <p:nvSpPr>
          <p:cNvPr id="4" name="Slide Number Placeholder 3"/>
          <p:cNvSpPr>
            <a:spLocks noGrp="1"/>
          </p:cNvSpPr>
          <p:nvPr>
            <p:ph type="sldNum" sz="quarter" idx="5"/>
          </p:nvPr>
        </p:nvSpPr>
        <p:spPr/>
        <p:txBody>
          <a:bodyPr/>
          <a:lstStyle/>
          <a:p>
            <a:fld id="{8D1C4905-5268-AB40-9264-176026CC1473}" type="slidenum">
              <a:rPr lang="en-US" smtClean="0"/>
              <a:t>12</a:t>
            </a:fld>
            <a:endParaRPr lang="en-US"/>
          </a:p>
        </p:txBody>
      </p:sp>
    </p:spTree>
    <p:extLst>
      <p:ext uri="{BB962C8B-B14F-4D97-AF65-F5344CB8AC3E}">
        <p14:creationId xmlns:p14="http://schemas.microsoft.com/office/powerpoint/2010/main" val="97506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have some money left after you subtract your expenses. If you have more expenses than income, you must reduce your expenses.  </a:t>
            </a:r>
          </a:p>
          <a:p>
            <a:endParaRPr lang="en-US" dirty="0"/>
          </a:p>
          <a:p>
            <a:r>
              <a:rPr lang="en-US" dirty="0"/>
              <a:t>An example may be to reduce going out to eat and make meals at home.  You can also reduce the items that are considered “wants:”</a:t>
            </a:r>
          </a:p>
          <a:p>
            <a:pPr marL="171450" indent="-171450">
              <a:buFont typeface="Arial" panose="020B0604020202020204" pitchFamily="34" charset="0"/>
              <a:buChar char="•"/>
            </a:pPr>
            <a:r>
              <a:rPr lang="en-US" dirty="0"/>
              <a:t>Ugg boots</a:t>
            </a:r>
          </a:p>
          <a:p>
            <a:pPr marL="171450" indent="-171450">
              <a:buFont typeface="Arial" panose="020B0604020202020204" pitchFamily="34" charset="0"/>
              <a:buChar char="•"/>
            </a:pPr>
            <a:r>
              <a:rPr lang="en-US" dirty="0"/>
              <a:t>Sports team jersey</a:t>
            </a:r>
          </a:p>
          <a:p>
            <a:pPr marL="171450" indent="-171450">
              <a:buFont typeface="Arial" panose="020B0604020202020204" pitchFamily="34" charset="0"/>
              <a:buChar char="•"/>
            </a:pPr>
            <a:r>
              <a:rPr lang="en-US" dirty="0"/>
              <a:t>Play Station game</a:t>
            </a:r>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13</a:t>
            </a:fld>
            <a:endParaRPr lang="en-US"/>
          </a:p>
        </p:txBody>
      </p:sp>
    </p:spTree>
    <p:extLst>
      <p:ext uri="{BB962C8B-B14F-4D97-AF65-F5344CB8AC3E}">
        <p14:creationId xmlns:p14="http://schemas.microsoft.com/office/powerpoint/2010/main" val="265300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money left at the end of the month, you can decide what to do with it.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8D1C4905-5268-AB40-9264-176026CC1473}" type="slidenum">
              <a:rPr lang="en-US" smtClean="0"/>
              <a:t>14</a:t>
            </a:fld>
            <a:endParaRPr lang="en-US"/>
          </a:p>
        </p:txBody>
      </p:sp>
    </p:spTree>
    <p:extLst>
      <p:ext uri="{BB962C8B-B14F-4D97-AF65-F5344CB8AC3E}">
        <p14:creationId xmlns:p14="http://schemas.microsoft.com/office/powerpoint/2010/main" val="261427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creating your budget, review it monthly.  You want to see if your guesses on how much you spend are correct.  You may be surprised to see what you spend on “unnecessary” expenses.  </a:t>
            </a:r>
          </a:p>
          <a:p>
            <a:endParaRPr lang="en-US" dirty="0"/>
          </a:p>
          <a:p>
            <a:r>
              <a:rPr lang="en-US" dirty="0"/>
              <a:t>Adjust your budget to fit your financial goals. This online Financial Calculator can help you budget.  </a:t>
            </a:r>
          </a:p>
          <a:p>
            <a:endParaRPr lang="en-US" dirty="0"/>
          </a:p>
          <a:p>
            <a:r>
              <a:rPr lang="en-US" dirty="0"/>
              <a:t>Facilitator Notes:  Click on the online Financial Calculator for Budgeting.  Take a minute to review the online calculator for participants to review later.  </a:t>
            </a:r>
          </a:p>
          <a:p>
            <a:endParaRPr lang="en-US" dirty="0"/>
          </a:p>
          <a:p>
            <a:r>
              <a:rPr lang="en-US" dirty="0"/>
              <a:t>Financial Calculator</a:t>
            </a:r>
          </a:p>
          <a:p>
            <a:r>
              <a:rPr lang="en-US" dirty="0"/>
              <a:t>https://</a:t>
            </a:r>
            <a:r>
              <a:rPr lang="en-US" dirty="0" err="1"/>
              <a:t>www.practicalmoneyskills.com</a:t>
            </a:r>
            <a:r>
              <a:rPr lang="en-US" dirty="0"/>
              <a:t>/</a:t>
            </a:r>
            <a:r>
              <a:rPr lang="en-US" dirty="0" err="1"/>
              <a:t>en</a:t>
            </a:r>
            <a:r>
              <a:rPr lang="en-US" dirty="0"/>
              <a:t>/resources/financial-calculators/budget-goals/rework-</a:t>
            </a:r>
            <a:r>
              <a:rPr lang="en-US" dirty="0" err="1"/>
              <a:t>budget.html</a:t>
            </a:r>
            <a:r>
              <a:rPr lang="en-US" dirty="0"/>
              <a:t> </a:t>
            </a:r>
          </a:p>
          <a:p>
            <a:r>
              <a:rPr lang="en-US" dirty="0"/>
              <a:t> </a:t>
            </a:r>
          </a:p>
        </p:txBody>
      </p:sp>
      <p:sp>
        <p:nvSpPr>
          <p:cNvPr id="4" name="Slide Number Placeholder 3"/>
          <p:cNvSpPr>
            <a:spLocks noGrp="1"/>
          </p:cNvSpPr>
          <p:nvPr>
            <p:ph type="sldNum" sz="quarter" idx="5"/>
          </p:nvPr>
        </p:nvSpPr>
        <p:spPr/>
        <p:txBody>
          <a:bodyPr/>
          <a:lstStyle/>
          <a:p>
            <a:fld id="{8D1C4905-5268-AB40-9264-176026CC1473}" type="slidenum">
              <a:rPr lang="en-US" smtClean="0"/>
              <a:t>15</a:t>
            </a:fld>
            <a:endParaRPr lang="en-US"/>
          </a:p>
        </p:txBody>
      </p:sp>
    </p:spTree>
    <p:extLst>
      <p:ext uri="{BB962C8B-B14F-4D97-AF65-F5344CB8AC3E}">
        <p14:creationId xmlns:p14="http://schemas.microsoft.com/office/powerpoint/2010/main" val="334227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8D1C4905-5268-AB40-9264-176026CC1473}" type="slidenum">
              <a:rPr lang="en-US" smtClean="0"/>
              <a:t>16</a:t>
            </a:fld>
            <a:endParaRPr lang="en-US"/>
          </a:p>
        </p:txBody>
      </p:sp>
    </p:spTree>
    <p:extLst>
      <p:ext uri="{BB962C8B-B14F-4D97-AF65-F5344CB8AC3E}">
        <p14:creationId xmlns:p14="http://schemas.microsoft.com/office/powerpoint/2010/main" val="3042165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about Budgeting.  </a:t>
            </a:r>
          </a:p>
          <a:p>
            <a:endParaRPr lang="en-US" dirty="0"/>
          </a:p>
          <a:p>
            <a:r>
              <a:rPr lang="en-US" dirty="0"/>
              <a:t>https://</a:t>
            </a:r>
            <a:r>
              <a:rPr lang="en-US" dirty="0" err="1"/>
              <a:t>www.youtube.com</a:t>
            </a:r>
            <a:r>
              <a:rPr lang="en-US" dirty="0"/>
              <a:t>/</a:t>
            </a:r>
            <a:r>
              <a:rPr lang="en-US" dirty="0" err="1"/>
              <a:t>watch?v</a:t>
            </a:r>
            <a:r>
              <a:rPr lang="en-US" dirty="0"/>
              <a:t>=</a:t>
            </a:r>
            <a:r>
              <a:rPr lang="en-US" dirty="0" err="1"/>
              <a:t>CbhjhWleKGE</a:t>
            </a:r>
            <a:r>
              <a:rPr lang="en-US" dirty="0"/>
              <a:t> </a:t>
            </a:r>
          </a:p>
          <a:p>
            <a:endParaRPr lang="en-US" dirty="0"/>
          </a:p>
          <a:p>
            <a:r>
              <a:rPr lang="en-US" dirty="0"/>
              <a:t>What is a Budget? (4:45 length)</a:t>
            </a:r>
          </a:p>
        </p:txBody>
      </p:sp>
      <p:sp>
        <p:nvSpPr>
          <p:cNvPr id="4" name="Slide Number Placeholder 3"/>
          <p:cNvSpPr>
            <a:spLocks noGrp="1"/>
          </p:cNvSpPr>
          <p:nvPr>
            <p:ph type="sldNum" sz="quarter" idx="5"/>
          </p:nvPr>
        </p:nvSpPr>
        <p:spPr/>
        <p:txBody>
          <a:bodyPr/>
          <a:lstStyle/>
          <a:p>
            <a:fld id="{8D1C4905-5268-AB40-9264-176026CC1473}" type="slidenum">
              <a:rPr lang="en-US" smtClean="0"/>
              <a:t>17</a:t>
            </a:fld>
            <a:endParaRPr lang="en-US"/>
          </a:p>
        </p:txBody>
      </p:sp>
    </p:spTree>
    <p:extLst>
      <p:ext uri="{BB962C8B-B14F-4D97-AF65-F5344CB8AC3E}">
        <p14:creationId xmlns:p14="http://schemas.microsoft.com/office/powerpoint/2010/main" val="572609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and refer to the worksheet to complete.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the participants in groups to complete worksheet.</a:t>
            </a:r>
          </a:p>
          <a:p>
            <a:endParaRPr lang="en-US" dirty="0"/>
          </a:p>
          <a:p>
            <a:r>
              <a:rPr lang="en-US" dirty="0"/>
              <a:t>Read through the scenario, complete the budget and answer the question, “Does Nikko have enough money each month to cover his expenses?”</a:t>
            </a:r>
          </a:p>
          <a:p>
            <a:endParaRPr lang="en-US" dirty="0"/>
          </a:p>
          <a:p>
            <a:r>
              <a:rPr lang="en-US" dirty="0"/>
              <a:t>Give the groups 10 minutes to complete the activity.  </a:t>
            </a:r>
          </a:p>
          <a:p>
            <a:endParaRPr lang="en-US" dirty="0"/>
          </a:p>
          <a:p>
            <a:r>
              <a:rPr lang="en-US" dirty="0"/>
              <a:t>Pull the group back together to share out what their group determined.  </a:t>
            </a:r>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18</a:t>
            </a:fld>
            <a:endParaRPr lang="en-US"/>
          </a:p>
        </p:txBody>
      </p:sp>
    </p:spTree>
    <p:extLst>
      <p:ext uri="{BB962C8B-B14F-4D97-AF65-F5344CB8AC3E}">
        <p14:creationId xmlns:p14="http://schemas.microsoft.com/office/powerpoint/2010/main" val="395972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were used to create this training.  </a:t>
            </a:r>
          </a:p>
          <a:p>
            <a:endParaRPr lang="en-US" dirty="0"/>
          </a:p>
          <a:p>
            <a:r>
              <a:rPr lang="en-US" dirty="0"/>
              <a:t>It is important to understand how to budget your money.  Understanding what money you bring in and what money you pay out.  </a:t>
            </a:r>
          </a:p>
          <a:p>
            <a:endParaRPr lang="en-US" dirty="0"/>
          </a:p>
          <a:p>
            <a:r>
              <a:rPr lang="en-US" dirty="0"/>
              <a:t>This training goes along with the EZ-Reader </a:t>
            </a:r>
            <a:r>
              <a:rPr lang="en-US" i="1" dirty="0"/>
              <a:t>Making a Budget.</a:t>
            </a:r>
          </a:p>
          <a:p>
            <a:endParaRPr lang="en-US" dirty="0"/>
          </a:p>
          <a:p>
            <a:r>
              <a:rPr lang="en-US" i="0" dirty="0"/>
              <a:t>Thank you for joining us. </a:t>
            </a:r>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19</a:t>
            </a:fld>
            <a:endParaRPr lang="en-US"/>
          </a:p>
        </p:txBody>
      </p:sp>
    </p:spTree>
    <p:extLst>
      <p:ext uri="{BB962C8B-B14F-4D97-AF65-F5344CB8AC3E}">
        <p14:creationId xmlns:p14="http://schemas.microsoft.com/office/powerpoint/2010/main" val="40307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Creating and sticking to a budget.  What does that mean? </a:t>
            </a:r>
          </a:p>
          <a:p>
            <a:pPr marL="0" lvl="0" indent="0">
              <a:buNone/>
            </a:pPr>
            <a:endParaRPr lang="en-US" dirty="0"/>
          </a:p>
          <a:p>
            <a:pPr marL="0" lvl="0" indent="0">
              <a:buNone/>
            </a:pPr>
            <a:r>
              <a:rPr lang="en-US" dirty="0"/>
              <a:t>In the training today, we will talk about:</a:t>
            </a:r>
          </a:p>
          <a:p>
            <a:pPr marL="0" lvl="0" indent="0">
              <a:buNone/>
            </a:pPr>
            <a:endParaRPr lang="en-US" dirty="0"/>
          </a:p>
          <a:p>
            <a:r>
              <a:rPr lang="en-US" dirty="0"/>
              <a:t>The different types of expenses included in a budget</a:t>
            </a:r>
          </a:p>
          <a:p>
            <a:r>
              <a:rPr lang="en-US" dirty="0"/>
              <a:t>The steps in developing a budget</a:t>
            </a:r>
          </a:p>
          <a:p>
            <a:r>
              <a:rPr lang="en-US" dirty="0"/>
              <a:t>How to modify your budget to reflect changes in expenses</a:t>
            </a:r>
          </a:p>
          <a:p>
            <a:pPr marL="0" lvl="0" indent="0">
              <a:buNone/>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a:t>
            </a:fld>
            <a:endParaRPr lang="en-US"/>
          </a:p>
        </p:txBody>
      </p:sp>
    </p:spTree>
    <p:extLst>
      <p:ext uri="{BB962C8B-B14F-4D97-AF65-F5344CB8AC3E}">
        <p14:creationId xmlns:p14="http://schemas.microsoft.com/office/powerpoint/2010/main" val="5019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learned about income and expenses. Now let’s talk about how to manage your money.</a:t>
            </a:r>
          </a:p>
          <a:p>
            <a:endParaRPr lang="en-US" dirty="0"/>
          </a:p>
          <a:p>
            <a:r>
              <a:rPr lang="en-US" dirty="0"/>
              <a:t>Creating a budget helps you pay your bills on time, be prepared for emergencies, and reach your financial goals.  </a:t>
            </a:r>
          </a:p>
        </p:txBody>
      </p:sp>
      <p:sp>
        <p:nvSpPr>
          <p:cNvPr id="4" name="Slide Number Placeholder 3"/>
          <p:cNvSpPr>
            <a:spLocks noGrp="1"/>
          </p:cNvSpPr>
          <p:nvPr>
            <p:ph type="sldNum" sz="quarter" idx="5"/>
          </p:nvPr>
        </p:nvSpPr>
        <p:spPr/>
        <p:txBody>
          <a:bodyPr/>
          <a:lstStyle/>
          <a:p>
            <a:fld id="{CE0ADD9F-B523-1643-9CC5-D588713E20FE}" type="slidenum">
              <a:rPr lang="en-US" smtClean="0"/>
              <a:t>3</a:t>
            </a:fld>
            <a:endParaRPr lang="en-US"/>
          </a:p>
        </p:txBody>
      </p:sp>
    </p:spTree>
    <p:extLst>
      <p:ext uri="{BB962C8B-B14F-4D97-AF65-F5344CB8AC3E}">
        <p14:creationId xmlns:p14="http://schemas.microsoft.com/office/powerpoint/2010/main" val="146036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budget is a way to balance the money coming in and the money going out.  </a:t>
            </a:r>
          </a:p>
        </p:txBody>
      </p:sp>
      <p:sp>
        <p:nvSpPr>
          <p:cNvPr id="4" name="Slide Number Placeholder 3"/>
          <p:cNvSpPr>
            <a:spLocks noGrp="1"/>
          </p:cNvSpPr>
          <p:nvPr>
            <p:ph type="sldNum" sz="quarter" idx="5"/>
          </p:nvPr>
        </p:nvSpPr>
        <p:spPr/>
        <p:txBody>
          <a:bodyPr/>
          <a:lstStyle/>
          <a:p>
            <a:fld id="{8D1C4905-5268-AB40-9264-176026CC1473}" type="slidenum">
              <a:rPr lang="en-US" smtClean="0"/>
              <a:t>4</a:t>
            </a:fld>
            <a:endParaRPr lang="en-US"/>
          </a:p>
        </p:txBody>
      </p:sp>
    </p:spTree>
    <p:extLst>
      <p:ext uri="{BB962C8B-B14F-4D97-AF65-F5344CB8AC3E}">
        <p14:creationId xmlns:p14="http://schemas.microsoft.com/office/powerpoint/2010/main" val="143594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Read Slide</a:t>
            </a:r>
          </a:p>
          <a:p>
            <a:endParaRPr lang="en-US" sz="1200" dirty="0">
              <a:latin typeface="+mn-lt"/>
            </a:endParaRPr>
          </a:p>
          <a:p>
            <a:r>
              <a:rPr lang="en-US" sz="1200" dirty="0">
                <a:latin typeface="+mn-lt"/>
              </a:rPr>
              <a:t>To make a budget, you need to know how much money you are earning.  You need to make sure you have enough money to pay your bills and other expenses.  You want more money coming in than going out.  </a:t>
            </a:r>
          </a:p>
          <a:p>
            <a:endParaRPr lang="en-US" sz="1200" dirty="0">
              <a:latin typeface="+mn-lt"/>
            </a:endParaRPr>
          </a:p>
          <a:p>
            <a:r>
              <a:rPr lang="en-US" sz="1200" dirty="0">
                <a:latin typeface="+mn-lt"/>
              </a:rPr>
              <a:t>Briefly review trainings 1 and 2 on income and expenses.</a:t>
            </a:r>
          </a:p>
          <a:p>
            <a:endParaRPr lang="en-US" sz="1200" dirty="0">
              <a:latin typeface="+mn-lt"/>
            </a:endParaRPr>
          </a:p>
          <a:p>
            <a:pPr marL="0" marR="0">
              <a:spcBef>
                <a:spcPts val="0"/>
              </a:spcBef>
              <a:spcAft>
                <a:spcPts val="0"/>
              </a:spcAft>
            </a:pPr>
            <a:r>
              <a:rPr lang="en-US" sz="1200" b="1" dirty="0">
                <a:effectLst/>
                <a:latin typeface="+mn-lt"/>
                <a:ea typeface="Times New Roman" panose="02020603050405020304" pitchFamily="18" charset="0"/>
              </a:rPr>
              <a:t>Facilitator Notes:</a:t>
            </a:r>
            <a:r>
              <a:rPr lang="en-US" sz="1200" dirty="0">
                <a:effectLst/>
                <a:latin typeface="+mn-lt"/>
                <a:ea typeface="Times New Roman" panose="02020603050405020304" pitchFamily="18" charset="0"/>
              </a:rPr>
              <a:t>  Review training 1 on income and expenses if this is the same group of participants.  </a:t>
            </a:r>
          </a:p>
          <a:p>
            <a:pPr marL="0" marR="0">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Training 1—Income is money you receive when working, as a gift or a benefit.</a:t>
            </a:r>
          </a:p>
          <a:p>
            <a:r>
              <a:rPr lang="en-US" sz="1200" kern="0" dirty="0">
                <a:effectLst/>
                <a:latin typeface="+mn-lt"/>
                <a:ea typeface="Times New Roman" panose="02020603050405020304" pitchFamily="18" charset="0"/>
              </a:rPr>
              <a:t>Training 2—Expenses are things you pay for.</a:t>
            </a:r>
            <a:r>
              <a:rPr lang="en-US" sz="1200" dirty="0">
                <a:effectLst/>
                <a:latin typeface="+mn-lt"/>
              </a:rPr>
              <a:t> </a:t>
            </a:r>
            <a:endParaRPr lang="en-US" sz="1200" dirty="0">
              <a:latin typeface="+mn-lt"/>
            </a:endParaRPr>
          </a:p>
        </p:txBody>
      </p:sp>
      <p:sp>
        <p:nvSpPr>
          <p:cNvPr id="4" name="Slide Number Placeholder 3"/>
          <p:cNvSpPr>
            <a:spLocks noGrp="1"/>
          </p:cNvSpPr>
          <p:nvPr>
            <p:ph type="sldNum" sz="quarter" idx="5"/>
          </p:nvPr>
        </p:nvSpPr>
        <p:spPr/>
        <p:txBody>
          <a:bodyPr/>
          <a:lstStyle/>
          <a:p>
            <a:fld id="{8D1C4905-5268-AB40-9264-176026CC1473}" type="slidenum">
              <a:rPr lang="en-US" smtClean="0"/>
              <a:t>5</a:t>
            </a:fld>
            <a:endParaRPr lang="en-US"/>
          </a:p>
        </p:txBody>
      </p:sp>
    </p:spTree>
    <p:extLst>
      <p:ext uri="{BB962C8B-B14F-4D97-AF65-F5344CB8AC3E}">
        <p14:creationId xmlns:p14="http://schemas.microsoft.com/office/powerpoint/2010/main" val="281629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Times New Roman" panose="02020603050405020304" pitchFamily="18" charset="0"/>
              </a:rPr>
              <a:t>Now that you have identified how much money you earn (or your income), you need to review what you spend (or the types of expenses). </a:t>
            </a:r>
          </a:p>
          <a:p>
            <a:pPr marL="0" marR="0">
              <a:spcBef>
                <a:spcPts val="0"/>
              </a:spcBef>
              <a:spcAft>
                <a:spcPts val="0"/>
              </a:spcAft>
            </a:pPr>
            <a:endParaRPr lang="en-US" sz="1200" dirty="0">
              <a:effectLst/>
              <a:latin typeface="+mn-lt"/>
              <a:ea typeface="Times New Roman" panose="02020603050405020304" pitchFamily="18" charset="0"/>
            </a:endParaRPr>
          </a:p>
          <a:p>
            <a:pPr marL="0" marR="0">
              <a:spcBef>
                <a:spcPts val="0"/>
              </a:spcBef>
              <a:spcAft>
                <a:spcPts val="0"/>
              </a:spcAft>
            </a:pPr>
            <a:r>
              <a:rPr lang="en-US" sz="1200" dirty="0">
                <a:effectLst/>
                <a:latin typeface="+mn-lt"/>
                <a:ea typeface="Times New Roman" panose="02020603050405020304" pitchFamily="18" charset="0"/>
              </a:rPr>
              <a:t>Read Slide</a:t>
            </a:r>
          </a:p>
        </p:txBody>
      </p:sp>
      <p:sp>
        <p:nvSpPr>
          <p:cNvPr id="4" name="Slide Number Placeholder 3"/>
          <p:cNvSpPr>
            <a:spLocks noGrp="1"/>
          </p:cNvSpPr>
          <p:nvPr>
            <p:ph type="sldNum" sz="quarter" idx="5"/>
          </p:nvPr>
        </p:nvSpPr>
        <p:spPr/>
        <p:txBody>
          <a:bodyPr/>
          <a:lstStyle/>
          <a:p>
            <a:fld id="{8D1C4905-5268-AB40-9264-176026CC1473}" type="slidenum">
              <a:rPr lang="en-US" smtClean="0"/>
              <a:t>6</a:t>
            </a:fld>
            <a:endParaRPr lang="en-US"/>
          </a:p>
        </p:txBody>
      </p:sp>
    </p:spTree>
    <p:extLst>
      <p:ext uri="{BB962C8B-B14F-4D97-AF65-F5344CB8AC3E}">
        <p14:creationId xmlns:p14="http://schemas.microsoft.com/office/powerpoint/2010/main" val="95124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budget can help you make decisions about money. </a:t>
            </a:r>
          </a:p>
          <a:p>
            <a:pPr marL="0" indent="0">
              <a:buNone/>
            </a:pPr>
            <a:endParaRPr lang="en-US" dirty="0"/>
          </a:p>
          <a:p>
            <a:pPr marL="0" indent="0">
              <a:buNone/>
            </a:pPr>
            <a:r>
              <a:rPr lang="en-US" dirty="0"/>
              <a:t>A budget can help you save money for the future or for emergencies.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budget can help you decide what you can and cannot afford.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budget can show you what expenses you must pay and what money you have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7</a:t>
            </a:fld>
            <a:endParaRPr lang="en-US"/>
          </a:p>
        </p:txBody>
      </p:sp>
    </p:spTree>
    <p:extLst>
      <p:ext uri="{BB962C8B-B14F-4D97-AF65-F5344CB8AC3E}">
        <p14:creationId xmlns:p14="http://schemas.microsoft.com/office/powerpoint/2010/main" val="427400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8</a:t>
            </a:fld>
            <a:endParaRPr lang="en-US"/>
          </a:p>
        </p:txBody>
      </p:sp>
    </p:spTree>
    <p:extLst>
      <p:ext uri="{BB962C8B-B14F-4D97-AF65-F5344CB8AC3E}">
        <p14:creationId xmlns:p14="http://schemas.microsoft.com/office/powerpoint/2010/main" val="50782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make a list of all your income, you will multiply that by how many months in your budget.  </a:t>
            </a:r>
          </a:p>
          <a:p>
            <a:endParaRPr lang="en-US" dirty="0"/>
          </a:p>
          <a:p>
            <a:r>
              <a:rPr lang="en-US" dirty="0"/>
              <a:t>The example shows total income of $1,000 a month, multiplied by 12 months to get a total of $12,000 in a year to budget for.  </a:t>
            </a:r>
          </a:p>
          <a:p>
            <a:endParaRPr lang="en-US" dirty="0"/>
          </a:p>
          <a:p>
            <a:r>
              <a:rPr lang="en-US" dirty="0"/>
              <a:t>Or you can create a budget for 1 month and know that you have $1,000 to budget for.  </a:t>
            </a:r>
          </a:p>
        </p:txBody>
      </p:sp>
      <p:sp>
        <p:nvSpPr>
          <p:cNvPr id="4" name="Slide Number Placeholder 3"/>
          <p:cNvSpPr>
            <a:spLocks noGrp="1"/>
          </p:cNvSpPr>
          <p:nvPr>
            <p:ph type="sldNum" sz="quarter" idx="5"/>
          </p:nvPr>
        </p:nvSpPr>
        <p:spPr/>
        <p:txBody>
          <a:bodyPr/>
          <a:lstStyle/>
          <a:p>
            <a:fld id="{8D1C4905-5268-AB40-9264-176026CC1473}" type="slidenum">
              <a:rPr lang="en-US" smtClean="0"/>
              <a:t>9</a:t>
            </a:fld>
            <a:endParaRPr lang="en-US"/>
          </a:p>
        </p:txBody>
      </p:sp>
    </p:spTree>
    <p:extLst>
      <p:ext uri="{BB962C8B-B14F-4D97-AF65-F5344CB8AC3E}">
        <p14:creationId xmlns:p14="http://schemas.microsoft.com/office/powerpoint/2010/main" val="11702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838200" y="1013253"/>
            <a:ext cx="10515600" cy="812371"/>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172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10602097"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172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racticalmoneyskills.com/en/resources/financial-calculators/budget-goals/rework-budget.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CbhjhWleKG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bhjhWleKG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racticalmoneyskills.com/en/resources/financial-calculators/budget-goals/rework-budget.html" TargetMode="External"/><Relationship Id="rId5" Type="http://schemas.openxmlformats.org/officeDocument/2006/relationships/hyperlink" Target="https://www.practicalmoneyskills.com/en/resources/free_materials/practica_money_guide-money_basics.html" TargetMode="External"/><Relationship Id="rId4" Type="http://schemas.openxmlformats.org/officeDocument/2006/relationships/hyperlink" Target="https://nam02.safelinks.protection.outlook.com/?url=https%3A%2F%2Fwww.pacer.org%2Fpublications%2Fpossibilities%2Fmake-a-spending-plan%2Fmake-a-spending-plan.asp&amp;data=05%7C02%7Cmkaifes%40umkc.edu%7Cc5e96d3b1f344b1cff6f08dc2822f9cb%7Ce3fefdbef7e9401ba51a355e01b05a89%7C0%7C0%7C638429377891231003%7CUnknown%7CTWFpbGZsb3d8eyJWIjoiMC4wLjAwMDAiLCJQIjoiV2luMzIiLCJBTiI6Ik1haWwiLCJXVCI6Mn0%3D%7C0%7C%7C%7C&amp;sdata=wmx9nidNyH9hMwl5NMMef1XUncvnySjB6%2Bs7hQcuxws%3D&amp;reserved=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Life Guide. Three logos: Ohio Department of Developmental Disabilities, Altarum, and Life Course Nexus Training and Technical Assistance Center, UMKC institutes for Human Development, UCEDD">
            <a:extLst>
              <a:ext uri="{FF2B5EF4-FFF2-40B4-BE49-F238E27FC236}">
                <a16:creationId xmlns:a16="http://schemas.microsoft.com/office/drawing/2014/main" id="{7E1776E1-8330-24D2-2BDB-1C4FCCA80D3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31719-DF4B-6C7C-B00C-98741A76E0F2}"/>
              </a:ext>
            </a:extLst>
          </p:cNvPr>
          <p:cNvSpPr>
            <a:spLocks noGrp="1"/>
          </p:cNvSpPr>
          <p:nvPr>
            <p:ph type="ctrTitle"/>
          </p:nvPr>
        </p:nvSpPr>
        <p:spPr>
          <a:xfrm>
            <a:off x="1657003" y="4981385"/>
            <a:ext cx="9144000" cy="894666"/>
          </a:xfrm>
        </p:spPr>
        <p:txBody>
          <a:bodyPr>
            <a:normAutofit/>
          </a:bodyPr>
          <a:lstStyle/>
          <a:p>
            <a:r>
              <a:rPr lang="en-US" sz="5400" b="1" dirty="0"/>
              <a:t>Making a Budget</a:t>
            </a:r>
            <a:endParaRPr lang="en-US" dirty="0"/>
          </a:p>
        </p:txBody>
      </p:sp>
      <p:pic>
        <p:nvPicPr>
          <p:cNvPr id="5" name="Picture 4">
            <a:extLst>
              <a:ext uri="{FF2B5EF4-FFF2-40B4-BE49-F238E27FC236}">
                <a16:creationId xmlns:a16="http://schemas.microsoft.com/office/drawing/2014/main" id="{37B8630A-BB50-CC14-6A0B-6EA5A37ABB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839" y="2439114"/>
            <a:ext cx="4444321" cy="2542271"/>
          </a:xfrm>
          <a:prstGeom prst="rect">
            <a:avLst/>
          </a:prstGeom>
        </p:spPr>
      </p:pic>
    </p:spTree>
    <p:extLst>
      <p:ext uri="{BB962C8B-B14F-4D97-AF65-F5344CB8AC3E}">
        <p14:creationId xmlns:p14="http://schemas.microsoft.com/office/powerpoint/2010/main" val="259791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146E-E94A-4882-0635-F246EC827C20}"/>
              </a:ext>
            </a:extLst>
          </p:cNvPr>
          <p:cNvSpPr>
            <a:spLocks noGrp="1"/>
          </p:cNvSpPr>
          <p:nvPr>
            <p:ph type="title"/>
          </p:nvPr>
        </p:nvSpPr>
        <p:spPr>
          <a:xfrm>
            <a:off x="5183188" y="760647"/>
            <a:ext cx="6172200" cy="1069975"/>
          </a:xfrm>
        </p:spPr>
        <p:txBody>
          <a:bodyPr>
            <a:normAutofit/>
          </a:bodyPr>
          <a:lstStyle/>
          <a:p>
            <a:pPr algn="ctr"/>
            <a:r>
              <a:rPr lang="en-US" sz="4400" dirty="0"/>
              <a:t>Set Guidelines</a:t>
            </a:r>
          </a:p>
        </p:txBody>
      </p:sp>
      <p:sp>
        <p:nvSpPr>
          <p:cNvPr id="4" name="Content Placeholder 3">
            <a:extLst>
              <a:ext uri="{FF2B5EF4-FFF2-40B4-BE49-F238E27FC236}">
                <a16:creationId xmlns:a16="http://schemas.microsoft.com/office/drawing/2014/main" id="{E75722A3-442D-C056-8120-127DF61479DE}"/>
              </a:ext>
            </a:extLst>
          </p:cNvPr>
          <p:cNvSpPr>
            <a:spLocks noGrp="1"/>
          </p:cNvSpPr>
          <p:nvPr>
            <p:ph idx="1"/>
          </p:nvPr>
        </p:nvSpPr>
        <p:spPr>
          <a:xfrm>
            <a:off x="5183188" y="1940106"/>
            <a:ext cx="6172200" cy="3920943"/>
          </a:xfrm>
        </p:spPr>
        <p:txBody>
          <a:bodyPr anchor="ctr"/>
          <a:lstStyle/>
          <a:p>
            <a:pPr marL="0" indent="0">
              <a:buNone/>
            </a:pPr>
            <a:r>
              <a:rPr lang="en-US" sz="3200" dirty="0"/>
              <a:t>Set guidelines on how much money should go to different expenses.  </a:t>
            </a:r>
          </a:p>
        </p:txBody>
      </p:sp>
      <p:pic>
        <p:nvPicPr>
          <p:cNvPr id="5" name="Content Placeholder 7">
            <a:extLst>
              <a:ext uri="{FF2B5EF4-FFF2-40B4-BE49-F238E27FC236}">
                <a16:creationId xmlns:a16="http://schemas.microsoft.com/office/drawing/2014/main" id="{90BFA367-D9DB-74F9-467B-B224E3C3EB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3885" y="1468528"/>
            <a:ext cx="4430984" cy="3920943"/>
          </a:xfrm>
          <a:prstGeom prst="rect">
            <a:avLst/>
          </a:prstGeom>
        </p:spPr>
      </p:pic>
    </p:spTree>
    <p:extLst>
      <p:ext uri="{BB962C8B-B14F-4D97-AF65-F5344CB8AC3E}">
        <p14:creationId xmlns:p14="http://schemas.microsoft.com/office/powerpoint/2010/main" val="114668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08AD-F780-DF14-1AAC-E34EA76D31E7}"/>
              </a:ext>
            </a:extLst>
          </p:cNvPr>
          <p:cNvSpPr>
            <a:spLocks noGrp="1"/>
          </p:cNvSpPr>
          <p:nvPr>
            <p:ph type="title"/>
          </p:nvPr>
        </p:nvSpPr>
        <p:spPr>
          <a:xfrm>
            <a:off x="5183188" y="461962"/>
            <a:ext cx="6172200" cy="1069975"/>
          </a:xfrm>
        </p:spPr>
        <p:txBody>
          <a:bodyPr>
            <a:normAutofit/>
          </a:bodyPr>
          <a:lstStyle/>
          <a:p>
            <a:pPr algn="ctr"/>
            <a:r>
              <a:rPr lang="en-US" sz="4400" dirty="0">
                <a:latin typeface="+mn-lt"/>
              </a:rPr>
              <a:t>Estimate Expenses</a:t>
            </a:r>
          </a:p>
        </p:txBody>
      </p:sp>
      <p:sp>
        <p:nvSpPr>
          <p:cNvPr id="3" name="Content Placeholder 2">
            <a:extLst>
              <a:ext uri="{FF2B5EF4-FFF2-40B4-BE49-F238E27FC236}">
                <a16:creationId xmlns:a16="http://schemas.microsoft.com/office/drawing/2014/main" id="{3D7C45BF-324E-F9A7-5FED-CB1A18CF31A5}"/>
              </a:ext>
            </a:extLst>
          </p:cNvPr>
          <p:cNvSpPr>
            <a:spLocks noGrp="1"/>
          </p:cNvSpPr>
          <p:nvPr>
            <p:ph idx="1"/>
          </p:nvPr>
        </p:nvSpPr>
        <p:spPr>
          <a:xfrm>
            <a:off x="5183188" y="1702191"/>
            <a:ext cx="6172200" cy="4158859"/>
          </a:xfrm>
        </p:spPr>
        <p:txBody>
          <a:bodyPr anchor="ctr">
            <a:normAutofit/>
          </a:bodyPr>
          <a:lstStyle/>
          <a:p>
            <a:pPr marL="0" indent="0">
              <a:buNone/>
            </a:pPr>
            <a:r>
              <a:rPr lang="en-US" sz="2800" dirty="0"/>
              <a:t>Make a list of bills that stay the same amount each month (fixed).</a:t>
            </a:r>
          </a:p>
          <a:p>
            <a:pPr lvl="1"/>
            <a:r>
              <a:rPr lang="en-US" dirty="0"/>
              <a:t>	Rent</a:t>
            </a:r>
          </a:p>
          <a:p>
            <a:pPr lvl="1"/>
            <a:r>
              <a:rPr lang="en-US" dirty="0"/>
              <a:t>	Car payment</a:t>
            </a:r>
          </a:p>
          <a:p>
            <a:pPr marL="0" indent="0">
              <a:buNone/>
            </a:pPr>
            <a:endParaRPr lang="en-US" sz="2800" dirty="0"/>
          </a:p>
          <a:p>
            <a:pPr marL="0" indent="0">
              <a:buNone/>
            </a:pPr>
            <a:r>
              <a:rPr lang="en-US" sz="2800" dirty="0"/>
              <a:t>Make a list of bills that are different each month (varied).</a:t>
            </a:r>
          </a:p>
          <a:p>
            <a:pPr lvl="1"/>
            <a:r>
              <a:rPr lang="en-US" dirty="0"/>
              <a:t>	Water bill</a:t>
            </a:r>
          </a:p>
          <a:p>
            <a:pPr lvl="1"/>
            <a:r>
              <a:rPr lang="en-US" dirty="0"/>
              <a:t>	Electricity bill</a:t>
            </a:r>
          </a:p>
        </p:txBody>
      </p:sp>
      <p:pic>
        <p:nvPicPr>
          <p:cNvPr id="4" name="Picture 3">
            <a:extLst>
              <a:ext uri="{FF2B5EF4-FFF2-40B4-BE49-F238E27FC236}">
                <a16:creationId xmlns:a16="http://schemas.microsoft.com/office/drawing/2014/main" id="{1B929A76-AE71-C626-3E19-5F0EC2A8AB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9" y="2057399"/>
            <a:ext cx="3954395" cy="3348319"/>
          </a:xfrm>
          <a:prstGeom prst="rect">
            <a:avLst/>
          </a:prstGeom>
        </p:spPr>
      </p:pic>
    </p:spTree>
    <p:extLst>
      <p:ext uri="{BB962C8B-B14F-4D97-AF65-F5344CB8AC3E}">
        <p14:creationId xmlns:p14="http://schemas.microsoft.com/office/powerpoint/2010/main" val="3557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C705-C20E-5DBC-8664-B841BB5A872B}"/>
              </a:ext>
            </a:extLst>
          </p:cNvPr>
          <p:cNvSpPr>
            <a:spLocks noGrp="1"/>
          </p:cNvSpPr>
          <p:nvPr>
            <p:ph type="title"/>
          </p:nvPr>
        </p:nvSpPr>
        <p:spPr>
          <a:xfrm>
            <a:off x="5183188" y="461962"/>
            <a:ext cx="6172200" cy="1069975"/>
          </a:xfrm>
        </p:spPr>
        <p:txBody>
          <a:bodyPr>
            <a:normAutofit/>
          </a:bodyPr>
          <a:lstStyle/>
          <a:p>
            <a:pPr algn="ctr"/>
            <a:r>
              <a:rPr lang="en-US" sz="4400" dirty="0">
                <a:latin typeface="+mn-lt"/>
              </a:rPr>
              <a:t>More Expenses</a:t>
            </a:r>
          </a:p>
        </p:txBody>
      </p:sp>
      <p:sp>
        <p:nvSpPr>
          <p:cNvPr id="3" name="Content Placeholder 2">
            <a:extLst>
              <a:ext uri="{FF2B5EF4-FFF2-40B4-BE49-F238E27FC236}">
                <a16:creationId xmlns:a16="http://schemas.microsoft.com/office/drawing/2014/main" id="{3631A546-18D6-A6E1-0052-05E46AAB871C}"/>
              </a:ext>
            </a:extLst>
          </p:cNvPr>
          <p:cNvSpPr>
            <a:spLocks noGrp="1"/>
          </p:cNvSpPr>
          <p:nvPr>
            <p:ph idx="1"/>
          </p:nvPr>
        </p:nvSpPr>
        <p:spPr>
          <a:xfrm>
            <a:off x="5183188" y="1702191"/>
            <a:ext cx="6172200" cy="4158859"/>
          </a:xfrm>
        </p:spPr>
        <p:txBody>
          <a:bodyPr anchor="ctr">
            <a:normAutofit/>
          </a:bodyPr>
          <a:lstStyle/>
          <a:p>
            <a:pPr marL="0" indent="0">
              <a:buNone/>
            </a:pPr>
            <a:r>
              <a:rPr lang="en-US" sz="2800" dirty="0"/>
              <a:t>Make a list of how much money you spend on expenses like:</a:t>
            </a:r>
          </a:p>
          <a:p>
            <a:pPr lvl="1"/>
            <a:r>
              <a:rPr lang="en-US" dirty="0"/>
              <a:t>Food</a:t>
            </a:r>
          </a:p>
          <a:p>
            <a:pPr lvl="1"/>
            <a:r>
              <a:rPr lang="en-US" dirty="0"/>
              <a:t>Clothing</a:t>
            </a:r>
          </a:p>
          <a:p>
            <a:pPr lvl="1"/>
            <a:r>
              <a:rPr lang="en-US" dirty="0"/>
              <a:t>Personal care items</a:t>
            </a:r>
          </a:p>
          <a:p>
            <a:pPr marL="400050" lvl="1" indent="0">
              <a:buNone/>
            </a:pPr>
            <a:endParaRPr lang="en-US" dirty="0"/>
          </a:p>
          <a:p>
            <a:pPr marL="0" indent="0">
              <a:buNone/>
            </a:pPr>
            <a:r>
              <a:rPr lang="en-US" sz="2800" dirty="0"/>
              <a:t>What about extras like:</a:t>
            </a:r>
          </a:p>
          <a:p>
            <a:pPr lvl="1"/>
            <a:r>
              <a:rPr lang="en-US" dirty="0"/>
              <a:t>Eating out</a:t>
            </a:r>
          </a:p>
          <a:p>
            <a:pPr lvl="1"/>
            <a:r>
              <a:rPr lang="en-US" dirty="0"/>
              <a:t>Video games</a:t>
            </a:r>
          </a:p>
        </p:txBody>
      </p:sp>
      <p:pic>
        <p:nvPicPr>
          <p:cNvPr id="4" name="Picture 3">
            <a:extLst>
              <a:ext uri="{FF2B5EF4-FFF2-40B4-BE49-F238E27FC236}">
                <a16:creationId xmlns:a16="http://schemas.microsoft.com/office/drawing/2014/main" id="{6D01EFA8-1526-DCFB-B863-071B814228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8" y="2069684"/>
            <a:ext cx="3932237" cy="3489036"/>
          </a:xfrm>
          <a:prstGeom prst="rect">
            <a:avLst/>
          </a:prstGeom>
        </p:spPr>
      </p:pic>
    </p:spTree>
    <p:extLst>
      <p:ext uri="{BB962C8B-B14F-4D97-AF65-F5344CB8AC3E}">
        <p14:creationId xmlns:p14="http://schemas.microsoft.com/office/powerpoint/2010/main" val="2166090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24E-0E75-8B54-89CE-C35166B2B0D8}"/>
              </a:ext>
            </a:extLst>
          </p:cNvPr>
          <p:cNvSpPr>
            <a:spLocks noGrp="1"/>
          </p:cNvSpPr>
          <p:nvPr>
            <p:ph type="title"/>
          </p:nvPr>
        </p:nvSpPr>
        <p:spPr>
          <a:xfrm>
            <a:off x="5450474" y="674419"/>
            <a:ext cx="6172200" cy="1069975"/>
          </a:xfrm>
        </p:spPr>
        <p:txBody>
          <a:bodyPr>
            <a:noAutofit/>
          </a:bodyPr>
          <a:lstStyle/>
          <a:p>
            <a:pPr algn="ctr"/>
            <a:r>
              <a:rPr lang="en-US" sz="4400" dirty="0">
                <a:latin typeface="+mn-lt"/>
              </a:rPr>
              <a:t>Balancing Income </a:t>
            </a:r>
            <a:br>
              <a:rPr lang="en-US" sz="4400" dirty="0">
                <a:latin typeface="+mn-lt"/>
              </a:rPr>
            </a:br>
            <a:r>
              <a:rPr lang="en-US" sz="4400" dirty="0">
                <a:latin typeface="+mn-lt"/>
              </a:rPr>
              <a:t>and Expenses</a:t>
            </a:r>
          </a:p>
        </p:txBody>
      </p:sp>
      <p:sp>
        <p:nvSpPr>
          <p:cNvPr id="4" name="Content Placeholder 3">
            <a:extLst>
              <a:ext uri="{FF2B5EF4-FFF2-40B4-BE49-F238E27FC236}">
                <a16:creationId xmlns:a16="http://schemas.microsoft.com/office/drawing/2014/main" id="{E5E6D661-BEC1-2A9E-DADC-3E2FDBC91870}"/>
              </a:ext>
            </a:extLst>
          </p:cNvPr>
          <p:cNvSpPr>
            <a:spLocks noGrp="1"/>
          </p:cNvSpPr>
          <p:nvPr>
            <p:ph idx="1"/>
          </p:nvPr>
        </p:nvSpPr>
        <p:spPr>
          <a:xfrm>
            <a:off x="5183188" y="1549522"/>
            <a:ext cx="6172200" cy="4116656"/>
          </a:xfrm>
        </p:spPr>
        <p:txBody>
          <a:bodyPr anchor="ctr">
            <a:normAutofit/>
          </a:bodyPr>
          <a:lstStyle/>
          <a:p>
            <a:pPr marL="0" indent="0">
              <a:buNone/>
            </a:pPr>
            <a:endParaRPr lang="en-US" sz="2800" dirty="0"/>
          </a:p>
          <a:p>
            <a:pPr marL="0" indent="0">
              <a:buNone/>
            </a:pPr>
            <a:r>
              <a:rPr lang="en-US" sz="2800" dirty="0"/>
              <a:t>Add up your income</a:t>
            </a:r>
          </a:p>
          <a:p>
            <a:pPr marL="0" indent="0">
              <a:buNone/>
            </a:pPr>
            <a:r>
              <a:rPr lang="en-US" sz="2800" dirty="0"/>
              <a:t>Add up your expenses</a:t>
            </a:r>
          </a:p>
          <a:p>
            <a:pPr marL="0" indent="0">
              <a:buNone/>
            </a:pPr>
            <a:endParaRPr lang="en-US" sz="2800" dirty="0"/>
          </a:p>
          <a:p>
            <a:pPr marL="0" indent="0">
              <a:buNone/>
            </a:pPr>
            <a:r>
              <a:rPr lang="en-US" sz="2800" dirty="0"/>
              <a:t>Subtract your expenses from your income.</a:t>
            </a:r>
          </a:p>
          <a:p>
            <a:pPr marL="0" indent="0">
              <a:buNone/>
            </a:pPr>
            <a:endParaRPr lang="en-US" sz="2800" dirty="0"/>
          </a:p>
          <a:p>
            <a:pPr marL="0" indent="0">
              <a:buNone/>
            </a:pPr>
            <a:r>
              <a:rPr lang="en-US" sz="2800" dirty="0"/>
              <a:t>Ex. $1,000 - $800 = $200 left</a:t>
            </a:r>
            <a:endParaRPr lang="en-US" dirty="0"/>
          </a:p>
        </p:txBody>
      </p:sp>
      <p:pic>
        <p:nvPicPr>
          <p:cNvPr id="5" name="Picture 4">
            <a:extLst>
              <a:ext uri="{FF2B5EF4-FFF2-40B4-BE49-F238E27FC236}">
                <a16:creationId xmlns:a16="http://schemas.microsoft.com/office/drawing/2014/main" id="{8273BE16-1FD4-80C3-9FD9-FA9812D57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806" y="2566257"/>
            <a:ext cx="3931920" cy="2785934"/>
          </a:xfrm>
          <a:prstGeom prst="rect">
            <a:avLst/>
          </a:prstGeom>
        </p:spPr>
      </p:pic>
    </p:spTree>
    <p:extLst>
      <p:ext uri="{BB962C8B-B14F-4D97-AF65-F5344CB8AC3E}">
        <p14:creationId xmlns:p14="http://schemas.microsoft.com/office/powerpoint/2010/main" val="169941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6DD9-33BA-97C8-7790-3C5428F8FB78}"/>
              </a:ext>
            </a:extLst>
          </p:cNvPr>
          <p:cNvSpPr>
            <a:spLocks noGrp="1"/>
          </p:cNvSpPr>
          <p:nvPr>
            <p:ph type="title"/>
          </p:nvPr>
        </p:nvSpPr>
        <p:spPr>
          <a:xfrm>
            <a:off x="5183188" y="461962"/>
            <a:ext cx="6172200" cy="1069975"/>
          </a:xfrm>
        </p:spPr>
        <p:txBody>
          <a:bodyPr>
            <a:normAutofit/>
          </a:bodyPr>
          <a:lstStyle/>
          <a:p>
            <a:pPr algn="ctr"/>
            <a:r>
              <a:rPr lang="en-US" sz="4400" dirty="0">
                <a:latin typeface="+mn-lt"/>
              </a:rPr>
              <a:t>Extra Money</a:t>
            </a:r>
          </a:p>
        </p:txBody>
      </p:sp>
      <p:sp>
        <p:nvSpPr>
          <p:cNvPr id="3" name="Content Placeholder 2">
            <a:extLst>
              <a:ext uri="{FF2B5EF4-FFF2-40B4-BE49-F238E27FC236}">
                <a16:creationId xmlns:a16="http://schemas.microsoft.com/office/drawing/2014/main" id="{555B41E2-B7FC-88B6-48DC-7B33E0FCAADC}"/>
              </a:ext>
            </a:extLst>
          </p:cNvPr>
          <p:cNvSpPr>
            <a:spLocks noGrp="1"/>
          </p:cNvSpPr>
          <p:nvPr>
            <p:ph idx="1"/>
          </p:nvPr>
        </p:nvSpPr>
        <p:spPr>
          <a:xfrm>
            <a:off x="5183188" y="1702191"/>
            <a:ext cx="6172200" cy="4158859"/>
          </a:xfrm>
        </p:spPr>
        <p:txBody>
          <a:bodyPr anchor="ctr">
            <a:normAutofit fontScale="92500" lnSpcReduction="10000"/>
          </a:bodyPr>
          <a:lstStyle/>
          <a:p>
            <a:pPr marL="0" indent="0">
              <a:buNone/>
            </a:pPr>
            <a:r>
              <a:rPr lang="en-US" sz="3000" dirty="0"/>
              <a:t>You could spend extra money on:</a:t>
            </a:r>
          </a:p>
          <a:p>
            <a:pPr lvl="1"/>
            <a:r>
              <a:rPr lang="en-US" sz="3000" dirty="0"/>
              <a:t>	going to the movies</a:t>
            </a:r>
          </a:p>
          <a:p>
            <a:pPr lvl="1"/>
            <a:r>
              <a:rPr lang="en-US" sz="3000" dirty="0"/>
              <a:t>	eating out</a:t>
            </a:r>
          </a:p>
          <a:p>
            <a:pPr lvl="1"/>
            <a:endParaRPr lang="en-US" sz="3000" dirty="0"/>
          </a:p>
          <a:p>
            <a:pPr marL="0" indent="0">
              <a:buNone/>
            </a:pPr>
            <a:r>
              <a:rPr lang="en-US" sz="3000" dirty="0"/>
              <a:t>You could also put some extra money away or save it.  </a:t>
            </a:r>
          </a:p>
          <a:p>
            <a:pPr marL="0" indent="0">
              <a:buNone/>
            </a:pPr>
            <a:endParaRPr lang="en-US" sz="3000" dirty="0"/>
          </a:p>
          <a:p>
            <a:pPr marL="0" indent="0">
              <a:buNone/>
            </a:pPr>
            <a:r>
              <a:rPr lang="en-US" sz="3000" dirty="0"/>
              <a:t>Saving extra money will allow you to buy something you want or need in the future</a:t>
            </a:r>
            <a:r>
              <a:rPr lang="en-US" sz="2800" dirty="0"/>
              <a:t>.  </a:t>
            </a:r>
          </a:p>
        </p:txBody>
      </p:sp>
      <p:pic>
        <p:nvPicPr>
          <p:cNvPr id="4" name="Picture 3">
            <a:extLst>
              <a:ext uri="{FF2B5EF4-FFF2-40B4-BE49-F238E27FC236}">
                <a16:creationId xmlns:a16="http://schemas.microsoft.com/office/drawing/2014/main" id="{27AFB245-2D99-526C-3519-BCE1A07B67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8" y="2057399"/>
            <a:ext cx="3932237" cy="3130702"/>
          </a:xfrm>
          <a:prstGeom prst="rect">
            <a:avLst/>
          </a:prstGeom>
        </p:spPr>
      </p:pic>
    </p:spTree>
    <p:extLst>
      <p:ext uri="{BB962C8B-B14F-4D97-AF65-F5344CB8AC3E}">
        <p14:creationId xmlns:p14="http://schemas.microsoft.com/office/powerpoint/2010/main" val="56725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81DE60-15FD-8EAF-FF41-89F03D6B236B}"/>
              </a:ext>
            </a:extLst>
          </p:cNvPr>
          <p:cNvSpPr>
            <a:spLocks noGrp="1"/>
          </p:cNvSpPr>
          <p:nvPr>
            <p:ph type="title"/>
          </p:nvPr>
        </p:nvSpPr>
        <p:spPr>
          <a:xfrm>
            <a:off x="5183188" y="461962"/>
            <a:ext cx="6172200" cy="1069975"/>
          </a:xfrm>
        </p:spPr>
        <p:txBody>
          <a:bodyPr>
            <a:normAutofit/>
          </a:bodyPr>
          <a:lstStyle/>
          <a:p>
            <a:pPr marL="0" indent="0" algn="ctr">
              <a:buNone/>
            </a:pPr>
            <a:r>
              <a:rPr lang="en-US" sz="4400" b="1" dirty="0"/>
              <a:t>Check </a:t>
            </a:r>
            <a:r>
              <a:rPr lang="en-US" sz="4400" dirty="0"/>
              <a:t>Budget</a:t>
            </a:r>
            <a:endParaRPr lang="en-US" sz="4400" b="1" dirty="0"/>
          </a:p>
        </p:txBody>
      </p:sp>
      <p:sp>
        <p:nvSpPr>
          <p:cNvPr id="3" name="Content Placeholder 2">
            <a:extLst>
              <a:ext uri="{FF2B5EF4-FFF2-40B4-BE49-F238E27FC236}">
                <a16:creationId xmlns:a16="http://schemas.microsoft.com/office/drawing/2014/main" id="{55EA9278-AB72-5DEF-1A57-CE4166548494}"/>
              </a:ext>
            </a:extLst>
          </p:cNvPr>
          <p:cNvSpPr>
            <a:spLocks noGrp="1"/>
          </p:cNvSpPr>
          <p:nvPr>
            <p:ph idx="1"/>
          </p:nvPr>
        </p:nvSpPr>
        <p:spPr>
          <a:xfrm>
            <a:off x="5183188" y="1708057"/>
            <a:ext cx="6172200" cy="4152993"/>
          </a:xfrm>
        </p:spPr>
        <p:txBody>
          <a:bodyPr anchor="ctr">
            <a:normAutofit/>
          </a:bodyPr>
          <a:lstStyle/>
          <a:p>
            <a:pPr marL="0" indent="0">
              <a:buNone/>
            </a:pPr>
            <a:r>
              <a:rPr lang="en-US" sz="2800" dirty="0"/>
              <a:t>Check your budget each month to see how you are doing.</a:t>
            </a:r>
          </a:p>
          <a:p>
            <a:pPr marL="0" indent="0">
              <a:buNone/>
            </a:pPr>
            <a:endParaRPr lang="en-US" sz="2800" dirty="0"/>
          </a:p>
          <a:p>
            <a:pPr marL="0" indent="0">
              <a:buNone/>
            </a:pPr>
            <a:r>
              <a:rPr lang="en-US" sz="2800" dirty="0"/>
              <a:t>You can adjust your budget as you see how much you are spending.  </a:t>
            </a:r>
          </a:p>
          <a:p>
            <a:pPr marL="0" indent="0">
              <a:buNone/>
            </a:pPr>
            <a:endParaRPr lang="en-US" sz="2800" dirty="0"/>
          </a:p>
          <a:p>
            <a:pPr marL="0" indent="0">
              <a:buNone/>
            </a:pPr>
            <a:r>
              <a:rPr lang="en-US" sz="1600" dirty="0"/>
              <a:t>Financial Calculator</a:t>
            </a:r>
          </a:p>
          <a:p>
            <a:pPr marL="0" indent="0">
              <a:buNone/>
            </a:pPr>
            <a:r>
              <a:rPr lang="en-US" sz="1600" dirty="0">
                <a:hlinkClick r:id="rId3"/>
              </a:rPr>
              <a:t>https://www.practicalmoneyskills.com/en/resources/financial-calculators/budget-goals/rework-budget.html</a:t>
            </a:r>
            <a:r>
              <a:rPr lang="en-US" sz="1600" dirty="0"/>
              <a:t> </a:t>
            </a:r>
          </a:p>
        </p:txBody>
      </p:sp>
      <p:pic>
        <p:nvPicPr>
          <p:cNvPr id="5" name="Picture 4">
            <a:extLst>
              <a:ext uri="{FF2B5EF4-FFF2-40B4-BE49-F238E27FC236}">
                <a16:creationId xmlns:a16="http://schemas.microsoft.com/office/drawing/2014/main" id="{E76ACDCE-103B-5A73-A875-BCC6704FEB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5009" y="2063610"/>
            <a:ext cx="3932237" cy="3441886"/>
          </a:xfrm>
          <a:prstGeom prst="rect">
            <a:avLst/>
          </a:prstGeom>
        </p:spPr>
      </p:pic>
    </p:spTree>
    <p:extLst>
      <p:ext uri="{BB962C8B-B14F-4D97-AF65-F5344CB8AC3E}">
        <p14:creationId xmlns:p14="http://schemas.microsoft.com/office/powerpoint/2010/main" val="258804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7196-C05D-11C7-C9C2-D463F9AE64FC}"/>
              </a:ext>
            </a:extLst>
          </p:cNvPr>
          <p:cNvSpPr>
            <a:spLocks noGrp="1"/>
          </p:cNvSpPr>
          <p:nvPr>
            <p:ph type="title"/>
          </p:nvPr>
        </p:nvSpPr>
        <p:spPr>
          <a:xfrm>
            <a:off x="5183188" y="461962"/>
            <a:ext cx="6172200" cy="1069975"/>
          </a:xfrm>
        </p:spPr>
        <p:txBody>
          <a:bodyPr>
            <a:noAutofit/>
          </a:bodyPr>
          <a:lstStyle/>
          <a:p>
            <a:pPr algn="ctr"/>
            <a:r>
              <a:rPr lang="en-US" sz="4400" dirty="0">
                <a:latin typeface="+mn-lt"/>
              </a:rPr>
              <a:t>Making Changes</a:t>
            </a:r>
          </a:p>
        </p:txBody>
      </p:sp>
      <p:sp>
        <p:nvSpPr>
          <p:cNvPr id="3" name="Content Placeholder 2">
            <a:extLst>
              <a:ext uri="{FF2B5EF4-FFF2-40B4-BE49-F238E27FC236}">
                <a16:creationId xmlns:a16="http://schemas.microsoft.com/office/drawing/2014/main" id="{AE1D0C82-700A-02FD-5D03-23AE19D17B22}"/>
              </a:ext>
            </a:extLst>
          </p:cNvPr>
          <p:cNvSpPr>
            <a:spLocks noGrp="1"/>
          </p:cNvSpPr>
          <p:nvPr>
            <p:ph idx="1"/>
          </p:nvPr>
        </p:nvSpPr>
        <p:spPr>
          <a:xfrm>
            <a:off x="5183188" y="1779041"/>
            <a:ext cx="6172200" cy="4082009"/>
          </a:xfrm>
        </p:spPr>
        <p:txBody>
          <a:bodyPr anchor="ctr"/>
          <a:lstStyle/>
          <a:p>
            <a:pPr marL="0" indent="0">
              <a:buNone/>
            </a:pPr>
            <a:r>
              <a:rPr lang="en-US" sz="2800" dirty="0"/>
              <a:t>If you have more expenses than income, there are things you can do.</a:t>
            </a:r>
          </a:p>
          <a:p>
            <a:pPr marL="0" indent="0">
              <a:buNone/>
            </a:pPr>
            <a:endParaRPr lang="en-US" sz="2800" dirty="0"/>
          </a:p>
          <a:p>
            <a:pPr lvl="1"/>
            <a:r>
              <a:rPr lang="en-US" dirty="0"/>
              <a:t>Cut back on expenses</a:t>
            </a:r>
          </a:p>
          <a:p>
            <a:pPr lvl="1"/>
            <a:r>
              <a:rPr lang="en-US" dirty="0"/>
              <a:t>Find a way to make more money each month</a:t>
            </a:r>
          </a:p>
        </p:txBody>
      </p:sp>
      <p:pic>
        <p:nvPicPr>
          <p:cNvPr id="4" name="Picture 3">
            <a:extLst>
              <a:ext uri="{FF2B5EF4-FFF2-40B4-BE49-F238E27FC236}">
                <a16:creationId xmlns:a16="http://schemas.microsoft.com/office/drawing/2014/main" id="{80ED37C1-9FDC-91FC-246C-6C7FA38003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6873" y="1779041"/>
            <a:ext cx="3932236" cy="3299917"/>
          </a:xfrm>
          <a:prstGeom prst="rect">
            <a:avLst/>
          </a:prstGeom>
        </p:spPr>
      </p:pic>
    </p:spTree>
    <p:extLst>
      <p:ext uri="{BB962C8B-B14F-4D97-AF65-F5344CB8AC3E}">
        <p14:creationId xmlns:p14="http://schemas.microsoft.com/office/powerpoint/2010/main" val="2329334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ABF3B-FA6A-C507-2E52-B12C3EC01584}"/>
              </a:ext>
            </a:extLst>
          </p:cNvPr>
          <p:cNvSpPr>
            <a:spLocks noGrp="1"/>
          </p:cNvSpPr>
          <p:nvPr>
            <p:ph type="title" idx="4294967295"/>
          </p:nvPr>
        </p:nvSpPr>
        <p:spPr>
          <a:xfrm>
            <a:off x="3570288" y="1033463"/>
            <a:ext cx="6059487" cy="985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accent3"/>
                </a:solidFill>
                <a:effectLst/>
                <a:uLnTx/>
                <a:uFillTx/>
                <a:latin typeface="+mn-lt"/>
                <a:ea typeface="+mn-ea"/>
                <a:cs typeface="+mn-cs"/>
              </a:rPr>
              <a:t>What is a Budget: Video</a:t>
            </a:r>
          </a:p>
        </p:txBody>
      </p:sp>
      <p:pic>
        <p:nvPicPr>
          <p:cNvPr id="5" name="Picture 4" descr="A screenshot of a video showing words that say PragerU, What is a budget: Crash Course">
            <a:hlinkClick r:id="rId3"/>
            <a:extLst>
              <a:ext uri="{FF2B5EF4-FFF2-40B4-BE49-F238E27FC236}">
                <a16:creationId xmlns:a16="http://schemas.microsoft.com/office/drawing/2014/main" id="{F9C3A244-3330-AC97-83B0-4486810DF20A}"/>
              </a:ext>
            </a:extLst>
          </p:cNvPr>
          <p:cNvPicPr>
            <a:picLocks noChangeAspect="1"/>
          </p:cNvPicPr>
          <p:nvPr/>
        </p:nvPicPr>
        <p:blipFill>
          <a:blip r:embed="rId4"/>
          <a:stretch>
            <a:fillRect/>
          </a:stretch>
        </p:blipFill>
        <p:spPr>
          <a:xfrm>
            <a:off x="3416697" y="2155972"/>
            <a:ext cx="6365639" cy="3590874"/>
          </a:xfrm>
          <a:prstGeom prst="rect">
            <a:avLst/>
          </a:prstGeom>
        </p:spPr>
      </p:pic>
      <p:sp>
        <p:nvSpPr>
          <p:cNvPr id="6" name="TextBox 5">
            <a:extLst>
              <a:ext uri="{FF2B5EF4-FFF2-40B4-BE49-F238E27FC236}">
                <a16:creationId xmlns:a16="http://schemas.microsoft.com/office/drawing/2014/main" id="{9DA2158D-8363-14F6-66F8-FEBF3532A10C}"/>
              </a:ext>
            </a:extLst>
          </p:cNvPr>
          <p:cNvSpPr txBox="1"/>
          <p:nvPr/>
        </p:nvSpPr>
        <p:spPr>
          <a:xfrm>
            <a:off x="9885621" y="2704595"/>
            <a:ext cx="2401294" cy="2246769"/>
          </a:xfrm>
          <a:prstGeom prst="rect">
            <a:avLst/>
          </a:prstGeom>
          <a:noFill/>
        </p:spPr>
        <p:txBody>
          <a:bodyPr wrap="square" rtlCol="0">
            <a:spAutoFit/>
          </a:bodyPr>
          <a:lstStyle/>
          <a:p>
            <a:r>
              <a:rPr lang="en-US" sz="2800" i="1"/>
              <a:t>Ctrl + Click </a:t>
            </a:r>
            <a:r>
              <a:rPr lang="en-US" sz="2800" i="1" dirty="0"/>
              <a:t>on the image to watch the video on YouTube!</a:t>
            </a:r>
          </a:p>
        </p:txBody>
      </p:sp>
    </p:spTree>
    <p:extLst>
      <p:ext uri="{BB962C8B-B14F-4D97-AF65-F5344CB8AC3E}">
        <p14:creationId xmlns:p14="http://schemas.microsoft.com/office/powerpoint/2010/main" val="386868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0A23-9D0F-6DA1-2FBE-C7A0A56D98BB}"/>
              </a:ext>
            </a:extLst>
          </p:cNvPr>
          <p:cNvSpPr>
            <a:spLocks noGrp="1"/>
          </p:cNvSpPr>
          <p:nvPr>
            <p:ph type="title"/>
          </p:nvPr>
        </p:nvSpPr>
        <p:spPr>
          <a:xfrm>
            <a:off x="7636005" y="1394906"/>
            <a:ext cx="3932237" cy="1069975"/>
          </a:xfrm>
        </p:spPr>
        <p:txBody>
          <a:bodyPr>
            <a:noAutofit/>
          </a:bodyPr>
          <a:lstStyle/>
          <a:p>
            <a:pPr algn="ctr"/>
            <a:r>
              <a:rPr lang="en-US" sz="4400" dirty="0"/>
              <a:t>Let’s Practice Budgeting</a:t>
            </a:r>
          </a:p>
        </p:txBody>
      </p:sp>
      <p:pic>
        <p:nvPicPr>
          <p:cNvPr id="10" name="Picture 9" descr="A screenshot of the Charting the Life Course Let's Practice budgeting activity sheet">
            <a:extLst>
              <a:ext uri="{FF2B5EF4-FFF2-40B4-BE49-F238E27FC236}">
                <a16:creationId xmlns:a16="http://schemas.microsoft.com/office/drawing/2014/main" id="{0116E10B-6700-930D-B835-0F85C066BB75}"/>
              </a:ext>
            </a:extLst>
          </p:cNvPr>
          <p:cNvPicPr>
            <a:picLocks noChangeAspect="1"/>
          </p:cNvPicPr>
          <p:nvPr/>
        </p:nvPicPr>
        <p:blipFill>
          <a:blip r:embed="rId3"/>
          <a:stretch>
            <a:fillRect/>
          </a:stretch>
        </p:blipFill>
        <p:spPr>
          <a:xfrm>
            <a:off x="1797503" y="1143940"/>
            <a:ext cx="4157023" cy="5296472"/>
          </a:xfrm>
          <a:prstGeom prst="rect">
            <a:avLst/>
          </a:prstGeom>
        </p:spPr>
      </p:pic>
      <p:sp>
        <p:nvSpPr>
          <p:cNvPr id="6" name="TextBox 5">
            <a:extLst>
              <a:ext uri="{FF2B5EF4-FFF2-40B4-BE49-F238E27FC236}">
                <a16:creationId xmlns:a16="http://schemas.microsoft.com/office/drawing/2014/main" id="{0A941945-C9C4-D009-350C-4FF5BF9FE738}"/>
              </a:ext>
            </a:extLst>
          </p:cNvPr>
          <p:cNvSpPr txBox="1"/>
          <p:nvPr/>
        </p:nvSpPr>
        <p:spPr>
          <a:xfrm>
            <a:off x="7961356" y="3604699"/>
            <a:ext cx="3606886" cy="2769989"/>
          </a:xfrm>
          <a:prstGeom prst="rect">
            <a:avLst/>
          </a:prstGeom>
          <a:noFill/>
        </p:spPr>
        <p:txBody>
          <a:bodyPr wrap="square" rtlCol="0">
            <a:spAutoFit/>
          </a:bodyPr>
          <a:lstStyle/>
          <a:p>
            <a:pPr algn="ctr"/>
            <a:r>
              <a:rPr lang="en-US" sz="2800" dirty="0"/>
              <a:t>Let’s practice working with a budget.</a:t>
            </a:r>
          </a:p>
          <a:p>
            <a:pPr algn="ctr"/>
            <a:endParaRPr lang="en-US" sz="2800" dirty="0"/>
          </a:p>
          <a:p>
            <a:endParaRPr lang="en-US" dirty="0"/>
          </a:p>
          <a:p>
            <a:endParaRPr lang="en-US" dirty="0"/>
          </a:p>
          <a:p>
            <a:r>
              <a:rPr lang="en-US" dirty="0"/>
              <a:t> </a:t>
            </a:r>
          </a:p>
          <a:p>
            <a:endParaRPr lang="en-US" dirty="0"/>
          </a:p>
          <a:p>
            <a:r>
              <a:rPr lang="en-US" dirty="0"/>
              <a:t> </a:t>
            </a:r>
          </a:p>
        </p:txBody>
      </p:sp>
    </p:spTree>
    <p:extLst>
      <p:ext uri="{BB962C8B-B14F-4D97-AF65-F5344CB8AC3E}">
        <p14:creationId xmlns:p14="http://schemas.microsoft.com/office/powerpoint/2010/main" val="391591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733F-D025-0AD9-817B-36395D04703E}"/>
              </a:ext>
            </a:extLst>
          </p:cNvPr>
          <p:cNvSpPr>
            <a:spLocks noGrp="1"/>
          </p:cNvSpPr>
          <p:nvPr>
            <p:ph type="title"/>
          </p:nvPr>
        </p:nvSpPr>
        <p:spPr>
          <a:xfrm>
            <a:off x="838200" y="804348"/>
            <a:ext cx="10515600" cy="850429"/>
          </a:xfrm>
        </p:spPr>
        <p:txBody>
          <a:bodyPr/>
          <a:lstStyle/>
          <a:p>
            <a:r>
              <a:rPr lang="en-US" dirty="0"/>
              <a:t>Resources</a:t>
            </a:r>
          </a:p>
        </p:txBody>
      </p:sp>
      <p:sp>
        <p:nvSpPr>
          <p:cNvPr id="3" name="Content Placeholder 2">
            <a:extLst>
              <a:ext uri="{FF2B5EF4-FFF2-40B4-BE49-F238E27FC236}">
                <a16:creationId xmlns:a16="http://schemas.microsoft.com/office/drawing/2014/main" id="{89D007FD-C972-184C-87F2-76D0A9C597EC}"/>
              </a:ext>
            </a:extLst>
          </p:cNvPr>
          <p:cNvSpPr>
            <a:spLocks noGrp="1"/>
          </p:cNvSpPr>
          <p:nvPr>
            <p:ph idx="1"/>
          </p:nvPr>
        </p:nvSpPr>
        <p:spPr>
          <a:xfrm>
            <a:off x="838200" y="1454047"/>
            <a:ext cx="9193036" cy="5141626"/>
          </a:xfrm>
        </p:spPr>
        <p:txBody>
          <a:bodyPr anchor="ctr">
            <a:noAutofit/>
          </a:bodyPr>
          <a:lstStyle/>
          <a:p>
            <a:pPr marL="0" indent="0">
              <a:buNone/>
            </a:pPr>
            <a:r>
              <a:rPr lang="en-US" sz="2400" b="1" dirty="0" err="1"/>
              <a:t>PragerU</a:t>
            </a:r>
            <a:r>
              <a:rPr lang="en-US" sz="2400" b="1" dirty="0"/>
              <a:t>, What is a Budget? Video</a:t>
            </a:r>
          </a:p>
          <a:p>
            <a:pPr marL="0" indent="0">
              <a:buNone/>
            </a:pPr>
            <a:r>
              <a:rPr lang="en-US" sz="2400" dirty="0">
                <a:hlinkClick r:id="rId3"/>
              </a:rPr>
              <a:t>https://www.youtube.com/watch?v=CbhjhWleKGE</a:t>
            </a:r>
            <a:r>
              <a:rPr lang="en-US" sz="2400" dirty="0"/>
              <a:t> </a:t>
            </a:r>
          </a:p>
          <a:p>
            <a:pPr marL="0" marR="0" indent="0">
              <a:buNone/>
            </a:pPr>
            <a:r>
              <a:rPr lang="en-US" sz="2400" b="1" dirty="0">
                <a:effectLst/>
                <a:ea typeface="Times New Roman" panose="02020603050405020304" pitchFamily="18" charset="0"/>
              </a:rPr>
              <a:t>Pacer Center – Making a Spending Plan </a:t>
            </a:r>
          </a:p>
          <a:p>
            <a:pPr marL="0" marR="0" indent="0">
              <a:buNone/>
            </a:pPr>
            <a:r>
              <a:rPr lang="en-US" sz="2400" dirty="0">
                <a:solidFill>
                  <a:srgbClr val="467886"/>
                </a:solidFill>
                <a:effectLst/>
                <a:ea typeface="Times New Roman" panose="02020603050405020304" pitchFamily="18" charset="0"/>
                <a:hlinkClick r:id="rId4" tooltip="https://nam02.safelinks.protection.outlook.com/?url=https%3a%2f%2fwww.pacer.org%2fpublications%2fpossibilities%2fmake-a-spending-plan%2fmake-a-spending-plan.asp&amp;data=05%7c02%7cmkaifes%40umkc.edu%7cc5e96d3b1f344b1cff6f08dc2822f9cb%7ce3fefdbef7e9401ba51a355"/>
              </a:rPr>
              <a:t>https://www.pacer.org/publications/possibilities/make-a-spending-plan/make-a-spending-plan.asp</a:t>
            </a:r>
            <a:endParaRPr lang="en-US" sz="2400" dirty="0"/>
          </a:p>
          <a:p>
            <a:pPr marL="0" indent="0">
              <a:buNone/>
            </a:pPr>
            <a:r>
              <a:rPr lang="en-US" sz="2400" b="1" dirty="0"/>
              <a:t>Practical Money Guides: Budgeting Basics</a:t>
            </a:r>
          </a:p>
          <a:p>
            <a:pPr marL="0" indent="0">
              <a:buNone/>
            </a:pPr>
            <a:r>
              <a:rPr lang="en-US" sz="2400" dirty="0">
                <a:hlinkClick r:id="rId5"/>
              </a:rPr>
              <a:t>https://www.practicalmoneyskills.com/en/resources/free_materials/practica_money_guide-money_basics.html</a:t>
            </a:r>
            <a:r>
              <a:rPr lang="en-US" sz="2400" dirty="0"/>
              <a:t> </a:t>
            </a:r>
          </a:p>
          <a:p>
            <a:pPr marL="0" indent="0">
              <a:buNone/>
            </a:pPr>
            <a:r>
              <a:rPr lang="en-US" sz="2400" b="1" dirty="0"/>
              <a:t>Financial Calculator</a:t>
            </a:r>
          </a:p>
          <a:p>
            <a:pPr marL="0" indent="0">
              <a:buNone/>
            </a:pPr>
            <a:r>
              <a:rPr lang="en-US" sz="2400" dirty="0">
                <a:hlinkClick r:id="rId6"/>
              </a:rPr>
              <a:t>https://www.practicalmoneyskills.com/en/resources/financial-calculators/budget-goals/rework-budget.html</a:t>
            </a:r>
            <a:r>
              <a:rPr lang="en-US" sz="2400" dirty="0"/>
              <a:t> </a:t>
            </a:r>
          </a:p>
          <a:p>
            <a:pPr marL="0" indent="0">
              <a:buNone/>
            </a:pPr>
            <a:endParaRPr lang="en-US" sz="2400" dirty="0"/>
          </a:p>
        </p:txBody>
      </p:sp>
    </p:spTree>
    <p:extLst>
      <p:ext uri="{BB962C8B-B14F-4D97-AF65-F5344CB8AC3E}">
        <p14:creationId xmlns:p14="http://schemas.microsoft.com/office/powerpoint/2010/main" val="222566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49D-E748-7286-8113-DD1F36D18732}"/>
              </a:ext>
            </a:extLst>
          </p:cNvPr>
          <p:cNvSpPr>
            <a:spLocks noGrp="1"/>
          </p:cNvSpPr>
          <p:nvPr>
            <p:ph type="title"/>
          </p:nvPr>
        </p:nvSpPr>
        <p:spPr>
          <a:xfrm>
            <a:off x="838200" y="1158076"/>
            <a:ext cx="10515600" cy="850429"/>
          </a:xfrm>
        </p:spPr>
        <p:txBody>
          <a:bodyPr/>
          <a:lstStyle/>
          <a:p>
            <a:r>
              <a:rPr lang="en-US" dirty="0"/>
              <a:t>Learning Objectives</a:t>
            </a:r>
          </a:p>
        </p:txBody>
      </p:sp>
      <p:sp>
        <p:nvSpPr>
          <p:cNvPr id="3" name="Content Placeholder 2">
            <a:extLst>
              <a:ext uri="{FF2B5EF4-FFF2-40B4-BE49-F238E27FC236}">
                <a16:creationId xmlns:a16="http://schemas.microsoft.com/office/drawing/2014/main" id="{7C6A5CE2-21C3-D8E6-8A16-10DB2EED4E2C}"/>
              </a:ext>
            </a:extLst>
          </p:cNvPr>
          <p:cNvSpPr>
            <a:spLocks noGrp="1"/>
          </p:cNvSpPr>
          <p:nvPr>
            <p:ph idx="1"/>
          </p:nvPr>
        </p:nvSpPr>
        <p:spPr/>
        <p:txBody>
          <a:bodyPr anchor="ctr"/>
          <a:lstStyle/>
          <a:p>
            <a:pPr marL="0" indent="0">
              <a:buNone/>
            </a:pPr>
            <a:r>
              <a:rPr lang="en-US" dirty="0"/>
              <a:t>The participants will:</a:t>
            </a:r>
          </a:p>
          <a:p>
            <a:pPr marL="0" indent="0">
              <a:buNone/>
            </a:pPr>
            <a:endParaRPr lang="en-US" dirty="0"/>
          </a:p>
          <a:p>
            <a:pPr marL="514350" indent="-514350">
              <a:buFont typeface="+mj-lt"/>
              <a:buAutoNum type="arabicPeriod"/>
            </a:pPr>
            <a:r>
              <a:rPr lang="en-US" dirty="0"/>
              <a:t>Identify the different types of expenses included in a budget</a:t>
            </a:r>
          </a:p>
          <a:p>
            <a:pPr marL="514350" indent="-514350">
              <a:buFont typeface="+mj-lt"/>
              <a:buAutoNum type="arabicPeriod"/>
            </a:pPr>
            <a:r>
              <a:rPr lang="en-US" dirty="0"/>
              <a:t>Describe the steps in developing a budget</a:t>
            </a:r>
          </a:p>
          <a:p>
            <a:pPr marL="514350" indent="-514350">
              <a:buFont typeface="+mj-lt"/>
              <a:buAutoNum type="arabicPeriod"/>
            </a:pPr>
            <a:r>
              <a:rPr lang="en-US" dirty="0"/>
              <a:t>Modify a budget to reflect changes in expenses</a:t>
            </a:r>
          </a:p>
        </p:txBody>
      </p:sp>
    </p:spTree>
    <p:extLst>
      <p:ext uri="{BB962C8B-B14F-4D97-AF65-F5344CB8AC3E}">
        <p14:creationId xmlns:p14="http://schemas.microsoft.com/office/powerpoint/2010/main" val="31696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D82-7CCC-9641-CF4D-0506803132E6}"/>
              </a:ext>
            </a:extLst>
          </p:cNvPr>
          <p:cNvSpPr>
            <a:spLocks noGrp="1"/>
          </p:cNvSpPr>
          <p:nvPr>
            <p:ph type="title"/>
          </p:nvPr>
        </p:nvSpPr>
        <p:spPr/>
        <p:txBody>
          <a:bodyPr/>
          <a:lstStyle/>
          <a:p>
            <a:r>
              <a:rPr lang="en-US" sz="2000" dirty="0">
                <a:solidFill>
                  <a:schemeClr val="bg1"/>
                </a:solidFill>
                <a:latin typeface="+mj-lt"/>
              </a:rPr>
              <a:t>Acknowledgements: Community Life Guide: A Project of Ohio Department of Developmental Disabilities. Developed by Altarum and </a:t>
            </a:r>
            <a:r>
              <a:rPr lang="en-US" sz="2000" dirty="0">
                <a:solidFill>
                  <a:schemeClr val="bg1"/>
                </a:solidFill>
                <a:effectLst/>
                <a:latin typeface="+mj-lt"/>
                <a:ea typeface="Calibri" panose="020F0502020204030204" pitchFamily="34" charset="0"/>
              </a:rPr>
              <a:t>Life Course Nexus Training and Technical Assistance Center, UMKC institutes for Human Development, UCEDD</a:t>
            </a:r>
            <a:endParaRPr lang="en-US" dirty="0">
              <a:solidFill>
                <a:schemeClr val="bg1"/>
              </a:solidFill>
            </a:endParaRPr>
          </a:p>
        </p:txBody>
      </p:sp>
    </p:spTree>
    <p:extLst>
      <p:ext uri="{BB962C8B-B14F-4D97-AF65-F5344CB8AC3E}">
        <p14:creationId xmlns:p14="http://schemas.microsoft.com/office/powerpoint/2010/main" val="335925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6DDAA1-C982-F538-E37D-F1BACE3D9D15}"/>
              </a:ext>
            </a:extLst>
          </p:cNvPr>
          <p:cNvSpPr>
            <a:spLocks noGrp="1"/>
          </p:cNvSpPr>
          <p:nvPr>
            <p:ph type="title" idx="4294967295"/>
          </p:nvPr>
        </p:nvSpPr>
        <p:spPr>
          <a:xfrm>
            <a:off x="752475" y="1412875"/>
            <a:ext cx="5181600" cy="4262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 have income coming in and expenses going out.  </a:t>
            </a:r>
            <a:br>
              <a:rPr kumimoji="0" lang="en-US" sz="2800" b="0" i="0" u="none" strike="noStrike" kern="1200" cap="none" spc="0" normalizeH="0" baseline="0" noProof="0" dirty="0">
                <a:ln>
                  <a:noFill/>
                </a:ln>
                <a:solidFill>
                  <a:schemeClr val="tx1"/>
                </a:solidFill>
                <a:effectLst/>
                <a:uLnTx/>
                <a:uFillTx/>
                <a:latin typeface="+mn-lt"/>
                <a:ea typeface="+mn-ea"/>
                <a:cs typeface="+mn-cs"/>
              </a:rPr>
            </a:br>
            <a:br>
              <a:rPr kumimoji="0" lang="en-US" sz="2800" b="0" i="0" u="none" strike="noStrike" kern="1200" cap="none" spc="0" normalizeH="0" baseline="0" noProof="0" dirty="0">
                <a:ln>
                  <a:noFill/>
                </a:ln>
                <a:solidFill>
                  <a:schemeClr val="tx1"/>
                </a:solidFill>
                <a:effectLst/>
                <a:uLnTx/>
                <a:uFillTx/>
                <a:latin typeface="+mn-lt"/>
                <a:ea typeface="+mn-ea"/>
                <a:cs typeface="+mn-cs"/>
              </a:rPr>
            </a:br>
            <a:r>
              <a:rPr kumimoji="0" lang="en-US" sz="2800" b="0" i="0" u="none" strike="noStrike" kern="1200" cap="none" spc="0" normalizeH="0" baseline="0" noProof="0" dirty="0">
                <a:ln>
                  <a:noFill/>
                </a:ln>
                <a:solidFill>
                  <a:schemeClr val="tx1"/>
                </a:solidFill>
                <a:effectLst/>
                <a:uLnTx/>
                <a:uFillTx/>
                <a:latin typeface="+mn-lt"/>
                <a:ea typeface="+mn-ea"/>
                <a:cs typeface="+mn-cs"/>
              </a:rPr>
              <a:t>How do I manage my money? </a:t>
            </a:r>
          </a:p>
        </p:txBody>
      </p:sp>
      <p:pic>
        <p:nvPicPr>
          <p:cNvPr id="9" name="Content Placeholder 3">
            <a:extLst>
              <a:ext uri="{FF2B5EF4-FFF2-40B4-BE49-F238E27FC236}">
                <a16:creationId xmlns:a16="http://schemas.microsoft.com/office/drawing/2014/main" id="{F2D3D6F6-FFB9-97B7-DE87-435AC2A36563}"/>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72972" y="1522973"/>
            <a:ext cx="5181600" cy="4040697"/>
          </a:xfrm>
          <a:noFill/>
        </p:spPr>
      </p:pic>
    </p:spTree>
    <p:extLst>
      <p:ext uri="{BB962C8B-B14F-4D97-AF65-F5344CB8AC3E}">
        <p14:creationId xmlns:p14="http://schemas.microsoft.com/office/powerpoint/2010/main" val="193733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B4C2-6BFE-4704-293D-C93A0ADD1729}"/>
              </a:ext>
            </a:extLst>
          </p:cNvPr>
          <p:cNvSpPr>
            <a:spLocks noGrp="1"/>
          </p:cNvSpPr>
          <p:nvPr>
            <p:ph type="title"/>
          </p:nvPr>
        </p:nvSpPr>
        <p:spPr>
          <a:xfrm>
            <a:off x="491951" y="885031"/>
            <a:ext cx="10601325" cy="825500"/>
          </a:xfrm>
        </p:spPr>
        <p:txBody>
          <a:bodyPr anchor="ctr">
            <a:normAutofit/>
          </a:bodyPr>
          <a:lstStyle/>
          <a:p>
            <a:r>
              <a:rPr lang="en-US" dirty="0"/>
              <a:t>What Is a Budget?</a:t>
            </a:r>
          </a:p>
        </p:txBody>
      </p:sp>
      <p:sp>
        <p:nvSpPr>
          <p:cNvPr id="3" name="Content Placeholder 2">
            <a:extLst>
              <a:ext uri="{FF2B5EF4-FFF2-40B4-BE49-F238E27FC236}">
                <a16:creationId xmlns:a16="http://schemas.microsoft.com/office/drawing/2014/main" id="{05992FDF-3DCA-AD1C-48FD-77CE59393331}"/>
              </a:ext>
            </a:extLst>
          </p:cNvPr>
          <p:cNvSpPr>
            <a:spLocks noGrp="1"/>
          </p:cNvSpPr>
          <p:nvPr>
            <p:ph sz="half" idx="1"/>
          </p:nvPr>
        </p:nvSpPr>
        <p:spPr>
          <a:xfrm>
            <a:off x="752475" y="1914525"/>
            <a:ext cx="5181600" cy="4058444"/>
          </a:xfrm>
        </p:spPr>
        <p:txBody>
          <a:bodyPr anchor="ctr">
            <a:normAutofit/>
          </a:bodyPr>
          <a:lstStyle/>
          <a:p>
            <a:pPr marL="0" indent="0">
              <a:buNone/>
            </a:pPr>
            <a:r>
              <a:rPr lang="en-US" dirty="0"/>
              <a:t>A </a:t>
            </a:r>
            <a:r>
              <a:rPr lang="en-US" b="1" dirty="0"/>
              <a:t>budget</a:t>
            </a:r>
            <a:r>
              <a:rPr lang="en-US" dirty="0"/>
              <a:t> is a plan for spending and saving money. </a:t>
            </a:r>
          </a:p>
          <a:p>
            <a:pPr marL="0" indent="0">
              <a:buNone/>
            </a:pPr>
            <a:endParaRPr lang="en-US" dirty="0"/>
          </a:p>
          <a:p>
            <a:pPr marL="0" indent="0">
              <a:buNone/>
            </a:pPr>
            <a:r>
              <a:rPr lang="en-US" dirty="0"/>
              <a:t>A budget helps you know how much money you make and how much you can spend.  </a:t>
            </a:r>
          </a:p>
        </p:txBody>
      </p:sp>
      <p:pic>
        <p:nvPicPr>
          <p:cNvPr id="11" name="Content Placeholder 10">
            <a:extLst>
              <a:ext uri="{FF2B5EF4-FFF2-40B4-BE49-F238E27FC236}">
                <a16:creationId xmlns:a16="http://schemas.microsoft.com/office/drawing/2014/main" id="{EDB570B8-8F5C-6AA6-E9D3-9BCDE3D7185B}"/>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399387" y="1297781"/>
            <a:ext cx="4727225" cy="4262438"/>
          </a:xfrm>
          <a:prstGeom prst="rect">
            <a:avLst/>
          </a:prstGeom>
          <a:noFill/>
        </p:spPr>
      </p:pic>
    </p:spTree>
    <p:extLst>
      <p:ext uri="{BB962C8B-B14F-4D97-AF65-F5344CB8AC3E}">
        <p14:creationId xmlns:p14="http://schemas.microsoft.com/office/powerpoint/2010/main" val="132802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CDD4D142-DEE5-B2FF-7807-7FB7D4211D8D}"/>
              </a:ext>
            </a:extLst>
          </p:cNvPr>
          <p:cNvSpPr txBox="1">
            <a:spLocks noGrp="1"/>
          </p:cNvSpPr>
          <p:nvPr>
            <p:ph type="title" idx="4294967295"/>
          </p:nvPr>
        </p:nvSpPr>
        <p:spPr>
          <a:xfrm>
            <a:off x="284813" y="1000125"/>
            <a:ext cx="11068987"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3"/>
                </a:solidFill>
                <a:effectLst/>
                <a:uLnTx/>
                <a:uFillTx/>
                <a:latin typeface="+mn-lt"/>
                <a:ea typeface="+mj-ea"/>
                <a:cs typeface="+mj-cs"/>
              </a:rPr>
              <a:t>How Do I Earn Money? </a:t>
            </a:r>
          </a:p>
        </p:txBody>
      </p:sp>
      <p:sp>
        <p:nvSpPr>
          <p:cNvPr id="3" name="Content Placeholder 2">
            <a:extLst>
              <a:ext uri="{FF2B5EF4-FFF2-40B4-BE49-F238E27FC236}">
                <a16:creationId xmlns:a16="http://schemas.microsoft.com/office/drawing/2014/main" id="{8348D241-E1A0-9ACC-4CF7-C0F4A49BE7C8}"/>
              </a:ext>
            </a:extLst>
          </p:cNvPr>
          <p:cNvSpPr>
            <a:spLocks noGrp="1"/>
          </p:cNvSpPr>
          <p:nvPr>
            <p:ph sz="half" idx="1"/>
          </p:nvPr>
        </p:nvSpPr>
        <p:spPr>
          <a:xfrm>
            <a:off x="751703" y="1915297"/>
            <a:ext cx="5181600" cy="4261666"/>
          </a:xfrm>
        </p:spPr>
        <p:txBody>
          <a:bodyPr anchor="ctr">
            <a:normAutofit/>
          </a:bodyPr>
          <a:lstStyle/>
          <a:p>
            <a:pPr marL="0" indent="0">
              <a:buNone/>
            </a:pPr>
            <a:r>
              <a:rPr lang="en-US" dirty="0"/>
              <a:t>You can receive income in a variety of ways.</a:t>
            </a:r>
          </a:p>
          <a:p>
            <a:endParaRPr lang="en-US" dirty="0"/>
          </a:p>
          <a:p>
            <a:pPr lvl="1"/>
            <a:r>
              <a:rPr lang="en-US" dirty="0"/>
              <a:t>A job</a:t>
            </a:r>
          </a:p>
          <a:p>
            <a:pPr lvl="1"/>
            <a:r>
              <a:rPr lang="en-US" dirty="0"/>
              <a:t>Gifts</a:t>
            </a:r>
          </a:p>
          <a:p>
            <a:pPr lvl="1"/>
            <a:r>
              <a:rPr lang="en-US" dirty="0"/>
              <a:t>Trusts</a:t>
            </a:r>
          </a:p>
          <a:p>
            <a:pPr lvl="1"/>
            <a:r>
              <a:rPr lang="en-US" dirty="0"/>
              <a:t>Government benefits</a:t>
            </a:r>
          </a:p>
        </p:txBody>
      </p:sp>
      <p:pic>
        <p:nvPicPr>
          <p:cNvPr id="7" name="Content Placeholder 6">
            <a:extLst>
              <a:ext uri="{FF2B5EF4-FFF2-40B4-BE49-F238E27FC236}">
                <a16:creationId xmlns:a16="http://schemas.microsoft.com/office/drawing/2014/main" id="{BFCED6D6-4B64-F9CF-4F79-9DD4E59430BF}"/>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547514" y="1505873"/>
            <a:ext cx="5181600" cy="3846253"/>
          </a:xfrm>
          <a:noFill/>
        </p:spPr>
      </p:pic>
    </p:spTree>
    <p:extLst>
      <p:ext uri="{BB962C8B-B14F-4D97-AF65-F5344CB8AC3E}">
        <p14:creationId xmlns:p14="http://schemas.microsoft.com/office/powerpoint/2010/main" val="197231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06318A-4FFA-5E30-928F-3E3B2F16EF6D}"/>
              </a:ext>
            </a:extLst>
          </p:cNvPr>
          <p:cNvSpPr>
            <a:spLocks noGrp="1"/>
          </p:cNvSpPr>
          <p:nvPr>
            <p:ph type="title"/>
          </p:nvPr>
        </p:nvSpPr>
        <p:spPr>
          <a:xfrm>
            <a:off x="284813" y="1000125"/>
            <a:ext cx="11068987" cy="825500"/>
          </a:xfrm>
        </p:spPr>
        <p:txBody>
          <a:bodyPr>
            <a:normAutofit/>
          </a:bodyPr>
          <a:lstStyle/>
          <a:p>
            <a:r>
              <a:rPr lang="en-US" dirty="0"/>
              <a:t>What Are My Expenses? </a:t>
            </a:r>
          </a:p>
        </p:txBody>
      </p:sp>
      <p:sp>
        <p:nvSpPr>
          <p:cNvPr id="3" name="Content Placeholder 2">
            <a:extLst>
              <a:ext uri="{FF2B5EF4-FFF2-40B4-BE49-F238E27FC236}">
                <a16:creationId xmlns:a16="http://schemas.microsoft.com/office/drawing/2014/main" id="{935796C5-4882-CD73-2C5F-5EB02CA898E4}"/>
              </a:ext>
            </a:extLst>
          </p:cNvPr>
          <p:cNvSpPr>
            <a:spLocks noGrp="1"/>
          </p:cNvSpPr>
          <p:nvPr>
            <p:ph sz="half" idx="1"/>
          </p:nvPr>
        </p:nvSpPr>
        <p:spPr>
          <a:xfrm>
            <a:off x="751703" y="1915297"/>
            <a:ext cx="5181600" cy="4261666"/>
          </a:xfrm>
        </p:spPr>
        <p:txBody>
          <a:bodyPr anchor="ctr">
            <a:normAutofit/>
          </a:bodyPr>
          <a:lstStyle/>
          <a:p>
            <a:pPr lvl="1"/>
            <a:r>
              <a:rPr lang="en-US" sz="2800" dirty="0"/>
              <a:t>Rent</a:t>
            </a:r>
          </a:p>
          <a:p>
            <a:pPr lvl="1"/>
            <a:r>
              <a:rPr lang="en-US" sz="2800" dirty="0"/>
              <a:t>Food</a:t>
            </a:r>
          </a:p>
          <a:p>
            <a:pPr lvl="1"/>
            <a:r>
              <a:rPr lang="en-US" sz="2800" dirty="0"/>
              <a:t>Utilities</a:t>
            </a:r>
          </a:p>
          <a:p>
            <a:pPr lvl="1"/>
            <a:r>
              <a:rPr lang="en-US" sz="2800" dirty="0"/>
              <a:t>Entertainment</a:t>
            </a:r>
          </a:p>
        </p:txBody>
      </p:sp>
      <p:pic>
        <p:nvPicPr>
          <p:cNvPr id="7" name="Content Placeholder 6">
            <a:extLst>
              <a:ext uri="{FF2B5EF4-FFF2-40B4-BE49-F238E27FC236}">
                <a16:creationId xmlns:a16="http://schemas.microsoft.com/office/drawing/2014/main" id="{7DC9D705-BCA4-F817-C421-87CC3D9D62F4}"/>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r="17322" b="1"/>
          <a:stretch/>
        </p:blipFill>
        <p:spPr>
          <a:xfrm>
            <a:off x="6573728" y="2248712"/>
            <a:ext cx="4378544" cy="3594064"/>
          </a:xfrm>
          <a:noFill/>
        </p:spPr>
      </p:pic>
    </p:spTree>
    <p:extLst>
      <p:ext uri="{BB962C8B-B14F-4D97-AF65-F5344CB8AC3E}">
        <p14:creationId xmlns:p14="http://schemas.microsoft.com/office/powerpoint/2010/main" val="1593991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CF6B-4466-84DF-4A6E-0291EB5139E5}"/>
              </a:ext>
            </a:extLst>
          </p:cNvPr>
          <p:cNvSpPr>
            <a:spLocks noGrp="1"/>
          </p:cNvSpPr>
          <p:nvPr>
            <p:ph type="title"/>
          </p:nvPr>
        </p:nvSpPr>
        <p:spPr>
          <a:xfrm>
            <a:off x="751703" y="1000897"/>
            <a:ext cx="10602097" cy="824728"/>
          </a:xfrm>
        </p:spPr>
        <p:txBody>
          <a:bodyPr anchor="ctr">
            <a:normAutofit/>
          </a:bodyPr>
          <a:lstStyle/>
          <a:p>
            <a:r>
              <a:rPr lang="en-US" dirty="0"/>
              <a:t>Reasons to Budget</a:t>
            </a:r>
          </a:p>
        </p:txBody>
      </p:sp>
      <p:sp>
        <p:nvSpPr>
          <p:cNvPr id="3" name="Content Placeholder 2">
            <a:extLst>
              <a:ext uri="{FF2B5EF4-FFF2-40B4-BE49-F238E27FC236}">
                <a16:creationId xmlns:a16="http://schemas.microsoft.com/office/drawing/2014/main" id="{9AFD7342-191E-F6BE-F57F-78AD0E81C6D3}"/>
              </a:ext>
            </a:extLst>
          </p:cNvPr>
          <p:cNvSpPr>
            <a:spLocks noGrp="1"/>
          </p:cNvSpPr>
          <p:nvPr>
            <p:ph sz="half" idx="1"/>
          </p:nvPr>
        </p:nvSpPr>
        <p:spPr>
          <a:xfrm>
            <a:off x="751703" y="1915297"/>
            <a:ext cx="5181600" cy="4261666"/>
          </a:xfrm>
        </p:spPr>
        <p:txBody>
          <a:bodyPr anchor="ctr">
            <a:normAutofit/>
          </a:bodyPr>
          <a:lstStyle/>
          <a:p>
            <a:pPr marL="0" indent="0">
              <a:buNone/>
            </a:pPr>
            <a:r>
              <a:rPr lang="en-US" dirty="0"/>
              <a:t>A budget helps you decide how to spend your money and save your money. </a:t>
            </a:r>
          </a:p>
        </p:txBody>
      </p:sp>
      <p:pic>
        <p:nvPicPr>
          <p:cNvPr id="8" name="Content Placeholder 7">
            <a:extLst>
              <a:ext uri="{FF2B5EF4-FFF2-40B4-BE49-F238E27FC236}">
                <a16:creationId xmlns:a16="http://schemas.microsoft.com/office/drawing/2014/main" id="{D3CCEB8C-7EE0-4857-3D8E-F503C57EACA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752230" y="1580166"/>
            <a:ext cx="5181600" cy="3697667"/>
          </a:xfrm>
          <a:noFill/>
        </p:spPr>
      </p:pic>
    </p:spTree>
    <p:extLst>
      <p:ext uri="{BB962C8B-B14F-4D97-AF65-F5344CB8AC3E}">
        <p14:creationId xmlns:p14="http://schemas.microsoft.com/office/powerpoint/2010/main" val="378150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73F8-7E37-4114-8C7A-7E975C42EB6E}"/>
              </a:ext>
            </a:extLst>
          </p:cNvPr>
          <p:cNvSpPr>
            <a:spLocks noGrp="1"/>
          </p:cNvSpPr>
          <p:nvPr>
            <p:ph type="title"/>
          </p:nvPr>
        </p:nvSpPr>
        <p:spPr>
          <a:xfrm>
            <a:off x="5183186" y="618093"/>
            <a:ext cx="6172201" cy="1069975"/>
          </a:xfrm>
        </p:spPr>
        <p:txBody>
          <a:bodyPr>
            <a:noAutofit/>
          </a:bodyPr>
          <a:lstStyle/>
          <a:p>
            <a:pPr algn="ctr"/>
            <a:r>
              <a:rPr lang="en-US" sz="4400" dirty="0"/>
              <a:t>How to Get Started</a:t>
            </a:r>
          </a:p>
        </p:txBody>
      </p:sp>
      <p:sp>
        <p:nvSpPr>
          <p:cNvPr id="14" name="Content Placeholder 13">
            <a:extLst>
              <a:ext uri="{FF2B5EF4-FFF2-40B4-BE49-F238E27FC236}">
                <a16:creationId xmlns:a16="http://schemas.microsoft.com/office/drawing/2014/main" id="{F5D54E69-334B-29EB-A714-D9296FC2823F}"/>
              </a:ext>
            </a:extLst>
          </p:cNvPr>
          <p:cNvSpPr>
            <a:spLocks noGrp="1"/>
          </p:cNvSpPr>
          <p:nvPr>
            <p:ph idx="1"/>
          </p:nvPr>
        </p:nvSpPr>
        <p:spPr>
          <a:xfrm>
            <a:off x="5183188" y="1688068"/>
            <a:ext cx="6172200" cy="4172982"/>
          </a:xfrm>
        </p:spPr>
        <p:txBody>
          <a:bodyPr anchor="ctr"/>
          <a:lstStyle/>
          <a:p>
            <a:pPr marL="0" indent="0">
              <a:buNone/>
            </a:pPr>
            <a:r>
              <a:rPr lang="en-US" dirty="0"/>
              <a:t>Decide the amount of time you want to budget.</a:t>
            </a:r>
          </a:p>
          <a:p>
            <a:endParaRPr lang="en-US" dirty="0"/>
          </a:p>
          <a:p>
            <a:pPr lvl="1"/>
            <a:r>
              <a:rPr lang="en-US" dirty="0"/>
              <a:t>One month</a:t>
            </a:r>
          </a:p>
          <a:p>
            <a:pPr lvl="1"/>
            <a:r>
              <a:rPr lang="en-US" dirty="0"/>
              <a:t>Six months</a:t>
            </a:r>
          </a:p>
          <a:p>
            <a:pPr lvl="1"/>
            <a:r>
              <a:rPr lang="en-US" dirty="0"/>
              <a:t>A year</a:t>
            </a:r>
          </a:p>
        </p:txBody>
      </p:sp>
      <p:pic>
        <p:nvPicPr>
          <p:cNvPr id="15" name="Content Placeholder 8">
            <a:extLst>
              <a:ext uri="{FF2B5EF4-FFF2-40B4-BE49-F238E27FC236}">
                <a16:creationId xmlns:a16="http://schemas.microsoft.com/office/drawing/2014/main" id="{3FEFBDA0-4198-035F-3C06-119F1E6BFA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9" y="2198714"/>
            <a:ext cx="3982135" cy="3151690"/>
          </a:xfrm>
          <a:prstGeom prst="rect">
            <a:avLst/>
          </a:prstGeom>
        </p:spPr>
      </p:pic>
    </p:spTree>
    <p:extLst>
      <p:ext uri="{BB962C8B-B14F-4D97-AF65-F5344CB8AC3E}">
        <p14:creationId xmlns:p14="http://schemas.microsoft.com/office/powerpoint/2010/main" val="108911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4176-7CA1-C9A9-075A-B04B002E47C9}"/>
              </a:ext>
            </a:extLst>
          </p:cNvPr>
          <p:cNvSpPr>
            <a:spLocks noGrp="1"/>
          </p:cNvSpPr>
          <p:nvPr>
            <p:ph type="title"/>
          </p:nvPr>
        </p:nvSpPr>
        <p:spPr>
          <a:xfrm>
            <a:off x="5183188" y="461964"/>
            <a:ext cx="6172200" cy="1069975"/>
          </a:xfrm>
        </p:spPr>
        <p:txBody>
          <a:bodyPr>
            <a:normAutofit/>
          </a:bodyPr>
          <a:lstStyle/>
          <a:p>
            <a:pPr algn="ctr"/>
            <a:r>
              <a:rPr lang="en-US" sz="4400" dirty="0">
                <a:latin typeface="+mn-lt"/>
              </a:rPr>
              <a:t>Add Up Your Income</a:t>
            </a:r>
          </a:p>
        </p:txBody>
      </p:sp>
      <p:sp>
        <p:nvSpPr>
          <p:cNvPr id="3" name="Content Placeholder 2">
            <a:extLst>
              <a:ext uri="{FF2B5EF4-FFF2-40B4-BE49-F238E27FC236}">
                <a16:creationId xmlns:a16="http://schemas.microsoft.com/office/drawing/2014/main" id="{02338A68-8D4F-099F-6C52-76E88491F53F}"/>
              </a:ext>
            </a:extLst>
          </p:cNvPr>
          <p:cNvSpPr>
            <a:spLocks noGrp="1"/>
          </p:cNvSpPr>
          <p:nvPr>
            <p:ph idx="1"/>
          </p:nvPr>
        </p:nvSpPr>
        <p:spPr>
          <a:xfrm>
            <a:off x="5183188" y="1702191"/>
            <a:ext cx="6172200" cy="4158857"/>
          </a:xfrm>
        </p:spPr>
        <p:txBody>
          <a:bodyPr anchor="ctr">
            <a:normAutofit/>
          </a:bodyPr>
          <a:lstStyle/>
          <a:p>
            <a:pPr marL="0" indent="0">
              <a:buNone/>
            </a:pPr>
            <a:r>
              <a:rPr lang="en-US" sz="2800" dirty="0"/>
              <a:t>Make a list and add up all the ways you get money for the month.</a:t>
            </a:r>
          </a:p>
          <a:p>
            <a:pPr marL="0" indent="0">
              <a:buNone/>
            </a:pPr>
            <a:endParaRPr lang="en-US" sz="2800" dirty="0"/>
          </a:p>
          <a:p>
            <a:pPr marL="0" indent="0">
              <a:buNone/>
            </a:pPr>
            <a:r>
              <a:rPr lang="en-US" sz="2800" dirty="0"/>
              <a:t>Multiply that amount by the number of months in your budget.</a:t>
            </a:r>
          </a:p>
          <a:p>
            <a:pPr marL="0" indent="0">
              <a:buNone/>
            </a:pPr>
            <a:endParaRPr lang="en-US" sz="2800" dirty="0"/>
          </a:p>
          <a:p>
            <a:pPr marL="0" indent="0">
              <a:buNone/>
            </a:pPr>
            <a:r>
              <a:rPr lang="en-US" sz="2800" dirty="0"/>
              <a:t>Ex. 1 month income = $1,000 x 12 months (year) = $12,000 in a year</a:t>
            </a:r>
            <a:endParaRPr lang="en-US" dirty="0"/>
          </a:p>
        </p:txBody>
      </p:sp>
      <p:pic>
        <p:nvPicPr>
          <p:cNvPr id="5" name="Picture 4">
            <a:extLst>
              <a:ext uri="{FF2B5EF4-FFF2-40B4-BE49-F238E27FC236}">
                <a16:creationId xmlns:a16="http://schemas.microsoft.com/office/drawing/2014/main" id="{15DEEEEF-8385-D55C-4890-AF4DF7EDD9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5009" y="2057398"/>
            <a:ext cx="3932236" cy="3177851"/>
          </a:xfrm>
          <a:prstGeom prst="rect">
            <a:avLst/>
          </a:prstGeom>
        </p:spPr>
      </p:pic>
    </p:spTree>
    <p:extLst>
      <p:ext uri="{BB962C8B-B14F-4D97-AF65-F5344CB8AC3E}">
        <p14:creationId xmlns:p14="http://schemas.microsoft.com/office/powerpoint/2010/main" val="161874311"/>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506B631-C134-0A4B-A52B-CC8D79C94A16}" vid="{431F0DEB-A194-B343-952C-CBBAE6B52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2E5238-6477-4293-80BA-294ADA78AD64}">
  <ds:schemaRefs>
    <ds:schemaRef ds:uri="http://schemas.microsoft.com/sharepoint/v3/contenttype/forms"/>
  </ds:schemaRefs>
</ds:datastoreItem>
</file>

<file path=customXml/itemProps2.xml><?xml version="1.0" encoding="utf-8"?>
<ds:datastoreItem xmlns:ds="http://schemas.openxmlformats.org/officeDocument/2006/customXml" ds:itemID="{BE99A6BB-DEDE-46AA-8413-CE6AD8AEC21F}">
  <ds:schemaRefs>
    <ds:schemaRef ds:uri="http://schemas.microsoft.com/office/2006/metadata/properties"/>
    <ds:schemaRef ds:uri="http://schemas.microsoft.com/office/infopath/2007/PartnerControls"/>
    <ds:schemaRef ds:uri="fa9234ca-04db-47cb-8daf-2a0e6ae4867e"/>
    <ds:schemaRef ds:uri="d1e3f6da-02d0-450b-8f56-58f01c156047"/>
    <ds:schemaRef ds:uri="047bb72d-e234-4d44-93a0-25620591dbf7"/>
    <ds:schemaRef ds:uri="635b3177-b61c-404f-b326-16cfed8d247f"/>
  </ds:schemaRefs>
</ds:datastoreItem>
</file>

<file path=customXml/itemProps3.xml><?xml version="1.0" encoding="utf-8"?>
<ds:datastoreItem xmlns:ds="http://schemas.openxmlformats.org/officeDocument/2006/customXml" ds:itemID="{3E27E5E5-1EA1-4F6E-BA16-FDE536A54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{8CBCA013-E763-1E40-A6BB-812F18D27A5B}tf16401378</Template>
  <TotalTime>571</TotalTime>
  <Words>1513</Words>
  <Application>Microsoft Macintosh PowerPoint</Application>
  <PresentationFormat>Widescreen</PresentationFormat>
  <Paragraphs>222</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Making a Budget</vt:lpstr>
      <vt:lpstr>Learning Objectives</vt:lpstr>
      <vt:lpstr>I have income coming in and expenses going out.    How do I manage my money? </vt:lpstr>
      <vt:lpstr>What Is a Budget?</vt:lpstr>
      <vt:lpstr>How Do I Earn Money? </vt:lpstr>
      <vt:lpstr>What Are My Expenses? </vt:lpstr>
      <vt:lpstr>Reasons to Budget</vt:lpstr>
      <vt:lpstr>How to Get Started</vt:lpstr>
      <vt:lpstr>Add Up Your Income</vt:lpstr>
      <vt:lpstr>Set Guidelines</vt:lpstr>
      <vt:lpstr>Estimate Expenses</vt:lpstr>
      <vt:lpstr>More Expenses</vt:lpstr>
      <vt:lpstr>Balancing Income  and Expenses</vt:lpstr>
      <vt:lpstr>Extra Money</vt:lpstr>
      <vt:lpstr>Check Budget</vt:lpstr>
      <vt:lpstr>Making Changes</vt:lpstr>
      <vt:lpstr>What is a Budget: Video</vt:lpstr>
      <vt:lpstr>Let’s Practice Budgeting</vt:lpstr>
      <vt:lpstr>Resources</vt:lpstr>
      <vt:lpstr>Acknowledgements: Community Life Guide: A Project of Ohio Department of Developmental Disabilities. Developed by Altarum and Life Course Nexus Training and Technical Assistance Center, UMKC institutes for Human Development, UCEDD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Kaifes, Melynda</dc:creator>
  <cp:lastModifiedBy>John Deever</cp:lastModifiedBy>
  <cp:revision>20</cp:revision>
  <dcterms:created xsi:type="dcterms:W3CDTF">2024-01-19T17:06:07Z</dcterms:created>
  <dcterms:modified xsi:type="dcterms:W3CDTF">2024-03-22T15:25:41Z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y fmtid="{D5CDD505-2E9C-101B-9397-08002B2CF9AE}" pid="3" name="MediaServiceImageTags">
    <vt:lpwstr/>
  </property>
</Properties>
</file>