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1.xml" ContentType="application/vnd.openxmlformats-officedocument.presentationml.slide+xml"/>
  <Override PartName="/ppt/presentation.xml" ContentType="application/vnd.openxmlformats-officedocument.presentationml.presentation.main+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customXml/itemProps2.xml" ContentType="application/vnd.openxmlformats-officedocument.customXmlProperties+xml"/>
  <Override PartName="/customXml/itemProps1.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ppt/revisionInfo.xml" ContentType="application/vnd.ms-powerpoint.revisioninfo+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Lst>
  <p:notesMasterIdLst>
    <p:notesMasterId r:id="rId49"/>
  </p:notesMasterIdLst>
  <p:sldIdLst>
    <p:sldId id="256" r:id="rId4"/>
    <p:sldId id="257" r:id="rId5"/>
    <p:sldId id="260" r:id="rId6"/>
    <p:sldId id="261" r:id="rId7"/>
    <p:sldId id="262" r:id="rId8"/>
    <p:sldId id="263" r:id="rId9"/>
    <p:sldId id="264" r:id="rId10"/>
    <p:sldId id="265" r:id="rId11"/>
    <p:sldId id="266" r:id="rId12"/>
    <p:sldId id="268" r:id="rId13"/>
    <p:sldId id="269" r:id="rId14"/>
    <p:sldId id="270" r:id="rId15"/>
    <p:sldId id="271" r:id="rId16"/>
    <p:sldId id="267" r:id="rId17"/>
    <p:sldId id="272" r:id="rId18"/>
    <p:sldId id="273" r:id="rId19"/>
    <p:sldId id="274" r:id="rId20"/>
    <p:sldId id="275" r:id="rId21"/>
    <p:sldId id="278" r:id="rId22"/>
    <p:sldId id="1840" r:id="rId23"/>
    <p:sldId id="1841" r:id="rId24"/>
    <p:sldId id="1842" r:id="rId25"/>
    <p:sldId id="1843" r:id="rId26"/>
    <p:sldId id="299" r:id="rId27"/>
    <p:sldId id="1845" r:id="rId28"/>
    <p:sldId id="1844" r:id="rId29"/>
    <p:sldId id="286" r:id="rId30"/>
    <p:sldId id="285" r:id="rId31"/>
    <p:sldId id="287" r:id="rId32"/>
    <p:sldId id="288" r:id="rId33"/>
    <p:sldId id="289" r:id="rId34"/>
    <p:sldId id="290" r:id="rId35"/>
    <p:sldId id="291" r:id="rId36"/>
    <p:sldId id="292" r:id="rId37"/>
    <p:sldId id="1847" r:id="rId38"/>
    <p:sldId id="1846" r:id="rId39"/>
    <p:sldId id="294" r:id="rId40"/>
    <p:sldId id="296" r:id="rId41"/>
    <p:sldId id="300" r:id="rId42"/>
    <p:sldId id="297" r:id="rId43"/>
    <p:sldId id="1848" r:id="rId44"/>
    <p:sldId id="1839" r:id="rId45"/>
    <p:sldId id="295" r:id="rId46"/>
    <p:sldId id="298" r:id="rId47"/>
    <p:sldId id="259"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D0B749-6336-4E12-BFED-BC385A51520E}" v="413" dt="2024-03-19T19:43:12.5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129" autoAdjust="0"/>
    <p:restoredTop sz="94286" autoAdjust="0"/>
  </p:normalViewPr>
  <p:slideViewPr>
    <p:cSldViewPr snapToGrid="0">
      <p:cViewPr varScale="1">
        <p:scale>
          <a:sx n="87" d="100"/>
          <a:sy n="87" d="100"/>
        </p:scale>
        <p:origin x="200" y="912"/>
      </p:cViewPr>
      <p:guideLst/>
    </p:cSldViewPr>
  </p:slideViewPr>
  <p:outlineViewPr>
    <p:cViewPr>
      <p:scale>
        <a:sx n="33" d="100"/>
        <a:sy n="33" d="100"/>
      </p:scale>
      <p:origin x="0" y="-21859"/>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presProps" Target="presProps.xml"/><Relationship Id="rId55" Type="http://schemas.openxmlformats.org/officeDocument/2006/relationships/customXml" Target="../customXml/item3.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viewProps" Target="viewProps.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229C40-B7AB-044E-89F1-68E8B434F77C}" type="datetimeFigureOut">
              <a:rPr lang="en-US" smtClean="0"/>
              <a:t>3/22/24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5EEA9A-B616-CF4A-A037-F1BE73C27A25}" type="slidenum">
              <a:rPr lang="en-US" smtClean="0"/>
              <a:t>‹#›</a:t>
            </a:fld>
            <a:endParaRPr lang="en-US"/>
          </a:p>
        </p:txBody>
      </p:sp>
    </p:spTree>
    <p:extLst>
      <p:ext uri="{BB962C8B-B14F-4D97-AF65-F5344CB8AC3E}">
        <p14:creationId xmlns:p14="http://schemas.microsoft.com/office/powerpoint/2010/main" val="3462005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Refer to the EZ-Reader </a:t>
            </a:r>
            <a:r>
              <a:rPr lang="en-US" sz="1200" i="1" kern="100" dirty="0">
                <a:effectLst/>
                <a:latin typeface="Calibri" panose="020F0502020204030204" pitchFamily="34" charset="0"/>
                <a:ea typeface="Calibri" panose="020F0502020204030204" pitchFamily="34" charset="0"/>
                <a:cs typeface="Times New Roman" panose="02020603050405020304" pitchFamily="18" charset="0"/>
              </a:rPr>
              <a:t>Staying Safe Online </a:t>
            </a:r>
            <a:r>
              <a:rPr lang="en-US" sz="1200" i="0" kern="100" dirty="0">
                <a:effectLst/>
                <a:latin typeface="Calibri" panose="020F0502020204030204" pitchFamily="34" charset="0"/>
                <a:ea typeface="Calibri" panose="020F0502020204030204" pitchFamily="34" charset="0"/>
                <a:cs typeface="Times New Roman" panose="02020603050405020304" pitchFamily="18" charset="0"/>
              </a:rPr>
              <a:t>throughout the training.</a:t>
            </a:r>
            <a:endParaRPr lang="en-US" sz="1200" i="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This training will discuss how to keep your personal information and money safe online.</a:t>
            </a:r>
          </a:p>
          <a:p>
            <a:pPr marL="0" marR="0">
              <a:spcBef>
                <a:spcPts val="0"/>
              </a:spcBef>
              <a:spcAft>
                <a:spcPts val="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 learning activity will be at the end of the training.  </a:t>
            </a:r>
          </a:p>
          <a:p>
            <a:pPr marL="0" marR="0">
              <a:spcBef>
                <a:spcPts val="0"/>
              </a:spcBef>
              <a:spcAft>
                <a:spcPts val="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Please ask questions as we go through. </a:t>
            </a:r>
            <a:endParaRPr lang="en-US" dirty="0"/>
          </a:p>
          <a:p>
            <a:endParaRPr lang="en-US" dirty="0"/>
          </a:p>
        </p:txBody>
      </p:sp>
      <p:sp>
        <p:nvSpPr>
          <p:cNvPr id="4" name="Slide Number Placeholder 3"/>
          <p:cNvSpPr>
            <a:spLocks noGrp="1"/>
          </p:cNvSpPr>
          <p:nvPr>
            <p:ph type="sldNum" sz="quarter" idx="5"/>
          </p:nvPr>
        </p:nvSpPr>
        <p:spPr/>
        <p:txBody>
          <a:bodyPr/>
          <a:lstStyle/>
          <a:p>
            <a:fld id="{F15EEA9A-B616-CF4A-A037-F1BE73C27A25}" type="slidenum">
              <a:rPr lang="en-US" smtClean="0"/>
              <a:t>1</a:t>
            </a:fld>
            <a:endParaRPr lang="en-US"/>
          </a:p>
        </p:txBody>
      </p:sp>
    </p:spTree>
    <p:extLst>
      <p:ext uri="{BB962C8B-B14F-4D97-AF65-F5344CB8AC3E}">
        <p14:creationId xmlns:p14="http://schemas.microsoft.com/office/powerpoint/2010/main" val="2131704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Read Slide</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Keep your passwords in a safe location that you can easily locate.  Talk with family and friends about suggestions on where to keep passwords.  </a:t>
            </a:r>
          </a:p>
        </p:txBody>
      </p:sp>
      <p:sp>
        <p:nvSpPr>
          <p:cNvPr id="4" name="Slide Number Placeholder 3"/>
          <p:cNvSpPr>
            <a:spLocks noGrp="1"/>
          </p:cNvSpPr>
          <p:nvPr>
            <p:ph type="sldNum" sz="quarter" idx="5"/>
          </p:nvPr>
        </p:nvSpPr>
        <p:spPr/>
        <p:txBody>
          <a:bodyPr/>
          <a:lstStyle/>
          <a:p>
            <a:fld id="{F15EEA9A-B616-CF4A-A037-F1BE73C27A25}" type="slidenum">
              <a:rPr lang="en-US" smtClean="0"/>
              <a:t>10</a:t>
            </a:fld>
            <a:endParaRPr lang="en-US"/>
          </a:p>
        </p:txBody>
      </p:sp>
    </p:spTree>
    <p:extLst>
      <p:ext uri="{BB962C8B-B14F-4D97-AF65-F5344CB8AC3E}">
        <p14:creationId xmlns:p14="http://schemas.microsoft.com/office/powerpoint/2010/main" val="3661537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Read Slide</a:t>
            </a:r>
          </a:p>
        </p:txBody>
      </p:sp>
      <p:sp>
        <p:nvSpPr>
          <p:cNvPr id="4" name="Slide Number Placeholder 3"/>
          <p:cNvSpPr>
            <a:spLocks noGrp="1"/>
          </p:cNvSpPr>
          <p:nvPr>
            <p:ph type="sldNum" sz="quarter" idx="5"/>
          </p:nvPr>
        </p:nvSpPr>
        <p:spPr/>
        <p:txBody>
          <a:bodyPr/>
          <a:lstStyle/>
          <a:p>
            <a:fld id="{F15EEA9A-B616-CF4A-A037-F1BE73C27A25}" type="slidenum">
              <a:rPr lang="en-US" smtClean="0"/>
              <a:t>11</a:t>
            </a:fld>
            <a:endParaRPr lang="en-US"/>
          </a:p>
        </p:txBody>
      </p:sp>
    </p:spTree>
    <p:extLst>
      <p:ext uri="{BB962C8B-B14F-4D97-AF65-F5344CB8AC3E}">
        <p14:creationId xmlns:p14="http://schemas.microsoft.com/office/powerpoint/2010/main" val="7233934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Read slide</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Recovery or security questions should be questions only you can answer.</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These questions will confirm your identity and unlock your account. </a:t>
            </a:r>
          </a:p>
        </p:txBody>
      </p:sp>
      <p:sp>
        <p:nvSpPr>
          <p:cNvPr id="4" name="Slide Number Placeholder 3"/>
          <p:cNvSpPr>
            <a:spLocks noGrp="1"/>
          </p:cNvSpPr>
          <p:nvPr>
            <p:ph type="sldNum" sz="quarter" idx="5"/>
          </p:nvPr>
        </p:nvSpPr>
        <p:spPr/>
        <p:txBody>
          <a:bodyPr/>
          <a:lstStyle/>
          <a:p>
            <a:fld id="{F15EEA9A-B616-CF4A-A037-F1BE73C27A25}" type="slidenum">
              <a:rPr lang="en-US" smtClean="0"/>
              <a:t>12</a:t>
            </a:fld>
            <a:endParaRPr lang="en-US"/>
          </a:p>
        </p:txBody>
      </p:sp>
    </p:spTree>
    <p:extLst>
      <p:ext uri="{BB962C8B-B14F-4D97-AF65-F5344CB8AC3E}">
        <p14:creationId xmlns:p14="http://schemas.microsoft.com/office/powerpoint/2010/main" val="1364661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Read Slide</a:t>
            </a:r>
          </a:p>
        </p:txBody>
      </p:sp>
      <p:sp>
        <p:nvSpPr>
          <p:cNvPr id="4" name="Slide Number Placeholder 3"/>
          <p:cNvSpPr>
            <a:spLocks noGrp="1"/>
          </p:cNvSpPr>
          <p:nvPr>
            <p:ph type="sldNum" sz="quarter" idx="5"/>
          </p:nvPr>
        </p:nvSpPr>
        <p:spPr/>
        <p:txBody>
          <a:bodyPr/>
          <a:lstStyle/>
          <a:p>
            <a:fld id="{F15EEA9A-B616-CF4A-A037-F1BE73C27A25}" type="slidenum">
              <a:rPr lang="en-US" smtClean="0"/>
              <a:t>13</a:t>
            </a:fld>
            <a:endParaRPr lang="en-US"/>
          </a:p>
        </p:txBody>
      </p:sp>
    </p:spTree>
    <p:extLst>
      <p:ext uri="{BB962C8B-B14F-4D97-AF65-F5344CB8AC3E}">
        <p14:creationId xmlns:p14="http://schemas.microsoft.com/office/powerpoint/2010/main" val="3073541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Online banking is an easy way to handle your finances without going to a bank.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Read slide</a:t>
            </a:r>
          </a:p>
        </p:txBody>
      </p:sp>
      <p:sp>
        <p:nvSpPr>
          <p:cNvPr id="4" name="Slide Number Placeholder 3"/>
          <p:cNvSpPr>
            <a:spLocks noGrp="1"/>
          </p:cNvSpPr>
          <p:nvPr>
            <p:ph type="sldNum" sz="quarter" idx="5"/>
          </p:nvPr>
        </p:nvSpPr>
        <p:spPr/>
        <p:txBody>
          <a:bodyPr/>
          <a:lstStyle/>
          <a:p>
            <a:fld id="{F15EEA9A-B616-CF4A-A037-F1BE73C27A25}" type="slidenum">
              <a:rPr lang="en-US" smtClean="0"/>
              <a:t>14</a:t>
            </a:fld>
            <a:endParaRPr lang="en-US"/>
          </a:p>
        </p:txBody>
      </p:sp>
    </p:spTree>
    <p:extLst>
      <p:ext uri="{BB962C8B-B14F-4D97-AF65-F5344CB8AC3E}">
        <p14:creationId xmlns:p14="http://schemas.microsoft.com/office/powerpoint/2010/main" val="30902257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Read Slide</a:t>
            </a:r>
          </a:p>
        </p:txBody>
      </p:sp>
      <p:sp>
        <p:nvSpPr>
          <p:cNvPr id="4" name="Slide Number Placeholder 3"/>
          <p:cNvSpPr>
            <a:spLocks noGrp="1"/>
          </p:cNvSpPr>
          <p:nvPr>
            <p:ph type="sldNum" sz="quarter" idx="5"/>
          </p:nvPr>
        </p:nvSpPr>
        <p:spPr/>
        <p:txBody>
          <a:bodyPr/>
          <a:lstStyle/>
          <a:p>
            <a:fld id="{F15EEA9A-B616-CF4A-A037-F1BE73C27A25}" type="slidenum">
              <a:rPr lang="en-US" smtClean="0"/>
              <a:t>15</a:t>
            </a:fld>
            <a:endParaRPr lang="en-US"/>
          </a:p>
        </p:txBody>
      </p:sp>
    </p:spTree>
    <p:extLst>
      <p:ext uri="{BB962C8B-B14F-4D97-AF65-F5344CB8AC3E}">
        <p14:creationId xmlns:p14="http://schemas.microsoft.com/office/powerpoint/2010/main" val="3246950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Read Slide</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This could be a device that is public (computer in a library) or a shared computer (computer in school). </a:t>
            </a:r>
          </a:p>
        </p:txBody>
      </p:sp>
      <p:sp>
        <p:nvSpPr>
          <p:cNvPr id="4" name="Slide Number Placeholder 3"/>
          <p:cNvSpPr>
            <a:spLocks noGrp="1"/>
          </p:cNvSpPr>
          <p:nvPr>
            <p:ph type="sldNum" sz="quarter" idx="5"/>
          </p:nvPr>
        </p:nvSpPr>
        <p:spPr/>
        <p:txBody>
          <a:bodyPr/>
          <a:lstStyle/>
          <a:p>
            <a:fld id="{F15EEA9A-B616-CF4A-A037-F1BE73C27A25}" type="slidenum">
              <a:rPr lang="en-US" smtClean="0"/>
              <a:t>16</a:t>
            </a:fld>
            <a:endParaRPr lang="en-US"/>
          </a:p>
        </p:txBody>
      </p:sp>
    </p:spTree>
    <p:extLst>
      <p:ext uri="{BB962C8B-B14F-4D97-AF65-F5344CB8AC3E}">
        <p14:creationId xmlns:p14="http://schemas.microsoft.com/office/powerpoint/2010/main" val="9916798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Read Slide</a:t>
            </a:r>
          </a:p>
          <a:p>
            <a:endParaRPr lang="en-US" dirty="0"/>
          </a:p>
        </p:txBody>
      </p:sp>
      <p:sp>
        <p:nvSpPr>
          <p:cNvPr id="4" name="Slide Number Placeholder 3"/>
          <p:cNvSpPr>
            <a:spLocks noGrp="1"/>
          </p:cNvSpPr>
          <p:nvPr>
            <p:ph type="sldNum" sz="quarter" idx="5"/>
          </p:nvPr>
        </p:nvSpPr>
        <p:spPr/>
        <p:txBody>
          <a:bodyPr/>
          <a:lstStyle/>
          <a:p>
            <a:fld id="{F15EEA9A-B616-CF4A-A037-F1BE73C27A25}" type="slidenum">
              <a:rPr lang="en-US" smtClean="0"/>
              <a:t>17</a:t>
            </a:fld>
            <a:endParaRPr lang="en-US"/>
          </a:p>
        </p:txBody>
      </p:sp>
    </p:spTree>
    <p:extLst>
      <p:ext uri="{BB962C8B-B14F-4D97-AF65-F5344CB8AC3E}">
        <p14:creationId xmlns:p14="http://schemas.microsoft.com/office/powerpoint/2010/main" val="17680577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Read Slide</a:t>
            </a:r>
          </a:p>
          <a:p>
            <a:endParaRPr lang="en-US" dirty="0"/>
          </a:p>
        </p:txBody>
      </p:sp>
      <p:sp>
        <p:nvSpPr>
          <p:cNvPr id="4" name="Slide Number Placeholder 3"/>
          <p:cNvSpPr>
            <a:spLocks noGrp="1"/>
          </p:cNvSpPr>
          <p:nvPr>
            <p:ph type="sldNum" sz="quarter" idx="5"/>
          </p:nvPr>
        </p:nvSpPr>
        <p:spPr/>
        <p:txBody>
          <a:bodyPr/>
          <a:lstStyle/>
          <a:p>
            <a:fld id="{F15EEA9A-B616-CF4A-A037-F1BE73C27A25}" type="slidenum">
              <a:rPr lang="en-US" smtClean="0"/>
              <a:t>18</a:t>
            </a:fld>
            <a:endParaRPr lang="en-US"/>
          </a:p>
        </p:txBody>
      </p:sp>
    </p:spTree>
    <p:extLst>
      <p:ext uri="{BB962C8B-B14F-4D97-AF65-F5344CB8AC3E}">
        <p14:creationId xmlns:p14="http://schemas.microsoft.com/office/powerpoint/2010/main" val="34453930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Being safe online is being aware of scams and scammers trying to steal your identity or money.   </a:t>
            </a:r>
          </a:p>
        </p:txBody>
      </p:sp>
      <p:sp>
        <p:nvSpPr>
          <p:cNvPr id="4" name="Slide Number Placeholder 3"/>
          <p:cNvSpPr>
            <a:spLocks noGrp="1"/>
          </p:cNvSpPr>
          <p:nvPr>
            <p:ph type="sldNum" sz="quarter" idx="5"/>
          </p:nvPr>
        </p:nvSpPr>
        <p:spPr/>
        <p:txBody>
          <a:bodyPr/>
          <a:lstStyle/>
          <a:p>
            <a:fld id="{F15EEA9A-B616-CF4A-A037-F1BE73C27A25}" type="slidenum">
              <a:rPr lang="en-US" smtClean="0"/>
              <a:t>19</a:t>
            </a:fld>
            <a:endParaRPr lang="en-US"/>
          </a:p>
        </p:txBody>
      </p:sp>
    </p:spTree>
    <p:extLst>
      <p:ext uri="{BB962C8B-B14F-4D97-AF65-F5344CB8AC3E}">
        <p14:creationId xmlns:p14="http://schemas.microsoft.com/office/powerpoint/2010/main" val="300490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kern="100" dirty="0">
                <a:effectLst/>
                <a:latin typeface="Calibri" panose="020F0502020204030204" pitchFamily="34" charset="0"/>
                <a:ea typeface="Aptos" panose="020B0004020202020204" pitchFamily="34" charset="0"/>
                <a:cs typeface="Calibri" panose="020F0502020204030204" pitchFamily="34" charset="0"/>
              </a:rPr>
              <a:t>Upon completion of this training, the participants will be able to:</a:t>
            </a:r>
          </a:p>
          <a:p>
            <a:pPr marL="0" marR="0">
              <a:spcBef>
                <a:spcPts val="0"/>
              </a:spcBef>
              <a:spcAft>
                <a:spcPts val="0"/>
              </a:spcAft>
            </a:pPr>
            <a:endParaRPr lang="en-US" sz="1200" kern="100" dirty="0">
              <a:effectLst/>
              <a:latin typeface="Calibri" panose="020F0502020204030204" pitchFamily="34" charset="0"/>
              <a:ea typeface="Aptos" panose="020B0004020202020204" pitchFamily="34" charset="0"/>
              <a:cs typeface="Calibri" panose="020F0502020204030204" pitchFamily="34" charset="0"/>
            </a:endParaRPr>
          </a:p>
          <a:p>
            <a:pPr marL="0" marR="0">
              <a:spcBef>
                <a:spcPts val="0"/>
              </a:spcBef>
              <a:spcAft>
                <a:spcPts val="0"/>
              </a:spcAft>
            </a:pPr>
            <a:r>
              <a:rPr lang="en-US" sz="1200" kern="100" dirty="0">
                <a:effectLst/>
                <a:latin typeface="Calibri" panose="020F0502020204030204" pitchFamily="34" charset="0"/>
                <a:ea typeface="Aptos" panose="020B0004020202020204" pitchFamily="34" charset="0"/>
                <a:cs typeface="Calibri" panose="020F0502020204030204" pitchFamily="34" charset="0"/>
              </a:rPr>
              <a:t>Identify what can put you at risk online</a:t>
            </a:r>
          </a:p>
          <a:p>
            <a:pPr marL="0" marR="0">
              <a:spcBef>
                <a:spcPts val="0"/>
              </a:spcBef>
              <a:spcAft>
                <a:spcPts val="0"/>
              </a:spcAft>
            </a:pPr>
            <a:r>
              <a:rPr lang="en-US" sz="1200" kern="100" dirty="0">
                <a:effectLst/>
                <a:latin typeface="Calibri" panose="020F0502020204030204" pitchFamily="34" charset="0"/>
                <a:ea typeface="Aptos" panose="020B0004020202020204" pitchFamily="34" charset="0"/>
                <a:cs typeface="Calibri" panose="020F0502020204030204" pitchFamily="34" charset="0"/>
              </a:rPr>
              <a:t>Describe ways to protect yourself online</a:t>
            </a:r>
          </a:p>
          <a:p>
            <a:pPr marL="0" marR="0">
              <a:spcBef>
                <a:spcPts val="0"/>
              </a:spcBef>
              <a:spcAft>
                <a:spcPts val="0"/>
              </a:spcAft>
            </a:pPr>
            <a:r>
              <a:rPr lang="en-US" sz="1200" kern="100" dirty="0">
                <a:effectLst/>
                <a:latin typeface="Calibri" panose="020F0502020204030204" pitchFamily="34" charset="0"/>
                <a:ea typeface="Aptos" panose="020B0004020202020204" pitchFamily="34" charset="0"/>
                <a:cs typeface="Calibri" panose="020F0502020204030204" pitchFamily="34" charset="0"/>
              </a:rPr>
              <a:t>Summarize the need for social media security</a:t>
            </a:r>
          </a:p>
          <a:p>
            <a:endParaRPr lang="en-US" dirty="0"/>
          </a:p>
        </p:txBody>
      </p:sp>
      <p:sp>
        <p:nvSpPr>
          <p:cNvPr id="4" name="Slide Number Placeholder 3"/>
          <p:cNvSpPr>
            <a:spLocks noGrp="1"/>
          </p:cNvSpPr>
          <p:nvPr>
            <p:ph type="sldNum" sz="quarter" idx="5"/>
          </p:nvPr>
        </p:nvSpPr>
        <p:spPr/>
        <p:txBody>
          <a:bodyPr/>
          <a:lstStyle/>
          <a:p>
            <a:fld id="{F15EEA9A-B616-CF4A-A037-F1BE73C27A25}" type="slidenum">
              <a:rPr lang="en-US" smtClean="0"/>
              <a:t>2</a:t>
            </a:fld>
            <a:endParaRPr lang="en-US"/>
          </a:p>
        </p:txBody>
      </p:sp>
    </p:spTree>
    <p:extLst>
      <p:ext uri="{BB962C8B-B14F-4D97-AF65-F5344CB8AC3E}">
        <p14:creationId xmlns:p14="http://schemas.microsoft.com/office/powerpoint/2010/main" val="17879027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Read Slide</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Remember—real organizations will never ask you for gift cards.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Never give out personal information to someone you do not know on the phone.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Let the call go to voicemail if you do not recognize the number and are not expecting a call. You can listen to the voicemail later and determine if you need to follow up. </a:t>
            </a:r>
          </a:p>
        </p:txBody>
      </p:sp>
      <p:sp>
        <p:nvSpPr>
          <p:cNvPr id="4" name="Slide Number Placeholder 3"/>
          <p:cNvSpPr>
            <a:spLocks noGrp="1"/>
          </p:cNvSpPr>
          <p:nvPr>
            <p:ph type="sldNum" sz="quarter" idx="5"/>
          </p:nvPr>
        </p:nvSpPr>
        <p:spPr/>
        <p:txBody>
          <a:bodyPr/>
          <a:lstStyle/>
          <a:p>
            <a:fld id="{F15EEA9A-B616-CF4A-A037-F1BE73C27A25}" type="slidenum">
              <a:rPr lang="en-US" smtClean="0"/>
              <a:t>20</a:t>
            </a:fld>
            <a:endParaRPr lang="en-US"/>
          </a:p>
        </p:txBody>
      </p:sp>
    </p:spTree>
    <p:extLst>
      <p:ext uri="{BB962C8B-B14F-4D97-AF65-F5344CB8AC3E}">
        <p14:creationId xmlns:p14="http://schemas.microsoft.com/office/powerpoint/2010/main" val="10195016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Read Slide</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Watch for strange spelling or word choices in emails.  This may mean the email is a scam.</a:t>
            </a:r>
          </a:p>
          <a:p>
            <a:endParaRPr lang="en-US" dirty="0"/>
          </a:p>
          <a:p>
            <a:endParaRPr lang="en-US" dirty="0"/>
          </a:p>
        </p:txBody>
      </p:sp>
      <p:sp>
        <p:nvSpPr>
          <p:cNvPr id="4" name="Slide Number Placeholder 3"/>
          <p:cNvSpPr>
            <a:spLocks noGrp="1"/>
          </p:cNvSpPr>
          <p:nvPr>
            <p:ph type="sldNum" sz="quarter" idx="5"/>
          </p:nvPr>
        </p:nvSpPr>
        <p:spPr/>
        <p:txBody>
          <a:bodyPr/>
          <a:lstStyle/>
          <a:p>
            <a:fld id="{F15EEA9A-B616-CF4A-A037-F1BE73C27A25}" type="slidenum">
              <a:rPr lang="en-US" smtClean="0"/>
              <a:t>21</a:t>
            </a:fld>
            <a:endParaRPr lang="en-US"/>
          </a:p>
        </p:txBody>
      </p:sp>
    </p:spTree>
    <p:extLst>
      <p:ext uri="{BB962C8B-B14F-4D97-AF65-F5344CB8AC3E}">
        <p14:creationId xmlns:p14="http://schemas.microsoft.com/office/powerpoint/2010/main" val="12800032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Read Slide</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Scammers can use those links to steal information from your computer or phone.</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An email from an organization may ask you to call them using the number listed in the email.  Instead, look up the number on the organization’s website.  </a:t>
            </a:r>
          </a:p>
        </p:txBody>
      </p:sp>
      <p:sp>
        <p:nvSpPr>
          <p:cNvPr id="4" name="Slide Number Placeholder 3"/>
          <p:cNvSpPr>
            <a:spLocks noGrp="1"/>
          </p:cNvSpPr>
          <p:nvPr>
            <p:ph type="sldNum" sz="quarter" idx="5"/>
          </p:nvPr>
        </p:nvSpPr>
        <p:spPr/>
        <p:txBody>
          <a:bodyPr/>
          <a:lstStyle/>
          <a:p>
            <a:fld id="{F15EEA9A-B616-CF4A-A037-F1BE73C27A25}" type="slidenum">
              <a:rPr lang="en-US" smtClean="0"/>
              <a:t>22</a:t>
            </a:fld>
            <a:endParaRPr lang="en-US"/>
          </a:p>
        </p:txBody>
      </p:sp>
    </p:spTree>
    <p:extLst>
      <p:ext uri="{BB962C8B-B14F-4D97-AF65-F5344CB8AC3E}">
        <p14:creationId xmlns:p14="http://schemas.microsoft.com/office/powerpoint/2010/main" val="27089976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endParaRPr lang="en-US" dirty="0"/>
          </a:p>
          <a:p>
            <a:r>
              <a:rPr lang="en-US" dirty="0"/>
              <a:t>Your bank’s phone number is often on the back or your debit or credit card or on the bank’s website.  Always call the bank if you are unsure about anything.  It is best to be safe and check. </a:t>
            </a:r>
          </a:p>
        </p:txBody>
      </p:sp>
      <p:sp>
        <p:nvSpPr>
          <p:cNvPr id="4" name="Slide Number Placeholder 3"/>
          <p:cNvSpPr>
            <a:spLocks noGrp="1"/>
          </p:cNvSpPr>
          <p:nvPr>
            <p:ph type="sldNum" sz="quarter" idx="5"/>
          </p:nvPr>
        </p:nvSpPr>
        <p:spPr/>
        <p:txBody>
          <a:bodyPr/>
          <a:lstStyle/>
          <a:p>
            <a:fld id="{F15EEA9A-B616-CF4A-A037-F1BE73C27A25}" type="slidenum">
              <a:rPr lang="en-US" smtClean="0"/>
              <a:t>23</a:t>
            </a:fld>
            <a:endParaRPr lang="en-US"/>
          </a:p>
        </p:txBody>
      </p:sp>
    </p:spTree>
    <p:extLst>
      <p:ext uri="{BB962C8B-B14F-4D97-AF65-F5344CB8AC3E}">
        <p14:creationId xmlns:p14="http://schemas.microsoft.com/office/powerpoint/2010/main" val="28478197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panose="020F0502020204030204" pitchFamily="34" charset="0"/>
                <a:cs typeface="Calibri" panose="020F0502020204030204" pitchFamily="34" charset="0"/>
              </a:rPr>
              <a:t>Read Slide</a:t>
            </a:r>
          </a:p>
          <a:p>
            <a:endParaRPr lang="en-US" sz="1200" dirty="0">
              <a:latin typeface="Calibri" panose="020F0502020204030204" pitchFamily="34" charset="0"/>
              <a:cs typeface="Calibri" panose="020F0502020204030204" pitchFamily="34" charset="0"/>
            </a:endParaRPr>
          </a:p>
          <a:p>
            <a:r>
              <a:rPr lang="en-US" sz="1200" dirty="0">
                <a:latin typeface="Calibri" panose="020F0502020204030204" pitchFamily="34" charset="0"/>
                <a:cs typeface="Calibri" panose="020F0502020204030204" pitchFamily="34" charset="0"/>
              </a:rPr>
              <a:t>ex. </a:t>
            </a:r>
            <a:r>
              <a:rPr lang="en-US" sz="120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Saying you won a prize</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F15EEA9A-B616-CF4A-A037-F1BE73C27A25}" type="slidenum">
              <a:rPr lang="en-US" smtClean="0"/>
              <a:t>24</a:t>
            </a:fld>
            <a:endParaRPr lang="en-US"/>
          </a:p>
        </p:txBody>
      </p:sp>
    </p:spTree>
    <p:extLst>
      <p:ext uri="{BB962C8B-B14F-4D97-AF65-F5344CB8AC3E}">
        <p14:creationId xmlns:p14="http://schemas.microsoft.com/office/powerpoint/2010/main" val="14199905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Read Slide</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Just like with an email that looks like it might be from your bank.  Get the name of the caller, hang up and call your bank.  It is always best to be safe.</a:t>
            </a:r>
          </a:p>
        </p:txBody>
      </p:sp>
      <p:sp>
        <p:nvSpPr>
          <p:cNvPr id="4" name="Slide Number Placeholder 3"/>
          <p:cNvSpPr>
            <a:spLocks noGrp="1"/>
          </p:cNvSpPr>
          <p:nvPr>
            <p:ph type="sldNum" sz="quarter" idx="5"/>
          </p:nvPr>
        </p:nvSpPr>
        <p:spPr/>
        <p:txBody>
          <a:bodyPr/>
          <a:lstStyle/>
          <a:p>
            <a:fld id="{F15EEA9A-B616-CF4A-A037-F1BE73C27A25}" type="slidenum">
              <a:rPr lang="en-US" smtClean="0"/>
              <a:t>25</a:t>
            </a:fld>
            <a:endParaRPr lang="en-US"/>
          </a:p>
        </p:txBody>
      </p:sp>
    </p:spTree>
    <p:extLst>
      <p:ext uri="{BB962C8B-B14F-4D97-AF65-F5344CB8AC3E}">
        <p14:creationId xmlns:p14="http://schemas.microsoft.com/office/powerpoint/2010/main" val="5228449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 </a:t>
            </a:r>
            <a:r>
              <a:rPr lang="en-US" sz="1200" kern="0" dirty="0">
                <a:solidFill>
                  <a:srgbClr val="212529"/>
                </a:solidFill>
                <a:effectLst/>
                <a:latin typeface="Calibri" panose="020F0502020204030204" pitchFamily="34" charset="0"/>
                <a:ea typeface="Times New Roman" panose="02020603050405020304" pitchFamily="18" charset="0"/>
              </a:rPr>
              <a:t>Send a fake package delivery notification</a:t>
            </a:r>
            <a:r>
              <a:rPr lang="en-US"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Never click on a link from a number you do not know.  If you think a text is a scam, you can report it as spam in your text messaging app.  </a:t>
            </a:r>
            <a:endParaRPr lang="en-US" dirty="0"/>
          </a:p>
          <a:p>
            <a:endParaRPr lang="en-US" dirty="0"/>
          </a:p>
        </p:txBody>
      </p:sp>
      <p:sp>
        <p:nvSpPr>
          <p:cNvPr id="4" name="Slide Number Placeholder 3"/>
          <p:cNvSpPr>
            <a:spLocks noGrp="1"/>
          </p:cNvSpPr>
          <p:nvPr>
            <p:ph type="sldNum" sz="quarter" idx="5"/>
          </p:nvPr>
        </p:nvSpPr>
        <p:spPr/>
        <p:txBody>
          <a:bodyPr/>
          <a:lstStyle/>
          <a:p>
            <a:fld id="{F15EEA9A-B616-CF4A-A037-F1BE73C27A25}" type="slidenum">
              <a:rPr lang="en-US" smtClean="0"/>
              <a:t>26</a:t>
            </a:fld>
            <a:endParaRPr lang="en-US"/>
          </a:p>
        </p:txBody>
      </p:sp>
    </p:spTree>
    <p:extLst>
      <p:ext uri="{BB962C8B-B14F-4D97-AF65-F5344CB8AC3E}">
        <p14:creationId xmlns:p14="http://schemas.microsoft.com/office/powerpoint/2010/main" val="5529161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Let’s talk about social media and security.</a:t>
            </a:r>
          </a:p>
        </p:txBody>
      </p:sp>
      <p:sp>
        <p:nvSpPr>
          <p:cNvPr id="4" name="Slide Number Placeholder 3"/>
          <p:cNvSpPr>
            <a:spLocks noGrp="1"/>
          </p:cNvSpPr>
          <p:nvPr>
            <p:ph type="sldNum" sz="quarter" idx="5"/>
          </p:nvPr>
        </p:nvSpPr>
        <p:spPr/>
        <p:txBody>
          <a:bodyPr/>
          <a:lstStyle/>
          <a:p>
            <a:fld id="{F15EEA9A-B616-CF4A-A037-F1BE73C27A25}" type="slidenum">
              <a:rPr lang="en-US" smtClean="0"/>
              <a:t>27</a:t>
            </a:fld>
            <a:endParaRPr lang="en-US"/>
          </a:p>
        </p:txBody>
      </p:sp>
    </p:spTree>
    <p:extLst>
      <p:ext uri="{BB962C8B-B14F-4D97-AF65-F5344CB8AC3E}">
        <p14:creationId xmlns:p14="http://schemas.microsoft.com/office/powerpoint/2010/main" val="39994885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Read Slide</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Use strict privacy settings for your social media account.</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Choose privacy settings that limit who can see or respond to your posts.  </a:t>
            </a:r>
          </a:p>
        </p:txBody>
      </p:sp>
      <p:sp>
        <p:nvSpPr>
          <p:cNvPr id="4" name="Slide Number Placeholder 3"/>
          <p:cNvSpPr>
            <a:spLocks noGrp="1"/>
          </p:cNvSpPr>
          <p:nvPr>
            <p:ph type="sldNum" sz="quarter" idx="5"/>
          </p:nvPr>
        </p:nvSpPr>
        <p:spPr/>
        <p:txBody>
          <a:bodyPr/>
          <a:lstStyle/>
          <a:p>
            <a:fld id="{F15EEA9A-B616-CF4A-A037-F1BE73C27A25}" type="slidenum">
              <a:rPr lang="en-US" smtClean="0"/>
              <a:t>28</a:t>
            </a:fld>
            <a:endParaRPr lang="en-US"/>
          </a:p>
        </p:txBody>
      </p:sp>
    </p:spTree>
    <p:extLst>
      <p:ext uri="{BB962C8B-B14F-4D97-AF65-F5344CB8AC3E}">
        <p14:creationId xmlns:p14="http://schemas.microsoft.com/office/powerpoint/2010/main" val="33921190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Read Slide</a:t>
            </a:r>
          </a:p>
          <a:p>
            <a:endParaRPr lang="en-US" dirty="0"/>
          </a:p>
        </p:txBody>
      </p:sp>
      <p:sp>
        <p:nvSpPr>
          <p:cNvPr id="4" name="Slide Number Placeholder 3"/>
          <p:cNvSpPr>
            <a:spLocks noGrp="1"/>
          </p:cNvSpPr>
          <p:nvPr>
            <p:ph type="sldNum" sz="quarter" idx="5"/>
          </p:nvPr>
        </p:nvSpPr>
        <p:spPr/>
        <p:txBody>
          <a:bodyPr/>
          <a:lstStyle/>
          <a:p>
            <a:fld id="{F15EEA9A-B616-CF4A-A037-F1BE73C27A25}" type="slidenum">
              <a:rPr lang="en-US" smtClean="0"/>
              <a:t>29</a:t>
            </a:fld>
            <a:endParaRPr lang="en-US"/>
          </a:p>
        </p:txBody>
      </p:sp>
    </p:spTree>
    <p:extLst>
      <p:ext uri="{BB962C8B-B14F-4D97-AF65-F5344CB8AC3E}">
        <p14:creationId xmlns:p14="http://schemas.microsoft.com/office/powerpoint/2010/main" val="2563940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Read Slide</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You can:</a:t>
            </a:r>
          </a:p>
          <a:p>
            <a:pPr marL="171450" indent="-171450">
              <a:buFont typeface="Arial" panose="020B0604020202020204" pitchFamily="34" charset="0"/>
              <a:buChar char="•"/>
            </a:pPr>
            <a:r>
              <a:rPr lang="en-US" dirty="0">
                <a:latin typeface="Calibri" panose="020F0502020204030204" pitchFamily="34" charset="0"/>
                <a:cs typeface="Calibri" panose="020F0502020204030204" pitchFamily="34" charset="0"/>
              </a:rPr>
              <a:t>Shop</a:t>
            </a:r>
          </a:p>
          <a:p>
            <a:pPr marL="171450" indent="-171450">
              <a:buFont typeface="Arial" panose="020B0604020202020204" pitchFamily="34" charset="0"/>
              <a:buChar char="•"/>
            </a:pPr>
            <a:r>
              <a:rPr lang="en-US" dirty="0">
                <a:latin typeface="Calibri" panose="020F0502020204030204" pitchFamily="34" charset="0"/>
                <a:cs typeface="Calibri" panose="020F0502020204030204" pitchFamily="34" charset="0"/>
              </a:rPr>
              <a:t>Play games</a:t>
            </a:r>
          </a:p>
          <a:p>
            <a:pPr marL="171450" indent="-171450">
              <a:buFont typeface="Arial" panose="020B0604020202020204" pitchFamily="34" charset="0"/>
              <a:buChar char="•"/>
            </a:pPr>
            <a:r>
              <a:rPr lang="en-US" dirty="0">
                <a:latin typeface="Calibri" panose="020F0502020204030204" pitchFamily="34" charset="0"/>
                <a:cs typeface="Calibri" panose="020F0502020204030204" pitchFamily="34" charset="0"/>
              </a:rPr>
              <a:t>Bank</a:t>
            </a:r>
          </a:p>
          <a:p>
            <a:pPr marL="171450" indent="-171450">
              <a:buFont typeface="Arial" panose="020B0604020202020204" pitchFamily="34" charset="0"/>
              <a:buChar char="•"/>
            </a:pPr>
            <a:r>
              <a:rPr lang="en-US" dirty="0">
                <a:latin typeface="Calibri" panose="020F0502020204030204" pitchFamily="34" charset="0"/>
                <a:cs typeface="Calibri" panose="020F0502020204030204" pitchFamily="34" charset="0"/>
              </a:rPr>
              <a:t>Stay in touch with family and friends</a:t>
            </a:r>
          </a:p>
        </p:txBody>
      </p:sp>
      <p:sp>
        <p:nvSpPr>
          <p:cNvPr id="4" name="Slide Number Placeholder 3"/>
          <p:cNvSpPr>
            <a:spLocks noGrp="1"/>
          </p:cNvSpPr>
          <p:nvPr>
            <p:ph type="sldNum" sz="quarter" idx="5"/>
          </p:nvPr>
        </p:nvSpPr>
        <p:spPr/>
        <p:txBody>
          <a:bodyPr/>
          <a:lstStyle/>
          <a:p>
            <a:fld id="{F15EEA9A-B616-CF4A-A037-F1BE73C27A25}" type="slidenum">
              <a:rPr lang="en-US" smtClean="0"/>
              <a:t>3</a:t>
            </a:fld>
            <a:endParaRPr lang="en-US"/>
          </a:p>
        </p:txBody>
      </p:sp>
    </p:spTree>
    <p:extLst>
      <p:ext uri="{BB962C8B-B14F-4D97-AF65-F5344CB8AC3E}">
        <p14:creationId xmlns:p14="http://schemas.microsoft.com/office/powerpoint/2010/main" val="14453148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Read Slide</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Scammers can get information that may be used as passwords.  </a:t>
            </a:r>
          </a:p>
          <a:p>
            <a:endParaRPr lang="en-US" dirty="0"/>
          </a:p>
        </p:txBody>
      </p:sp>
      <p:sp>
        <p:nvSpPr>
          <p:cNvPr id="4" name="Slide Number Placeholder 3"/>
          <p:cNvSpPr>
            <a:spLocks noGrp="1"/>
          </p:cNvSpPr>
          <p:nvPr>
            <p:ph type="sldNum" sz="quarter" idx="5"/>
          </p:nvPr>
        </p:nvSpPr>
        <p:spPr/>
        <p:txBody>
          <a:bodyPr/>
          <a:lstStyle/>
          <a:p>
            <a:fld id="{F15EEA9A-B616-CF4A-A037-F1BE73C27A25}" type="slidenum">
              <a:rPr lang="en-US" smtClean="0"/>
              <a:t>30</a:t>
            </a:fld>
            <a:endParaRPr lang="en-US"/>
          </a:p>
        </p:txBody>
      </p:sp>
    </p:spTree>
    <p:extLst>
      <p:ext uri="{BB962C8B-B14F-4D97-AF65-F5344CB8AC3E}">
        <p14:creationId xmlns:p14="http://schemas.microsoft.com/office/powerpoint/2010/main" val="25119717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Read Slide</a:t>
            </a:r>
          </a:p>
          <a:p>
            <a:endParaRPr lang="en-US"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Calibri" panose="020F0502020204030204" pitchFamily="34" charset="0"/>
                <a:cs typeface="Calibri" panose="020F0502020204030204" pitchFamily="34" charset="0"/>
              </a:rPr>
              <a:t>It looks like it is a message from your friend, but it is really a trick. </a:t>
            </a:r>
          </a:p>
          <a:p>
            <a:endParaRPr lang="en-US" dirty="0"/>
          </a:p>
        </p:txBody>
      </p:sp>
      <p:sp>
        <p:nvSpPr>
          <p:cNvPr id="4" name="Slide Number Placeholder 3"/>
          <p:cNvSpPr>
            <a:spLocks noGrp="1"/>
          </p:cNvSpPr>
          <p:nvPr>
            <p:ph type="sldNum" sz="quarter" idx="5"/>
          </p:nvPr>
        </p:nvSpPr>
        <p:spPr/>
        <p:txBody>
          <a:bodyPr/>
          <a:lstStyle/>
          <a:p>
            <a:fld id="{F15EEA9A-B616-CF4A-A037-F1BE73C27A25}" type="slidenum">
              <a:rPr lang="en-US" smtClean="0"/>
              <a:t>31</a:t>
            </a:fld>
            <a:endParaRPr lang="en-US"/>
          </a:p>
        </p:txBody>
      </p:sp>
    </p:spTree>
    <p:extLst>
      <p:ext uri="{BB962C8B-B14F-4D97-AF65-F5344CB8AC3E}">
        <p14:creationId xmlns:p14="http://schemas.microsoft.com/office/powerpoint/2010/main" val="8112719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Read Slide</a:t>
            </a:r>
          </a:p>
          <a:p>
            <a:endParaRPr lang="en-US" dirty="0"/>
          </a:p>
          <a:p>
            <a:endParaRPr lang="en-US" dirty="0"/>
          </a:p>
        </p:txBody>
      </p:sp>
      <p:sp>
        <p:nvSpPr>
          <p:cNvPr id="4" name="Slide Number Placeholder 3"/>
          <p:cNvSpPr>
            <a:spLocks noGrp="1"/>
          </p:cNvSpPr>
          <p:nvPr>
            <p:ph type="sldNum" sz="quarter" idx="5"/>
          </p:nvPr>
        </p:nvSpPr>
        <p:spPr/>
        <p:txBody>
          <a:bodyPr/>
          <a:lstStyle/>
          <a:p>
            <a:fld id="{F15EEA9A-B616-CF4A-A037-F1BE73C27A25}" type="slidenum">
              <a:rPr lang="en-US" smtClean="0"/>
              <a:t>32</a:t>
            </a:fld>
            <a:endParaRPr lang="en-US"/>
          </a:p>
        </p:txBody>
      </p:sp>
    </p:spTree>
    <p:extLst>
      <p:ext uri="{BB962C8B-B14F-4D97-AF65-F5344CB8AC3E}">
        <p14:creationId xmlns:p14="http://schemas.microsoft.com/office/powerpoint/2010/main" val="8062968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Read Slide </a:t>
            </a:r>
          </a:p>
        </p:txBody>
      </p:sp>
      <p:sp>
        <p:nvSpPr>
          <p:cNvPr id="4" name="Slide Number Placeholder 3"/>
          <p:cNvSpPr>
            <a:spLocks noGrp="1"/>
          </p:cNvSpPr>
          <p:nvPr>
            <p:ph type="sldNum" sz="quarter" idx="5"/>
          </p:nvPr>
        </p:nvSpPr>
        <p:spPr/>
        <p:txBody>
          <a:bodyPr/>
          <a:lstStyle/>
          <a:p>
            <a:fld id="{F15EEA9A-B616-CF4A-A037-F1BE73C27A25}" type="slidenum">
              <a:rPr lang="en-US" smtClean="0"/>
              <a:t>33</a:t>
            </a:fld>
            <a:endParaRPr lang="en-US"/>
          </a:p>
        </p:txBody>
      </p:sp>
    </p:spTree>
    <p:extLst>
      <p:ext uri="{BB962C8B-B14F-4D97-AF65-F5344CB8AC3E}">
        <p14:creationId xmlns:p14="http://schemas.microsoft.com/office/powerpoint/2010/main" val="15870890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Read Slide</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The hacker can take over your account and pretend to be you.</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The hacker might be able to get to other information on your computer or phone.  </a:t>
            </a:r>
          </a:p>
        </p:txBody>
      </p:sp>
      <p:sp>
        <p:nvSpPr>
          <p:cNvPr id="4" name="Slide Number Placeholder 3"/>
          <p:cNvSpPr>
            <a:spLocks noGrp="1"/>
          </p:cNvSpPr>
          <p:nvPr>
            <p:ph type="sldNum" sz="quarter" idx="5"/>
          </p:nvPr>
        </p:nvSpPr>
        <p:spPr/>
        <p:txBody>
          <a:bodyPr/>
          <a:lstStyle/>
          <a:p>
            <a:fld id="{F15EEA9A-B616-CF4A-A037-F1BE73C27A25}" type="slidenum">
              <a:rPr lang="en-US" smtClean="0"/>
              <a:t>34</a:t>
            </a:fld>
            <a:endParaRPr lang="en-US"/>
          </a:p>
        </p:txBody>
      </p:sp>
    </p:spTree>
    <p:extLst>
      <p:ext uri="{BB962C8B-B14F-4D97-AF65-F5344CB8AC3E}">
        <p14:creationId xmlns:p14="http://schemas.microsoft.com/office/powerpoint/2010/main" val="37249326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F15EEA9A-B616-CF4A-A037-F1BE73C27A25}" type="slidenum">
              <a:rPr lang="en-US" smtClean="0"/>
              <a:t>35</a:t>
            </a:fld>
            <a:endParaRPr lang="en-US"/>
          </a:p>
        </p:txBody>
      </p:sp>
    </p:spTree>
    <p:extLst>
      <p:ext uri="{BB962C8B-B14F-4D97-AF65-F5344CB8AC3E}">
        <p14:creationId xmlns:p14="http://schemas.microsoft.com/office/powerpoint/2010/main" val="36352167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F15EEA9A-B616-CF4A-A037-F1BE73C27A25}" type="slidenum">
              <a:rPr lang="en-US" smtClean="0"/>
              <a:t>36</a:t>
            </a:fld>
            <a:endParaRPr lang="en-US"/>
          </a:p>
        </p:txBody>
      </p:sp>
    </p:spTree>
    <p:extLst>
      <p:ext uri="{BB962C8B-B14F-4D97-AF65-F5344CB8AC3E}">
        <p14:creationId xmlns:p14="http://schemas.microsoft.com/office/powerpoint/2010/main" val="39821944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Read Slide</a:t>
            </a:r>
          </a:p>
          <a:p>
            <a:endParaRPr lang="en-US" dirty="0"/>
          </a:p>
        </p:txBody>
      </p:sp>
      <p:sp>
        <p:nvSpPr>
          <p:cNvPr id="4" name="Slide Number Placeholder 3"/>
          <p:cNvSpPr>
            <a:spLocks noGrp="1"/>
          </p:cNvSpPr>
          <p:nvPr>
            <p:ph type="sldNum" sz="quarter" idx="5"/>
          </p:nvPr>
        </p:nvSpPr>
        <p:spPr/>
        <p:txBody>
          <a:bodyPr/>
          <a:lstStyle/>
          <a:p>
            <a:fld id="{F15EEA9A-B616-CF4A-A037-F1BE73C27A25}" type="slidenum">
              <a:rPr lang="en-US" smtClean="0"/>
              <a:t>37</a:t>
            </a:fld>
            <a:endParaRPr lang="en-US"/>
          </a:p>
        </p:txBody>
      </p:sp>
    </p:spTree>
    <p:extLst>
      <p:ext uri="{BB962C8B-B14F-4D97-AF65-F5344CB8AC3E}">
        <p14:creationId xmlns:p14="http://schemas.microsoft.com/office/powerpoint/2010/main" val="40840822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Read Slide </a:t>
            </a:r>
          </a:p>
          <a:p>
            <a:endParaRPr lang="en-US" dirty="0"/>
          </a:p>
        </p:txBody>
      </p:sp>
      <p:sp>
        <p:nvSpPr>
          <p:cNvPr id="4" name="Slide Number Placeholder 3"/>
          <p:cNvSpPr>
            <a:spLocks noGrp="1"/>
          </p:cNvSpPr>
          <p:nvPr>
            <p:ph type="sldNum" sz="quarter" idx="5"/>
          </p:nvPr>
        </p:nvSpPr>
        <p:spPr/>
        <p:txBody>
          <a:bodyPr/>
          <a:lstStyle/>
          <a:p>
            <a:fld id="{F15EEA9A-B616-CF4A-A037-F1BE73C27A25}" type="slidenum">
              <a:rPr lang="en-US" smtClean="0"/>
              <a:t>38</a:t>
            </a:fld>
            <a:endParaRPr lang="en-US"/>
          </a:p>
        </p:txBody>
      </p:sp>
    </p:spTree>
    <p:extLst>
      <p:ext uri="{BB962C8B-B14F-4D97-AF65-F5344CB8AC3E}">
        <p14:creationId xmlns:p14="http://schemas.microsoft.com/office/powerpoint/2010/main" val="4041450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panose="020F0502020204030204" pitchFamily="34" charset="0"/>
                <a:cs typeface="Calibri" panose="020F0502020204030204" pitchFamily="34" charset="0"/>
              </a:rPr>
              <a:t>Read title </a:t>
            </a:r>
          </a:p>
          <a:p>
            <a:endParaRPr lang="en-US"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Payment apps connect to payment information and are used to make purchases online or send money to others.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Times New Roman" panose="02020603050405020304" pitchFamily="18" charset="0"/>
                <a:cs typeface="Calibri" panose="020F0502020204030204" pitchFamily="34" charset="0"/>
              </a:rPr>
              <a:t>Some of these apps will keep your card and bank information when you set up an account.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Times New Roman" panose="02020603050405020304" pitchFamily="18" charset="0"/>
                <a:cs typeface="Calibri" panose="020F0502020204030204" pitchFamily="34" charset="0"/>
              </a:rPr>
              <a:t>It is very important to make sure you know which ones you use and use a good password.</a:t>
            </a:r>
            <a:endParaRPr lang="en-US" sz="1200" dirty="0">
              <a:latin typeface="Calibri" panose="020F0502020204030204" pitchFamily="34" charset="0"/>
              <a:cs typeface="Calibri" panose="020F0502020204030204" pitchFamily="34" charset="0"/>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15EEA9A-B616-CF4A-A037-F1BE73C27A25}" type="slidenum">
              <a:rPr lang="en-US" smtClean="0"/>
              <a:t>39</a:t>
            </a:fld>
            <a:endParaRPr lang="en-US"/>
          </a:p>
        </p:txBody>
      </p:sp>
    </p:spTree>
    <p:extLst>
      <p:ext uri="{BB962C8B-B14F-4D97-AF65-F5344CB8AC3E}">
        <p14:creationId xmlns:p14="http://schemas.microsoft.com/office/powerpoint/2010/main" val="3062796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Read Slide</a:t>
            </a:r>
          </a:p>
        </p:txBody>
      </p:sp>
      <p:sp>
        <p:nvSpPr>
          <p:cNvPr id="4" name="Slide Number Placeholder 3"/>
          <p:cNvSpPr>
            <a:spLocks noGrp="1"/>
          </p:cNvSpPr>
          <p:nvPr>
            <p:ph type="sldNum" sz="quarter" idx="5"/>
          </p:nvPr>
        </p:nvSpPr>
        <p:spPr/>
        <p:txBody>
          <a:bodyPr/>
          <a:lstStyle/>
          <a:p>
            <a:fld id="{F15EEA9A-B616-CF4A-A037-F1BE73C27A25}" type="slidenum">
              <a:rPr lang="en-US" smtClean="0"/>
              <a:t>4</a:t>
            </a:fld>
            <a:endParaRPr lang="en-US"/>
          </a:p>
        </p:txBody>
      </p:sp>
    </p:spTree>
    <p:extLst>
      <p:ext uri="{BB962C8B-B14F-4D97-AF65-F5344CB8AC3E}">
        <p14:creationId xmlns:p14="http://schemas.microsoft.com/office/powerpoint/2010/main" val="33018935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Read Slide</a:t>
            </a:r>
          </a:p>
          <a:p>
            <a:endParaRPr lang="en-US" dirty="0"/>
          </a:p>
        </p:txBody>
      </p:sp>
      <p:sp>
        <p:nvSpPr>
          <p:cNvPr id="4" name="Slide Number Placeholder 3"/>
          <p:cNvSpPr>
            <a:spLocks noGrp="1"/>
          </p:cNvSpPr>
          <p:nvPr>
            <p:ph type="sldNum" sz="quarter" idx="5"/>
          </p:nvPr>
        </p:nvSpPr>
        <p:spPr/>
        <p:txBody>
          <a:bodyPr/>
          <a:lstStyle/>
          <a:p>
            <a:fld id="{F15EEA9A-B616-CF4A-A037-F1BE73C27A25}" type="slidenum">
              <a:rPr lang="en-US" smtClean="0"/>
              <a:t>40</a:t>
            </a:fld>
            <a:endParaRPr lang="en-US"/>
          </a:p>
        </p:txBody>
      </p:sp>
    </p:spTree>
    <p:extLst>
      <p:ext uri="{BB962C8B-B14F-4D97-AF65-F5344CB8AC3E}">
        <p14:creationId xmlns:p14="http://schemas.microsoft.com/office/powerpoint/2010/main" val="12415716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n-US" sz="1200" kern="100" dirty="0">
                <a:effectLst/>
                <a:latin typeface="Calibri" panose="020F0502020204030204" pitchFamily="34" charset="0"/>
                <a:ea typeface="Aptos" panose="020B0004020202020204" pitchFamily="34" charset="0"/>
                <a:cs typeface="Calibri" panose="020F0502020204030204" pitchFamily="34" charset="0"/>
              </a:rPr>
              <a:t>The Integrated Support Star looks at 5 areas and what support you may need in all.  </a:t>
            </a:r>
          </a:p>
          <a:p>
            <a:pPr marL="0" marR="0">
              <a:spcBef>
                <a:spcPts val="0"/>
              </a:spcBef>
              <a:spcAft>
                <a:spcPts val="0"/>
              </a:spcAft>
            </a:pPr>
            <a:endParaRPr lang="en-US" sz="1200" kern="100" dirty="0">
              <a:effectLst/>
              <a:latin typeface="Calibri" panose="020F0502020204030204" pitchFamily="34" charset="0"/>
              <a:ea typeface="Aptos" panose="020B0004020202020204" pitchFamily="34" charset="0"/>
              <a:cs typeface="Calibri" panose="020F0502020204030204" pitchFamily="34" charset="0"/>
            </a:endParaRPr>
          </a:p>
          <a:p>
            <a:pPr marL="0" marR="0">
              <a:spcBef>
                <a:spcPts val="0"/>
              </a:spcBef>
              <a:spcAft>
                <a:spcPts val="0"/>
              </a:spcAft>
            </a:pPr>
            <a:r>
              <a:rPr lang="en-US" sz="1200" b="1" kern="100" dirty="0">
                <a:effectLst/>
                <a:latin typeface="Calibri" panose="020F0502020204030204" pitchFamily="34" charset="0"/>
                <a:ea typeface="Aptos" panose="020B0004020202020204" pitchFamily="34" charset="0"/>
                <a:cs typeface="Calibri" panose="020F0502020204030204" pitchFamily="34" charset="0"/>
              </a:rPr>
              <a:t>Strengths:</a:t>
            </a:r>
            <a:r>
              <a:rPr lang="en-US" sz="1200" kern="100" dirty="0">
                <a:effectLst/>
                <a:latin typeface="Calibri" panose="020F0502020204030204" pitchFamily="34" charset="0"/>
                <a:ea typeface="Aptos" panose="020B0004020202020204" pitchFamily="34" charset="0"/>
                <a:cs typeface="Calibri" panose="020F0502020204030204" pitchFamily="34" charset="0"/>
              </a:rPr>
              <a:t>  What are our own strengths or skills or assets?  What can we use, learn, </a:t>
            </a:r>
            <a:r>
              <a:rPr lang="en-US" sz="1200" kern="100" dirty="0" err="1">
                <a:effectLst/>
                <a:latin typeface="Calibri" panose="020F0502020204030204" pitchFamily="34" charset="0"/>
                <a:ea typeface="Aptos" panose="020B0004020202020204" pitchFamily="34" charset="0"/>
                <a:cs typeface="Calibri" panose="020F0502020204030204" pitchFamily="34" charset="0"/>
              </a:rPr>
              <a:t>etc</a:t>
            </a:r>
            <a:r>
              <a:rPr lang="en-US" sz="1200" kern="100" dirty="0">
                <a:effectLst/>
                <a:latin typeface="Calibri" panose="020F0502020204030204" pitchFamily="34" charset="0"/>
                <a:ea typeface="Aptos" panose="020B0004020202020204" pitchFamily="34" charset="0"/>
                <a:cs typeface="Calibri" panose="020F0502020204030204" pitchFamily="34" charset="0"/>
              </a:rPr>
              <a:t> to build capacity or support our needs?  </a:t>
            </a:r>
          </a:p>
          <a:p>
            <a:pPr marL="0" marR="0">
              <a:spcBef>
                <a:spcPts val="0"/>
              </a:spcBef>
              <a:spcAft>
                <a:spcPts val="0"/>
              </a:spcAft>
            </a:pPr>
            <a:r>
              <a:rPr lang="en-US" sz="1200" b="1" kern="100" dirty="0">
                <a:effectLst/>
                <a:latin typeface="Calibri" panose="020F0502020204030204" pitchFamily="34" charset="0"/>
                <a:ea typeface="Aptos" panose="020B0004020202020204" pitchFamily="34" charset="0"/>
                <a:cs typeface="Calibri" panose="020F0502020204030204" pitchFamily="34" charset="0"/>
              </a:rPr>
              <a:t>Relationships:</a:t>
            </a:r>
            <a:r>
              <a:rPr lang="en-US" sz="1200" kern="100" dirty="0">
                <a:effectLst/>
                <a:latin typeface="Calibri" panose="020F0502020204030204" pitchFamily="34" charset="0"/>
                <a:ea typeface="Aptos" panose="020B0004020202020204" pitchFamily="34" charset="0"/>
                <a:cs typeface="Calibri" panose="020F0502020204030204" pitchFamily="34" charset="0"/>
              </a:rPr>
              <a:t>  Who are the people in our lives?  Who could help with one small thing? </a:t>
            </a:r>
            <a:endParaRPr lang="en-US" sz="1200" dirty="0">
              <a:latin typeface="Calibri" panose="020F0502020204030204" pitchFamily="34" charset="0"/>
              <a:cs typeface="Calibri" panose="020F0502020204030204" pitchFamily="34" charset="0"/>
            </a:endParaRPr>
          </a:p>
          <a:p>
            <a:pPr marL="0" marR="0">
              <a:spcBef>
                <a:spcPts val="0"/>
              </a:spcBef>
              <a:spcAft>
                <a:spcPts val="0"/>
              </a:spcAft>
            </a:pPr>
            <a:r>
              <a:rPr lang="en-US" sz="1200" b="1" kern="100" dirty="0">
                <a:effectLst/>
                <a:latin typeface="Calibri" panose="020F0502020204030204" pitchFamily="34" charset="0"/>
                <a:ea typeface="Aptos" panose="020B0004020202020204" pitchFamily="34" charset="0"/>
                <a:cs typeface="Calibri" panose="020F0502020204030204" pitchFamily="34" charset="0"/>
              </a:rPr>
              <a:t>Technology:</a:t>
            </a:r>
            <a:r>
              <a:rPr lang="en-US" sz="1200" kern="100" dirty="0">
                <a:effectLst/>
                <a:latin typeface="Calibri" panose="020F0502020204030204" pitchFamily="34" charset="0"/>
                <a:ea typeface="Aptos" panose="020B0004020202020204" pitchFamily="34" charset="0"/>
                <a:cs typeface="Calibri" panose="020F0502020204030204" pitchFamily="34" charset="0"/>
              </a:rPr>
              <a:t>  Who doesn’t use technology these days?  Technology can be high tech or low tech.  </a:t>
            </a:r>
          </a:p>
          <a:p>
            <a:pPr marL="0" marR="0">
              <a:spcBef>
                <a:spcPts val="0"/>
              </a:spcBef>
              <a:spcAft>
                <a:spcPts val="0"/>
              </a:spcAft>
            </a:pPr>
            <a:r>
              <a:rPr lang="en-US" sz="1200" b="1" kern="100" dirty="0">
                <a:effectLst/>
                <a:latin typeface="Calibri" panose="020F0502020204030204" pitchFamily="34" charset="0"/>
                <a:ea typeface="Aptos" panose="020B0004020202020204" pitchFamily="34" charset="0"/>
                <a:cs typeface="Calibri" panose="020F0502020204030204" pitchFamily="34" charset="0"/>
              </a:rPr>
              <a:t>Community Supports</a:t>
            </a:r>
            <a:r>
              <a:rPr lang="en-US" sz="1200" kern="100" dirty="0">
                <a:effectLst/>
                <a:latin typeface="Calibri" panose="020F0502020204030204" pitchFamily="34" charset="0"/>
                <a:ea typeface="Aptos" panose="020B0004020202020204" pitchFamily="34" charset="0"/>
                <a:cs typeface="Calibri" panose="020F0502020204030204" pitchFamily="34" charset="0"/>
              </a:rPr>
              <a:t>:  Where are places, groups or resources in the community you use or have access to?</a:t>
            </a:r>
          </a:p>
          <a:p>
            <a:r>
              <a:rPr lang="en-US" sz="1200" b="1" dirty="0">
                <a:effectLst/>
                <a:latin typeface="Calibri" panose="020F0502020204030204" pitchFamily="34" charset="0"/>
                <a:ea typeface="Aptos" panose="020B0004020202020204" pitchFamily="34" charset="0"/>
                <a:cs typeface="Calibri" panose="020F0502020204030204" pitchFamily="34" charset="0"/>
              </a:rPr>
              <a:t>Eligibility Supports:</a:t>
            </a:r>
            <a:r>
              <a:rPr lang="en-US" sz="1200" dirty="0">
                <a:effectLst/>
                <a:latin typeface="Calibri" panose="020F0502020204030204" pitchFamily="34" charset="0"/>
                <a:ea typeface="Aptos" panose="020B0004020202020204" pitchFamily="34" charset="0"/>
                <a:cs typeface="Calibri" panose="020F0502020204030204" pitchFamily="34" charset="0"/>
              </a:rPr>
              <a:t>  What (if any) supports do you receive?  How can they help you transition to adult health care? </a:t>
            </a:r>
            <a:endParaRPr sz="1200" dirty="0">
              <a:latin typeface="Calibri" panose="020F0502020204030204" pitchFamily="34" charset="0"/>
              <a:cs typeface="Calibri" panose="020F0502020204030204" pitchFamily="34" charset="0"/>
            </a:endParaRPr>
          </a:p>
        </p:txBody>
      </p:sp>
      <p:sp>
        <p:nvSpPr>
          <p:cNvPr id="204" name="Google Shape;20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extLst>
      <p:ext uri="{BB962C8B-B14F-4D97-AF65-F5344CB8AC3E}">
        <p14:creationId xmlns:p14="http://schemas.microsoft.com/office/powerpoint/2010/main" val="24241015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Here is an example of supports around safety and security.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Read through examples in each section.  </a:t>
            </a:r>
          </a:p>
        </p:txBody>
      </p:sp>
      <p:sp>
        <p:nvSpPr>
          <p:cNvPr id="4" name="Slide Number Placeholder 3"/>
          <p:cNvSpPr>
            <a:spLocks noGrp="1"/>
          </p:cNvSpPr>
          <p:nvPr>
            <p:ph type="sldNum" sz="quarter" idx="5"/>
          </p:nvPr>
        </p:nvSpPr>
        <p:spPr/>
        <p:txBody>
          <a:bodyPr/>
          <a:lstStyle/>
          <a:p>
            <a:fld id="{F15EEA9A-B616-CF4A-A037-F1BE73C27A25}" type="slidenum">
              <a:rPr lang="en-US" smtClean="0"/>
              <a:t>42</a:t>
            </a:fld>
            <a:endParaRPr lang="en-US"/>
          </a:p>
        </p:txBody>
      </p:sp>
    </p:spTree>
    <p:extLst>
      <p:ext uri="{BB962C8B-B14F-4D97-AF65-F5344CB8AC3E}">
        <p14:creationId xmlns:p14="http://schemas.microsoft.com/office/powerpoint/2010/main" val="14811210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Read Slide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Refer to the Integrated Support Star tool.  Put the participants in groups to problem solve how each area of the Star can provide support with Staying Safe Online.</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Give the groups 10 minutes to complete the activity.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Pull the group back together to share out what their group determined.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F15EEA9A-B616-CF4A-A037-F1BE73C27A25}" type="slidenum">
              <a:rPr lang="en-US" smtClean="0"/>
              <a:t>43</a:t>
            </a:fld>
            <a:endParaRPr lang="en-US"/>
          </a:p>
        </p:txBody>
      </p:sp>
    </p:spTree>
    <p:extLst>
      <p:ext uri="{BB962C8B-B14F-4D97-AF65-F5344CB8AC3E}">
        <p14:creationId xmlns:p14="http://schemas.microsoft.com/office/powerpoint/2010/main" val="32881833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These resources were used to create this training.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It is important to understand how to stay safe online.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This training goes along with the EZ-Reader </a:t>
            </a:r>
            <a:r>
              <a:rPr lang="en-US" i="1" dirty="0">
                <a:latin typeface="Calibri" panose="020F0502020204030204" pitchFamily="34" charset="0"/>
                <a:cs typeface="Calibri" panose="020F0502020204030204" pitchFamily="34" charset="0"/>
              </a:rPr>
              <a:t>Staying Safe Online.</a:t>
            </a:r>
          </a:p>
          <a:p>
            <a:endParaRPr lang="en-US" dirty="0">
              <a:latin typeface="Calibri" panose="020F0502020204030204" pitchFamily="34" charset="0"/>
              <a:cs typeface="Calibri" panose="020F0502020204030204" pitchFamily="34" charset="0"/>
            </a:endParaRPr>
          </a:p>
          <a:p>
            <a:r>
              <a:rPr lang="en-US" i="0" dirty="0">
                <a:latin typeface="Calibri" panose="020F0502020204030204" pitchFamily="34" charset="0"/>
                <a:cs typeface="Calibri" panose="020F0502020204030204" pitchFamily="34" charset="0"/>
              </a:rPr>
              <a:t>Thank you for joining us.  </a:t>
            </a:r>
            <a:endParaRPr lang="en-US"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F15EEA9A-B616-CF4A-A037-F1BE73C27A25}" type="slidenum">
              <a:rPr lang="en-US" smtClean="0"/>
              <a:t>44</a:t>
            </a:fld>
            <a:endParaRPr lang="en-US"/>
          </a:p>
        </p:txBody>
      </p:sp>
    </p:spTree>
    <p:extLst>
      <p:ext uri="{BB962C8B-B14F-4D97-AF65-F5344CB8AC3E}">
        <p14:creationId xmlns:p14="http://schemas.microsoft.com/office/powerpoint/2010/main" val="3552369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What can you do to stay safe online? </a:t>
            </a:r>
          </a:p>
          <a:p>
            <a:endParaRPr lang="en-US" dirty="0"/>
          </a:p>
          <a:p>
            <a:endParaRPr lang="en-US" dirty="0"/>
          </a:p>
        </p:txBody>
      </p:sp>
      <p:sp>
        <p:nvSpPr>
          <p:cNvPr id="4" name="Slide Number Placeholder 3"/>
          <p:cNvSpPr>
            <a:spLocks noGrp="1"/>
          </p:cNvSpPr>
          <p:nvPr>
            <p:ph type="sldNum" sz="quarter" idx="5"/>
          </p:nvPr>
        </p:nvSpPr>
        <p:spPr/>
        <p:txBody>
          <a:bodyPr/>
          <a:lstStyle/>
          <a:p>
            <a:fld id="{F15EEA9A-B616-CF4A-A037-F1BE73C27A25}" type="slidenum">
              <a:rPr lang="en-US" smtClean="0"/>
              <a:t>5</a:t>
            </a:fld>
            <a:endParaRPr lang="en-US"/>
          </a:p>
        </p:txBody>
      </p:sp>
    </p:spTree>
    <p:extLst>
      <p:ext uri="{BB962C8B-B14F-4D97-AF65-F5344CB8AC3E}">
        <p14:creationId xmlns:p14="http://schemas.microsoft.com/office/powerpoint/2010/main" val="1179529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Read Slide</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Sharing your personal information online can place you in an unsafe situation.  You cannot be sure you are speaking to someone you trust.  It is always best to NOT share any personal information with strangers.   Later in the training we will discuss shopping online and secure websites.  </a:t>
            </a:r>
          </a:p>
        </p:txBody>
      </p:sp>
      <p:sp>
        <p:nvSpPr>
          <p:cNvPr id="4" name="Slide Number Placeholder 3"/>
          <p:cNvSpPr>
            <a:spLocks noGrp="1"/>
          </p:cNvSpPr>
          <p:nvPr>
            <p:ph type="sldNum" sz="quarter" idx="5"/>
          </p:nvPr>
        </p:nvSpPr>
        <p:spPr/>
        <p:txBody>
          <a:bodyPr/>
          <a:lstStyle/>
          <a:p>
            <a:fld id="{F15EEA9A-B616-CF4A-A037-F1BE73C27A25}" type="slidenum">
              <a:rPr lang="en-US" smtClean="0"/>
              <a:t>6</a:t>
            </a:fld>
            <a:endParaRPr lang="en-US"/>
          </a:p>
        </p:txBody>
      </p:sp>
    </p:spTree>
    <p:extLst>
      <p:ext uri="{BB962C8B-B14F-4D97-AF65-F5344CB8AC3E}">
        <p14:creationId xmlns:p14="http://schemas.microsoft.com/office/powerpoint/2010/main" val="2507843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Read Slide</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You should not share your daily schedule online.  Only family and close friends should know personal information about you.  </a:t>
            </a:r>
          </a:p>
        </p:txBody>
      </p:sp>
      <p:sp>
        <p:nvSpPr>
          <p:cNvPr id="4" name="Slide Number Placeholder 3"/>
          <p:cNvSpPr>
            <a:spLocks noGrp="1"/>
          </p:cNvSpPr>
          <p:nvPr>
            <p:ph type="sldNum" sz="quarter" idx="5"/>
          </p:nvPr>
        </p:nvSpPr>
        <p:spPr/>
        <p:txBody>
          <a:bodyPr/>
          <a:lstStyle/>
          <a:p>
            <a:fld id="{F15EEA9A-B616-CF4A-A037-F1BE73C27A25}" type="slidenum">
              <a:rPr lang="en-US" smtClean="0"/>
              <a:t>7</a:t>
            </a:fld>
            <a:endParaRPr lang="en-US"/>
          </a:p>
        </p:txBody>
      </p:sp>
    </p:spTree>
    <p:extLst>
      <p:ext uri="{BB962C8B-B14F-4D97-AF65-F5344CB8AC3E}">
        <p14:creationId xmlns:p14="http://schemas.microsoft.com/office/powerpoint/2010/main" val="10429486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Read Slide</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Only family and trusted friends should be able to locate you.  </a:t>
            </a:r>
          </a:p>
        </p:txBody>
      </p:sp>
      <p:sp>
        <p:nvSpPr>
          <p:cNvPr id="4" name="Slide Number Placeholder 3"/>
          <p:cNvSpPr>
            <a:spLocks noGrp="1"/>
          </p:cNvSpPr>
          <p:nvPr>
            <p:ph type="sldNum" sz="quarter" idx="5"/>
          </p:nvPr>
        </p:nvSpPr>
        <p:spPr/>
        <p:txBody>
          <a:bodyPr/>
          <a:lstStyle/>
          <a:p>
            <a:fld id="{F15EEA9A-B616-CF4A-A037-F1BE73C27A25}" type="slidenum">
              <a:rPr lang="en-US" smtClean="0"/>
              <a:t>8</a:t>
            </a:fld>
            <a:endParaRPr lang="en-US"/>
          </a:p>
        </p:txBody>
      </p:sp>
    </p:spTree>
    <p:extLst>
      <p:ext uri="{BB962C8B-B14F-4D97-AF65-F5344CB8AC3E}">
        <p14:creationId xmlns:p14="http://schemas.microsoft.com/office/powerpoint/2010/main" val="2107177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You may have a variety of online accounts (i.e., social media accounts, bank account, etc.).  Passwords work to keep your information safe with this online account.  </a:t>
            </a:r>
          </a:p>
        </p:txBody>
      </p:sp>
      <p:sp>
        <p:nvSpPr>
          <p:cNvPr id="4" name="Slide Number Placeholder 3"/>
          <p:cNvSpPr>
            <a:spLocks noGrp="1"/>
          </p:cNvSpPr>
          <p:nvPr>
            <p:ph type="sldNum" sz="quarter" idx="5"/>
          </p:nvPr>
        </p:nvSpPr>
        <p:spPr/>
        <p:txBody>
          <a:bodyPr/>
          <a:lstStyle/>
          <a:p>
            <a:fld id="{F15EEA9A-B616-CF4A-A037-F1BE73C27A25}" type="slidenum">
              <a:rPr lang="en-US" smtClean="0"/>
              <a:t>9</a:t>
            </a:fld>
            <a:endParaRPr lang="en-US"/>
          </a:p>
        </p:txBody>
      </p:sp>
    </p:spTree>
    <p:extLst>
      <p:ext uri="{BB962C8B-B14F-4D97-AF65-F5344CB8AC3E}">
        <p14:creationId xmlns:p14="http://schemas.microsoft.com/office/powerpoint/2010/main" val="41186264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22CD3-170B-6B16-065C-82FED4B1EDB3}"/>
              </a:ext>
            </a:extLst>
          </p:cNvPr>
          <p:cNvSpPr>
            <a:spLocks noGrp="1"/>
          </p:cNvSpPr>
          <p:nvPr>
            <p:ph type="ctrTitle"/>
          </p:nvPr>
        </p:nvSpPr>
        <p:spPr>
          <a:xfrm>
            <a:off x="1524000" y="2298357"/>
            <a:ext cx="9144000" cy="1608480"/>
          </a:xfrm>
        </p:spPr>
        <p:txBody>
          <a:bodyPr anchor="b">
            <a:normAutofit/>
          </a:bodyPr>
          <a:lstStyle>
            <a:lvl1pPr algn="ctr">
              <a:defRPr sz="5400" b="1"/>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5754C31-BF9C-5F4A-25F6-CC64E12CBCF9}"/>
              </a:ext>
            </a:extLst>
          </p:cNvPr>
          <p:cNvSpPr>
            <a:spLocks noGrp="1"/>
          </p:cNvSpPr>
          <p:nvPr>
            <p:ph type="subTitle" idx="1"/>
          </p:nvPr>
        </p:nvSpPr>
        <p:spPr>
          <a:xfrm>
            <a:off x="1524000" y="4040658"/>
            <a:ext cx="9144000" cy="1694979"/>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007685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A5780-A45D-1A64-C466-460ACEBE6F53}"/>
              </a:ext>
            </a:extLst>
          </p:cNvPr>
          <p:cNvSpPr>
            <a:spLocks noGrp="1"/>
          </p:cNvSpPr>
          <p:nvPr>
            <p:ph type="title"/>
          </p:nvPr>
        </p:nvSpPr>
        <p:spPr>
          <a:xfrm>
            <a:off x="605009" y="987424"/>
            <a:ext cx="3932237" cy="1069975"/>
          </a:xfrm>
        </p:spPr>
        <p:txBody>
          <a:bodyPr anchor="b"/>
          <a:lstStyle>
            <a:lvl1pPr>
              <a:defRPr sz="3200" b="1"/>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ADDD7B06-7C13-7D4B-7657-A0479C9E22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E7926A7-F24A-B2D7-8830-BEE8D2CCB695}"/>
              </a:ext>
            </a:extLst>
          </p:cNvPr>
          <p:cNvSpPr>
            <a:spLocks noGrp="1"/>
          </p:cNvSpPr>
          <p:nvPr>
            <p:ph type="body" sz="half" idx="2"/>
          </p:nvPr>
        </p:nvSpPr>
        <p:spPr>
          <a:xfrm>
            <a:off x="60500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6675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3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A5780-A45D-1A64-C466-460ACEBE6F53}"/>
              </a:ext>
            </a:extLst>
          </p:cNvPr>
          <p:cNvSpPr>
            <a:spLocks noGrp="1"/>
          </p:cNvSpPr>
          <p:nvPr>
            <p:ph type="title"/>
          </p:nvPr>
        </p:nvSpPr>
        <p:spPr>
          <a:xfrm>
            <a:off x="7636004" y="986779"/>
            <a:ext cx="3932237" cy="1069975"/>
          </a:xfrm>
        </p:spPr>
        <p:txBody>
          <a:bodyPr anchor="b"/>
          <a:lstStyle>
            <a:lvl1pPr>
              <a:defRPr sz="3200" b="1"/>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ADDD7B06-7C13-7D4B-7657-A0479C9E229E}"/>
              </a:ext>
            </a:extLst>
          </p:cNvPr>
          <p:cNvSpPr>
            <a:spLocks noGrp="1"/>
          </p:cNvSpPr>
          <p:nvPr>
            <p:ph type="pic" idx="1"/>
          </p:nvPr>
        </p:nvSpPr>
        <p:spPr>
          <a:xfrm>
            <a:off x="839788" y="1149178"/>
            <a:ext cx="6172200" cy="43990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9E7926A7-F24A-B2D7-8830-BEE8D2CCB695}"/>
              </a:ext>
            </a:extLst>
          </p:cNvPr>
          <p:cNvSpPr>
            <a:spLocks noGrp="1"/>
          </p:cNvSpPr>
          <p:nvPr>
            <p:ph type="body" sz="half" idx="2"/>
          </p:nvPr>
        </p:nvSpPr>
        <p:spPr>
          <a:xfrm>
            <a:off x="7636005" y="2058516"/>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105553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2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00587-438D-66E3-429F-A1D5E7878F49}"/>
              </a:ext>
            </a:extLst>
          </p:cNvPr>
          <p:cNvSpPr>
            <a:spLocks noGrp="1"/>
          </p:cNvSpPr>
          <p:nvPr>
            <p:ph type="title"/>
          </p:nvPr>
        </p:nvSpPr>
        <p:spPr>
          <a:xfrm>
            <a:off x="605009" y="987424"/>
            <a:ext cx="3932237" cy="1069975"/>
          </a:xfrm>
        </p:spPr>
        <p:txBody>
          <a:bodyPr anchor="b"/>
          <a:lstStyle>
            <a:lvl1pPr>
              <a:defRPr sz="3200"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8574A3-4D4B-EFCF-A310-D546E3BDC7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1ED255-E460-98DB-7568-60E41C4AEDCF}"/>
              </a:ext>
            </a:extLst>
          </p:cNvPr>
          <p:cNvSpPr>
            <a:spLocks noGrp="1"/>
          </p:cNvSpPr>
          <p:nvPr>
            <p:ph type="body" sz="half" idx="2"/>
          </p:nvPr>
        </p:nvSpPr>
        <p:spPr>
          <a:xfrm>
            <a:off x="60500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39562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3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00587-438D-66E3-429F-A1D5E7878F49}"/>
              </a:ext>
            </a:extLst>
          </p:cNvPr>
          <p:cNvSpPr>
            <a:spLocks noGrp="1"/>
          </p:cNvSpPr>
          <p:nvPr>
            <p:ph type="title"/>
          </p:nvPr>
        </p:nvSpPr>
        <p:spPr>
          <a:xfrm>
            <a:off x="7648361" y="790832"/>
            <a:ext cx="3932237" cy="1291753"/>
          </a:xfrm>
        </p:spPr>
        <p:txBody>
          <a:bodyPr anchor="b"/>
          <a:lstStyle>
            <a:lvl1pPr>
              <a:defRPr sz="3200"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8574A3-4D4B-EFCF-A310-D546E3BDC73C}"/>
              </a:ext>
            </a:extLst>
          </p:cNvPr>
          <p:cNvSpPr>
            <a:spLocks noGrp="1"/>
          </p:cNvSpPr>
          <p:nvPr>
            <p:ph idx="1"/>
          </p:nvPr>
        </p:nvSpPr>
        <p:spPr>
          <a:xfrm>
            <a:off x="839788" y="1149178"/>
            <a:ext cx="6172200" cy="469621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A31ED255-E460-98DB-7568-60E41C4AEDCF}"/>
              </a:ext>
            </a:extLst>
          </p:cNvPr>
          <p:cNvSpPr>
            <a:spLocks noGrp="1"/>
          </p:cNvSpPr>
          <p:nvPr>
            <p:ph type="body" sz="half" idx="2"/>
          </p:nvPr>
        </p:nvSpPr>
        <p:spPr>
          <a:xfrm>
            <a:off x="7648360" y="2082585"/>
            <a:ext cx="3932237" cy="376280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652363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2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A5780-A45D-1A64-C466-460ACEBE6F53}"/>
              </a:ext>
            </a:extLst>
          </p:cNvPr>
          <p:cNvSpPr>
            <a:spLocks noGrp="1"/>
          </p:cNvSpPr>
          <p:nvPr>
            <p:ph type="title"/>
          </p:nvPr>
        </p:nvSpPr>
        <p:spPr>
          <a:xfrm>
            <a:off x="605009" y="987424"/>
            <a:ext cx="3932237" cy="1069975"/>
          </a:xfrm>
        </p:spPr>
        <p:txBody>
          <a:bodyPr anchor="b"/>
          <a:lstStyle>
            <a:lvl1pPr>
              <a:defRPr sz="3200" b="1"/>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ADDD7B06-7C13-7D4B-7657-A0479C9E22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E7926A7-F24A-B2D7-8830-BEE8D2CCB695}"/>
              </a:ext>
            </a:extLst>
          </p:cNvPr>
          <p:cNvSpPr>
            <a:spLocks noGrp="1"/>
          </p:cNvSpPr>
          <p:nvPr>
            <p:ph type="body" sz="half" idx="2"/>
          </p:nvPr>
        </p:nvSpPr>
        <p:spPr>
          <a:xfrm>
            <a:off x="60500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795202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1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A5780-A45D-1A64-C466-460ACEBE6F53}"/>
              </a:ext>
            </a:extLst>
          </p:cNvPr>
          <p:cNvSpPr>
            <a:spLocks noGrp="1"/>
          </p:cNvSpPr>
          <p:nvPr>
            <p:ph type="title"/>
          </p:nvPr>
        </p:nvSpPr>
        <p:spPr>
          <a:xfrm>
            <a:off x="7636004" y="986779"/>
            <a:ext cx="3932237" cy="1069975"/>
          </a:xfrm>
        </p:spPr>
        <p:txBody>
          <a:bodyPr anchor="b"/>
          <a:lstStyle>
            <a:lvl1pPr>
              <a:defRPr sz="3200" b="1"/>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ADDD7B06-7C13-7D4B-7657-A0479C9E229E}"/>
              </a:ext>
            </a:extLst>
          </p:cNvPr>
          <p:cNvSpPr>
            <a:spLocks noGrp="1"/>
          </p:cNvSpPr>
          <p:nvPr>
            <p:ph type="pic" idx="1"/>
          </p:nvPr>
        </p:nvSpPr>
        <p:spPr>
          <a:xfrm>
            <a:off x="839788" y="1149178"/>
            <a:ext cx="6172200" cy="43990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9E7926A7-F24A-B2D7-8830-BEE8D2CCB695}"/>
              </a:ext>
            </a:extLst>
          </p:cNvPr>
          <p:cNvSpPr>
            <a:spLocks noGrp="1"/>
          </p:cNvSpPr>
          <p:nvPr>
            <p:ph type="body" sz="half" idx="2"/>
          </p:nvPr>
        </p:nvSpPr>
        <p:spPr>
          <a:xfrm>
            <a:off x="7636005" y="2058516"/>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81773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BE7CEC1-DC4A-ECD3-84C1-2006FFDD713A}"/>
              </a:ext>
            </a:extLst>
          </p:cNvPr>
          <p:cNvSpPr>
            <a:spLocks noGrp="1"/>
          </p:cNvSpPr>
          <p:nvPr>
            <p:ph type="title" hasCustomPrompt="1"/>
          </p:nvPr>
        </p:nvSpPr>
        <p:spPr>
          <a:xfrm>
            <a:off x="838200" y="4907307"/>
            <a:ext cx="10515600" cy="1325563"/>
          </a:xfrm>
        </p:spPr>
        <p:txBody>
          <a:bodyPr>
            <a:normAutofit/>
          </a:bodyPr>
          <a:lstStyle>
            <a:lvl1pPr algn="ctr">
              <a:defRPr sz="2000">
                <a:latin typeface="+mn-lt"/>
              </a:defRPr>
            </a:lvl1pPr>
          </a:lstStyle>
          <a:p>
            <a:r>
              <a:rPr lang="en-US" dirty="0"/>
              <a:t>Acknowledgements</a:t>
            </a:r>
          </a:p>
        </p:txBody>
      </p:sp>
    </p:spTree>
    <p:extLst>
      <p:ext uri="{BB962C8B-B14F-4D97-AF65-F5344CB8AC3E}">
        <p14:creationId xmlns:p14="http://schemas.microsoft.com/office/powerpoint/2010/main" val="699882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A248-E9E3-8571-19A2-3FC5F6AB9C04}"/>
              </a:ext>
            </a:extLst>
          </p:cNvPr>
          <p:cNvSpPr>
            <a:spLocks noGrp="1"/>
          </p:cNvSpPr>
          <p:nvPr>
            <p:ph type="title"/>
          </p:nvPr>
        </p:nvSpPr>
        <p:spPr>
          <a:xfrm>
            <a:off x="838200" y="840259"/>
            <a:ext cx="10515600" cy="850429"/>
          </a:xfrm>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CD0AA1-4FBB-4053-0159-FEC6AC6C3F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935E7B-17EA-D46C-2BE3-58EF1948C8A1}"/>
              </a:ext>
            </a:extLst>
          </p:cNvPr>
          <p:cNvSpPr>
            <a:spLocks noGrp="1"/>
          </p:cNvSpPr>
          <p:nvPr>
            <p:ph type="dt" sz="half" idx="10"/>
          </p:nvPr>
        </p:nvSpPr>
        <p:spPr/>
        <p:txBody>
          <a:bodyPr/>
          <a:lstStyle/>
          <a:p>
            <a:fld id="{DF9D0DA4-B2F4-7E49-8D3E-8D4C4C3A82E1}" type="datetimeFigureOut">
              <a:rPr lang="en-US" smtClean="0"/>
              <a:t>3/22/24</a:t>
            </a:fld>
            <a:endParaRPr lang="en-US"/>
          </a:p>
        </p:txBody>
      </p:sp>
      <p:sp>
        <p:nvSpPr>
          <p:cNvPr id="5" name="Footer Placeholder 4">
            <a:extLst>
              <a:ext uri="{FF2B5EF4-FFF2-40B4-BE49-F238E27FC236}">
                <a16:creationId xmlns:a16="http://schemas.microsoft.com/office/drawing/2014/main" id="{2F0E8485-8A11-4215-CD5F-260FAD62E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E6F496-E11A-3E82-62A4-196FABC0FC97}"/>
              </a:ext>
            </a:extLst>
          </p:cNvPr>
          <p:cNvSpPr>
            <a:spLocks noGrp="1"/>
          </p:cNvSpPr>
          <p:nvPr>
            <p:ph type="sldNum" sz="quarter" idx="12"/>
          </p:nvPr>
        </p:nvSpPr>
        <p:spPr/>
        <p:txBody>
          <a:bodyPr/>
          <a:lstStyle/>
          <a:p>
            <a:fld id="{E96FFF3A-021B-5543-B805-0999F10E57BC}" type="slidenum">
              <a:rPr lang="en-US" smtClean="0"/>
              <a:t>‹#›</a:t>
            </a:fld>
            <a:endParaRPr lang="en-US"/>
          </a:p>
        </p:txBody>
      </p:sp>
    </p:spTree>
    <p:extLst>
      <p:ext uri="{BB962C8B-B14F-4D97-AF65-F5344CB8AC3E}">
        <p14:creationId xmlns:p14="http://schemas.microsoft.com/office/powerpoint/2010/main" val="2901281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1A927-DE44-E684-A42C-71699571B26D}"/>
              </a:ext>
            </a:extLst>
          </p:cNvPr>
          <p:cNvSpPr>
            <a:spLocks noGrp="1"/>
          </p:cNvSpPr>
          <p:nvPr>
            <p:ph type="title"/>
          </p:nvPr>
        </p:nvSpPr>
        <p:spPr>
          <a:xfrm>
            <a:off x="831850" y="2268537"/>
            <a:ext cx="10515600" cy="1945117"/>
          </a:xfrm>
        </p:spPr>
        <p:txBody>
          <a:bodyPr anchor="b"/>
          <a:lstStyle>
            <a:lvl1pPr>
              <a:defRPr sz="6000" b="1" i="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B6823B-77B0-4927-7016-72239914358C}"/>
              </a:ext>
            </a:extLst>
          </p:cNvPr>
          <p:cNvSpPr>
            <a:spLocks noGrp="1"/>
          </p:cNvSpPr>
          <p:nvPr>
            <p:ph type="body" idx="1"/>
          </p:nvPr>
        </p:nvSpPr>
        <p:spPr>
          <a:xfrm>
            <a:off x="831850" y="422433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823952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243C572-9448-BFFA-F50E-DA8EE134FC20}"/>
              </a:ext>
            </a:extLst>
          </p:cNvPr>
          <p:cNvSpPr>
            <a:spLocks noGrp="1"/>
          </p:cNvSpPr>
          <p:nvPr>
            <p:ph type="title"/>
          </p:nvPr>
        </p:nvSpPr>
        <p:spPr>
          <a:xfrm>
            <a:off x="546101" y="937397"/>
            <a:ext cx="11099797" cy="824728"/>
          </a:xfrm>
        </p:spPr>
        <p:txBody>
          <a:bodyPr/>
          <a:lstStyle>
            <a:lvl1pPr>
              <a:defRPr b="1"/>
            </a:lvl1p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DFF7267-0306-8E0D-68B7-F67EDCFC1E3F}"/>
              </a:ext>
            </a:extLst>
          </p:cNvPr>
          <p:cNvSpPr>
            <a:spLocks noGrp="1"/>
          </p:cNvSpPr>
          <p:nvPr>
            <p:ph sz="half" idx="1"/>
          </p:nvPr>
        </p:nvSpPr>
        <p:spPr>
          <a:xfrm>
            <a:off x="546101" y="1915297"/>
            <a:ext cx="5257800" cy="426166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a:extLst>
              <a:ext uri="{FF2B5EF4-FFF2-40B4-BE49-F238E27FC236}">
                <a16:creationId xmlns:a16="http://schemas.microsoft.com/office/drawing/2014/main" id="{4F516D70-5B70-E58C-4436-0062AB10FCCB}"/>
              </a:ext>
            </a:extLst>
          </p:cNvPr>
          <p:cNvSpPr>
            <a:spLocks noGrp="1"/>
          </p:cNvSpPr>
          <p:nvPr>
            <p:ph sz="half" idx="2"/>
          </p:nvPr>
        </p:nvSpPr>
        <p:spPr>
          <a:xfrm>
            <a:off x="6388099" y="1915297"/>
            <a:ext cx="5257800" cy="42616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82807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8182B-E7BF-0C39-AA82-B9D316B6ED91}"/>
              </a:ext>
            </a:extLst>
          </p:cNvPr>
          <p:cNvSpPr>
            <a:spLocks noGrp="1"/>
          </p:cNvSpPr>
          <p:nvPr>
            <p:ph type="title"/>
          </p:nvPr>
        </p:nvSpPr>
        <p:spPr>
          <a:xfrm>
            <a:off x="546101" y="937397"/>
            <a:ext cx="11099797" cy="824728"/>
          </a:xfrm>
        </p:spPr>
        <p:txBody>
          <a:bodyPr/>
          <a:lstStyle>
            <a:lvl1pPr>
              <a:defRPr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FE22711-2311-D8E6-5B15-07CEBDC14B6A}"/>
              </a:ext>
            </a:extLst>
          </p:cNvPr>
          <p:cNvSpPr>
            <a:spLocks noGrp="1"/>
          </p:cNvSpPr>
          <p:nvPr>
            <p:ph sz="half" idx="1"/>
          </p:nvPr>
        </p:nvSpPr>
        <p:spPr>
          <a:xfrm>
            <a:off x="546101" y="1915297"/>
            <a:ext cx="5257800" cy="426166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01C7AFF-6B6E-C801-A32B-DBF1D429BF9C}"/>
              </a:ext>
            </a:extLst>
          </p:cNvPr>
          <p:cNvSpPr>
            <a:spLocks noGrp="1"/>
          </p:cNvSpPr>
          <p:nvPr>
            <p:ph sz="half" idx="2"/>
          </p:nvPr>
        </p:nvSpPr>
        <p:spPr>
          <a:xfrm>
            <a:off x="6388099" y="1915297"/>
            <a:ext cx="5257800" cy="42616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20303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6EF89-9EB2-90B6-108E-E4A3DB5E877E}"/>
              </a:ext>
            </a:extLst>
          </p:cNvPr>
          <p:cNvSpPr>
            <a:spLocks noGrp="1"/>
          </p:cNvSpPr>
          <p:nvPr>
            <p:ph type="title"/>
          </p:nvPr>
        </p:nvSpPr>
        <p:spPr>
          <a:xfrm>
            <a:off x="838200" y="864973"/>
            <a:ext cx="10515600" cy="825715"/>
          </a:xfrm>
        </p:spPr>
        <p:txBody>
          <a:bodyPr/>
          <a:lstStyle>
            <a:lvl1pPr>
              <a:defRPr b="1"/>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FA423C1B-B58A-6C5C-628A-4A84121371C0}"/>
              </a:ext>
            </a:extLst>
          </p:cNvPr>
          <p:cNvSpPr>
            <a:spLocks noGrp="1"/>
          </p:cNvSpPr>
          <p:nvPr>
            <p:ph type="dt" sz="half" idx="10"/>
          </p:nvPr>
        </p:nvSpPr>
        <p:spPr/>
        <p:txBody>
          <a:bodyPr/>
          <a:lstStyle/>
          <a:p>
            <a:fld id="{DF9D0DA4-B2F4-7E49-8D3E-8D4C4C3A82E1}" type="datetimeFigureOut">
              <a:rPr lang="en-US" smtClean="0"/>
              <a:t>3/22/24</a:t>
            </a:fld>
            <a:endParaRPr lang="en-US"/>
          </a:p>
        </p:txBody>
      </p:sp>
      <p:sp>
        <p:nvSpPr>
          <p:cNvPr id="4" name="Footer Placeholder 3">
            <a:extLst>
              <a:ext uri="{FF2B5EF4-FFF2-40B4-BE49-F238E27FC236}">
                <a16:creationId xmlns:a16="http://schemas.microsoft.com/office/drawing/2014/main" id="{05145F79-AB48-8805-FA91-DE042FEB75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EBDF95-1EEA-B6E5-C87D-74E964927F91}"/>
              </a:ext>
            </a:extLst>
          </p:cNvPr>
          <p:cNvSpPr>
            <a:spLocks noGrp="1"/>
          </p:cNvSpPr>
          <p:nvPr>
            <p:ph type="sldNum" sz="quarter" idx="12"/>
          </p:nvPr>
        </p:nvSpPr>
        <p:spPr/>
        <p:txBody>
          <a:bodyPr/>
          <a:lstStyle/>
          <a:p>
            <a:fld id="{E96FFF3A-021B-5543-B805-0999F10E57BC}" type="slidenum">
              <a:rPr lang="en-US" smtClean="0"/>
              <a:t>‹#›</a:t>
            </a:fld>
            <a:endParaRPr lang="en-US"/>
          </a:p>
        </p:txBody>
      </p:sp>
    </p:spTree>
    <p:extLst>
      <p:ext uri="{BB962C8B-B14F-4D97-AF65-F5344CB8AC3E}">
        <p14:creationId xmlns:p14="http://schemas.microsoft.com/office/powerpoint/2010/main" val="2375346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391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00587-438D-66E3-429F-A1D5E7878F49}"/>
              </a:ext>
            </a:extLst>
          </p:cNvPr>
          <p:cNvSpPr>
            <a:spLocks noGrp="1"/>
          </p:cNvSpPr>
          <p:nvPr>
            <p:ph type="title"/>
          </p:nvPr>
        </p:nvSpPr>
        <p:spPr>
          <a:xfrm>
            <a:off x="605009" y="987424"/>
            <a:ext cx="3932237" cy="1069975"/>
          </a:xfrm>
        </p:spPr>
        <p:txBody>
          <a:bodyPr anchor="b"/>
          <a:lstStyle>
            <a:lvl1pPr>
              <a:defRPr sz="3200"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8574A3-4D4B-EFCF-A310-D546E3BDC7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1ED255-E460-98DB-7568-60E41C4AEDCF}"/>
              </a:ext>
            </a:extLst>
          </p:cNvPr>
          <p:cNvSpPr>
            <a:spLocks noGrp="1"/>
          </p:cNvSpPr>
          <p:nvPr>
            <p:ph type="body" sz="half" idx="2"/>
          </p:nvPr>
        </p:nvSpPr>
        <p:spPr>
          <a:xfrm>
            <a:off x="60500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40765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1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00587-438D-66E3-429F-A1D5E7878F49}"/>
              </a:ext>
            </a:extLst>
          </p:cNvPr>
          <p:cNvSpPr>
            <a:spLocks noGrp="1"/>
          </p:cNvSpPr>
          <p:nvPr>
            <p:ph type="title"/>
          </p:nvPr>
        </p:nvSpPr>
        <p:spPr>
          <a:xfrm>
            <a:off x="7648361" y="790832"/>
            <a:ext cx="3932237" cy="1291753"/>
          </a:xfrm>
        </p:spPr>
        <p:txBody>
          <a:bodyPr anchor="b"/>
          <a:lstStyle>
            <a:lvl1pPr>
              <a:defRPr sz="3200"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8574A3-4D4B-EFCF-A310-D546E3BDC73C}"/>
              </a:ext>
            </a:extLst>
          </p:cNvPr>
          <p:cNvSpPr>
            <a:spLocks noGrp="1"/>
          </p:cNvSpPr>
          <p:nvPr>
            <p:ph idx="1"/>
          </p:nvPr>
        </p:nvSpPr>
        <p:spPr>
          <a:xfrm>
            <a:off x="839788" y="1149178"/>
            <a:ext cx="6172200" cy="469621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A31ED255-E460-98DB-7568-60E41C4AEDCF}"/>
              </a:ext>
            </a:extLst>
          </p:cNvPr>
          <p:cNvSpPr>
            <a:spLocks noGrp="1"/>
          </p:cNvSpPr>
          <p:nvPr>
            <p:ph type="body" sz="half" idx="2"/>
          </p:nvPr>
        </p:nvSpPr>
        <p:spPr>
          <a:xfrm>
            <a:off x="7648360" y="2082585"/>
            <a:ext cx="3932237" cy="376280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08728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F6AA1D-06E4-72C9-30C1-85F3ED5E4E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11BB660-3CD4-D107-A150-F6A8CD8509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D2D9A5-731C-C782-2554-872D2798A9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9D0DA4-B2F4-7E49-8D3E-8D4C4C3A82E1}" type="datetimeFigureOut">
              <a:rPr lang="en-US" smtClean="0"/>
              <a:t>3/22/24</a:t>
            </a:fld>
            <a:endParaRPr lang="en-US"/>
          </a:p>
        </p:txBody>
      </p:sp>
      <p:sp>
        <p:nvSpPr>
          <p:cNvPr id="5" name="Footer Placeholder 4">
            <a:extLst>
              <a:ext uri="{FF2B5EF4-FFF2-40B4-BE49-F238E27FC236}">
                <a16:creationId xmlns:a16="http://schemas.microsoft.com/office/drawing/2014/main" id="{966091D5-FCBF-44D5-F0D8-80873D71FD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FFAE4F-146A-3CCC-4016-C02F8B9B5A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6FFF3A-021B-5543-B805-0999F10E57BC}" type="slidenum">
              <a:rPr lang="en-US" smtClean="0"/>
              <a:t>‹#›</a:t>
            </a:fld>
            <a:endParaRPr lang="en-US"/>
          </a:p>
        </p:txBody>
      </p:sp>
    </p:spTree>
    <p:extLst>
      <p:ext uri="{BB962C8B-B14F-4D97-AF65-F5344CB8AC3E}">
        <p14:creationId xmlns:p14="http://schemas.microsoft.com/office/powerpoint/2010/main" val="28150323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0" r:id="rId5"/>
    <p:sldLayoutId id="2147483654" r:id="rId6"/>
    <p:sldLayoutId id="2147483655" r:id="rId7"/>
    <p:sldLayoutId id="2147483656" r:id="rId8"/>
    <p:sldLayoutId id="2147483661" r:id="rId9"/>
    <p:sldLayoutId id="2147483657" r:id="rId10"/>
    <p:sldLayoutId id="2147483667" r:id="rId11"/>
    <p:sldLayoutId id="2147483664" r:id="rId12"/>
    <p:sldLayoutId id="2147483665" r:id="rId13"/>
    <p:sldLayoutId id="2147483666" r:id="rId14"/>
    <p:sldLayoutId id="2147483662" r:id="rId15"/>
    <p:sldLayoutId id="2147483663" r:id="rId16"/>
  </p:sldLayoutIdLst>
  <p:txStyles>
    <p:titleStyle>
      <a:lvl1pPr algn="l" defTabSz="914400" rtl="0" eaLnBrk="1" latinLnBrk="0" hangingPunct="1">
        <a:lnSpc>
          <a:spcPct val="90000"/>
        </a:lnSpc>
        <a:spcBef>
          <a:spcPct val="0"/>
        </a:spcBef>
        <a:buNone/>
        <a:defRPr sz="4400" b="1" kern="1200">
          <a:solidFill>
            <a:schemeClr val="accent3"/>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hyperlink" Target="http://www.sabeusa.org/wp-content/uploads/2019/05/My-Technology-Handbook-2.pdf"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hyperlink" Target="https://netsafe.org.nz/wp-content/uploads/2022/04/5-tips-to-keep-safe-online-accessible-R.pdf" TargetMode="External"/><Relationship Id="rId5" Type="http://schemas.openxmlformats.org/officeDocument/2006/relationships/hyperlink" Target="http://www.youtube.com/watch?v=aO858HyFbKI" TargetMode="External"/><Relationship Id="rId4" Type="http://schemas.openxmlformats.org/officeDocument/2006/relationships/hyperlink" Target="https://www.practicalmoneyskills.com/en/resources/free_materials/practical_money_guide-identity_theft.html"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mmunity Life Guide. Three logos: Ohio Department of Developmental Disabilities, Altarum, and Life Course Nexus Training and Technical Assistance Center, UMKC institutes for Human Development, UCEDD">
            <a:extLst>
              <a:ext uri="{FF2B5EF4-FFF2-40B4-BE49-F238E27FC236}">
                <a16:creationId xmlns:a16="http://schemas.microsoft.com/office/drawing/2014/main" id="{55A7FE11-FE0A-2D42-5204-1E3969840AE6}"/>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F0A38361-1AAC-3FAE-E846-8D0C257E2E8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307080" y="2317080"/>
            <a:ext cx="5577840" cy="2223839"/>
          </a:xfrm>
          <a:prstGeom prst="rect">
            <a:avLst/>
          </a:prstGeom>
        </p:spPr>
      </p:pic>
      <p:sp>
        <p:nvSpPr>
          <p:cNvPr id="3" name="Subtitle 2">
            <a:extLst>
              <a:ext uri="{FF2B5EF4-FFF2-40B4-BE49-F238E27FC236}">
                <a16:creationId xmlns:a16="http://schemas.microsoft.com/office/drawing/2014/main" id="{1E18ED3D-BBE0-9CC4-C54A-9CF3FFBA46B5}"/>
              </a:ext>
            </a:extLst>
          </p:cNvPr>
          <p:cNvSpPr>
            <a:spLocks noGrp="1"/>
          </p:cNvSpPr>
          <p:nvPr>
            <p:ph type="title" idx="4294967295"/>
          </p:nvPr>
        </p:nvSpPr>
        <p:spPr>
          <a:xfrm>
            <a:off x="1524000" y="4040188"/>
            <a:ext cx="9144000" cy="15255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chemeClr val="accent3"/>
                </a:solidFill>
                <a:effectLst/>
                <a:uLnTx/>
                <a:uFillTx/>
                <a:latin typeface="+mn-lt"/>
                <a:ea typeface="+mn-ea"/>
                <a:cs typeface="+mn-cs"/>
              </a:rPr>
              <a:t>Staying Safe Online</a:t>
            </a:r>
          </a:p>
        </p:txBody>
      </p:sp>
    </p:spTree>
    <p:extLst>
      <p:ext uri="{BB962C8B-B14F-4D97-AF65-F5344CB8AC3E}">
        <p14:creationId xmlns:p14="http://schemas.microsoft.com/office/powerpoint/2010/main" val="604488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A001C08-BF63-0D4D-DC36-17AB1001BD63}"/>
              </a:ext>
            </a:extLst>
          </p:cNvPr>
          <p:cNvSpPr>
            <a:spLocks noGrp="1"/>
          </p:cNvSpPr>
          <p:nvPr>
            <p:ph type="title" idx="4294967295"/>
          </p:nvPr>
        </p:nvSpPr>
        <p:spPr>
          <a:xfrm>
            <a:off x="5213350" y="992188"/>
            <a:ext cx="6172200" cy="48736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A strong password should include: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UPPERCASE letters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lowercase letters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Numbers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Symbols (%#&amp;*</a:t>
            </a:r>
            <a:r>
              <a:rPr kumimoji="0" lang="en-US" sz="2400" b="0" i="0" u="none" strike="noStrike" kern="1200" cap="none" spc="0" normalizeH="0" baseline="0" noProof="0" dirty="0">
                <a:ln>
                  <a:noFill/>
                </a:ln>
                <a:solidFill>
                  <a:schemeClr val="tx1"/>
                </a:solidFill>
                <a:effectLst/>
                <a:uLnTx/>
                <a:uFillTx/>
                <a:latin typeface="+mn-lt"/>
                <a:ea typeface="+mn-ea"/>
                <a:cs typeface="+mn-cs"/>
              </a:rPr>
              <a:t>)</a:t>
            </a: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pic>
        <p:nvPicPr>
          <p:cNvPr id="2" name="Picture 1">
            <a:extLst>
              <a:ext uri="{FF2B5EF4-FFF2-40B4-BE49-F238E27FC236}">
                <a16:creationId xmlns:a16="http://schemas.microsoft.com/office/drawing/2014/main" id="{2B292399-317D-1EE5-1ECC-EB5E59608C4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98468" y="1858781"/>
            <a:ext cx="4158699" cy="3474387"/>
          </a:xfrm>
          <a:prstGeom prst="rect">
            <a:avLst/>
          </a:prstGeom>
        </p:spPr>
      </p:pic>
    </p:spTree>
    <p:extLst>
      <p:ext uri="{BB962C8B-B14F-4D97-AF65-F5344CB8AC3E}">
        <p14:creationId xmlns:p14="http://schemas.microsoft.com/office/powerpoint/2010/main" val="3840338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A001C08-BF63-0D4D-DC36-17AB1001BD63}"/>
              </a:ext>
            </a:extLst>
          </p:cNvPr>
          <p:cNvSpPr>
            <a:spLocks noGrp="1"/>
          </p:cNvSpPr>
          <p:nvPr>
            <p:ph type="title" idx="4294967295"/>
          </p:nvPr>
        </p:nvSpPr>
        <p:spPr>
          <a:xfrm>
            <a:off x="5183188" y="1370013"/>
            <a:ext cx="6172200" cy="48736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A strong password should NOT include anything that would be easy to guess: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Dates (birthdates, anniversaries)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Numbers in a row (123456)</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3" name="Picture 2">
            <a:extLst>
              <a:ext uri="{FF2B5EF4-FFF2-40B4-BE49-F238E27FC236}">
                <a16:creationId xmlns:a16="http://schemas.microsoft.com/office/drawing/2014/main" id="{573899FC-80F0-DD82-9FF4-0F9A4330EF4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19164" y="1957452"/>
            <a:ext cx="4156844" cy="3698763"/>
          </a:xfrm>
          <a:prstGeom prst="rect">
            <a:avLst/>
          </a:prstGeom>
        </p:spPr>
      </p:pic>
    </p:spTree>
    <p:extLst>
      <p:ext uri="{BB962C8B-B14F-4D97-AF65-F5344CB8AC3E}">
        <p14:creationId xmlns:p14="http://schemas.microsoft.com/office/powerpoint/2010/main" val="30757343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58A1F65-9697-0F9D-6B94-B13F7753D587}"/>
              </a:ext>
            </a:extLst>
          </p:cNvPr>
          <p:cNvSpPr>
            <a:spLocks noGrp="1"/>
          </p:cNvSpPr>
          <p:nvPr>
            <p:ph type="title"/>
          </p:nvPr>
        </p:nvSpPr>
        <p:spPr>
          <a:xfrm>
            <a:off x="5420193" y="385511"/>
            <a:ext cx="6002311" cy="1069975"/>
          </a:xfrm>
        </p:spPr>
        <p:txBody>
          <a:bodyPr>
            <a:normAutofit/>
          </a:bodyPr>
          <a:lstStyle/>
          <a:p>
            <a:r>
              <a:rPr lang="en-US" sz="4400" dirty="0">
                <a:latin typeface="+mn-lt"/>
              </a:rPr>
              <a:t>Forgot Your Password </a:t>
            </a:r>
          </a:p>
        </p:txBody>
      </p:sp>
      <p:sp>
        <p:nvSpPr>
          <p:cNvPr id="6" name="Content Placeholder 5">
            <a:extLst>
              <a:ext uri="{FF2B5EF4-FFF2-40B4-BE49-F238E27FC236}">
                <a16:creationId xmlns:a16="http://schemas.microsoft.com/office/drawing/2014/main" id="{6A001C08-BF63-0D4D-DC36-17AB1001BD63}"/>
              </a:ext>
            </a:extLst>
          </p:cNvPr>
          <p:cNvSpPr>
            <a:spLocks noGrp="1"/>
          </p:cNvSpPr>
          <p:nvPr>
            <p:ph idx="1"/>
          </p:nvPr>
        </p:nvSpPr>
        <p:spPr>
          <a:xfrm>
            <a:off x="5335249" y="1455486"/>
            <a:ext cx="6172200" cy="4396674"/>
          </a:xfrm>
        </p:spPr>
        <p:txBody>
          <a:bodyPr anchor="ctr"/>
          <a:lstStyle/>
          <a:p>
            <a:pPr marL="0" indent="0">
              <a:buNone/>
            </a:pPr>
            <a:r>
              <a:rPr lang="en-US" b="1" dirty="0"/>
              <a:t>Recovery or security questions </a:t>
            </a:r>
            <a:r>
              <a:rPr lang="en-US" dirty="0"/>
              <a:t>can help if you get locked out of your account or forget your password.</a:t>
            </a:r>
          </a:p>
        </p:txBody>
      </p:sp>
      <p:pic>
        <p:nvPicPr>
          <p:cNvPr id="2" name="Picture 1">
            <a:extLst>
              <a:ext uri="{FF2B5EF4-FFF2-40B4-BE49-F238E27FC236}">
                <a16:creationId xmlns:a16="http://schemas.microsoft.com/office/drawing/2014/main" id="{0D8BAEA7-A3C3-E20F-AF92-8C90B5C1E2E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99606" y="1877517"/>
            <a:ext cx="3900579" cy="3197419"/>
          </a:xfrm>
          <a:prstGeom prst="rect">
            <a:avLst/>
          </a:prstGeom>
        </p:spPr>
      </p:pic>
    </p:spTree>
    <p:extLst>
      <p:ext uri="{BB962C8B-B14F-4D97-AF65-F5344CB8AC3E}">
        <p14:creationId xmlns:p14="http://schemas.microsoft.com/office/powerpoint/2010/main" val="1661047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DF8B4F-2764-6130-4F14-BD8B93647287}"/>
              </a:ext>
            </a:extLst>
          </p:cNvPr>
          <p:cNvSpPr>
            <a:spLocks noGrp="1"/>
          </p:cNvSpPr>
          <p:nvPr>
            <p:ph type="title"/>
          </p:nvPr>
        </p:nvSpPr>
        <p:spPr>
          <a:xfrm>
            <a:off x="1190897" y="3164036"/>
            <a:ext cx="10515600" cy="825715"/>
          </a:xfrm>
        </p:spPr>
        <p:txBody>
          <a:bodyPr/>
          <a:lstStyle/>
          <a:p>
            <a:pPr algn="ctr"/>
            <a:r>
              <a:rPr lang="en-US" dirty="0"/>
              <a:t>What is Online Banking?</a:t>
            </a:r>
          </a:p>
        </p:txBody>
      </p:sp>
    </p:spTree>
    <p:extLst>
      <p:ext uri="{BB962C8B-B14F-4D97-AF65-F5344CB8AC3E}">
        <p14:creationId xmlns:p14="http://schemas.microsoft.com/office/powerpoint/2010/main" val="14228813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15E46F-E9D9-2BDA-44AB-67A26176AA72}"/>
              </a:ext>
            </a:extLst>
          </p:cNvPr>
          <p:cNvSpPr>
            <a:spLocks noGrp="1"/>
          </p:cNvSpPr>
          <p:nvPr>
            <p:ph type="title"/>
          </p:nvPr>
        </p:nvSpPr>
        <p:spPr>
          <a:xfrm>
            <a:off x="605009" y="987424"/>
            <a:ext cx="3932237" cy="1069975"/>
          </a:xfrm>
        </p:spPr>
        <p:txBody>
          <a:bodyPr anchor="ctr">
            <a:normAutofit/>
          </a:bodyPr>
          <a:lstStyle/>
          <a:p>
            <a:pPr algn="ctr"/>
            <a:r>
              <a:rPr lang="en-US" sz="4000" dirty="0"/>
              <a:t>Online Banking</a:t>
            </a:r>
          </a:p>
        </p:txBody>
      </p:sp>
      <p:pic>
        <p:nvPicPr>
          <p:cNvPr id="8" name="Content Placeholder 7">
            <a:extLst>
              <a:ext uri="{FF2B5EF4-FFF2-40B4-BE49-F238E27FC236}">
                <a16:creationId xmlns:a16="http://schemas.microsoft.com/office/drawing/2014/main" id="{143723B8-5761-2AE2-5783-9C161D5DDB00}"/>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5704114" y="987425"/>
            <a:ext cx="5716588" cy="4303579"/>
          </a:xfrm>
        </p:spPr>
      </p:pic>
      <p:sp>
        <p:nvSpPr>
          <p:cNvPr id="7" name="Text Placeholder 6">
            <a:extLst>
              <a:ext uri="{FF2B5EF4-FFF2-40B4-BE49-F238E27FC236}">
                <a16:creationId xmlns:a16="http://schemas.microsoft.com/office/drawing/2014/main" id="{0D39952D-F792-44D8-3ADE-322E7C5AD3BD}"/>
              </a:ext>
            </a:extLst>
          </p:cNvPr>
          <p:cNvSpPr>
            <a:spLocks noGrp="1"/>
          </p:cNvSpPr>
          <p:nvPr>
            <p:ph type="body" sz="half" idx="2"/>
          </p:nvPr>
        </p:nvSpPr>
        <p:spPr>
          <a:xfrm>
            <a:off x="605009" y="2057400"/>
            <a:ext cx="3932237" cy="3811588"/>
          </a:xfrm>
        </p:spPr>
        <p:txBody>
          <a:bodyPr anchor="ctr">
            <a:normAutofit/>
          </a:bodyPr>
          <a:lstStyle/>
          <a:p>
            <a:r>
              <a:rPr lang="en-US" sz="2800" dirty="0"/>
              <a:t>You can:</a:t>
            </a:r>
          </a:p>
          <a:p>
            <a:pPr marL="457200" indent="-457200">
              <a:buFont typeface="Arial" panose="020B0604020202020204" pitchFamily="34" charset="0"/>
              <a:buChar char="•"/>
            </a:pPr>
            <a:r>
              <a:rPr lang="en-US" sz="2400" dirty="0"/>
              <a:t>See how much money you have in your accounts</a:t>
            </a:r>
          </a:p>
          <a:p>
            <a:pPr marL="457200" indent="-457200">
              <a:buFont typeface="Arial" panose="020B0604020202020204" pitchFamily="34" charset="0"/>
              <a:buChar char="•"/>
            </a:pPr>
            <a:r>
              <a:rPr lang="en-US" sz="2400" dirty="0"/>
              <a:t>Track your spending</a:t>
            </a:r>
          </a:p>
          <a:p>
            <a:pPr marL="457200" indent="-457200">
              <a:buFont typeface="Arial" panose="020B0604020202020204" pitchFamily="34" charset="0"/>
              <a:buChar char="•"/>
            </a:pPr>
            <a:r>
              <a:rPr lang="en-US" sz="2400" dirty="0"/>
              <a:t>Transfer money between your accounts</a:t>
            </a:r>
          </a:p>
          <a:p>
            <a:pPr marL="457200" indent="-457200">
              <a:buFont typeface="Arial" panose="020B0604020202020204" pitchFamily="34" charset="0"/>
              <a:buChar char="•"/>
            </a:pPr>
            <a:r>
              <a:rPr lang="en-US" sz="2400" dirty="0"/>
              <a:t>Deposit checks</a:t>
            </a:r>
          </a:p>
        </p:txBody>
      </p:sp>
    </p:spTree>
    <p:extLst>
      <p:ext uri="{BB962C8B-B14F-4D97-AF65-F5344CB8AC3E}">
        <p14:creationId xmlns:p14="http://schemas.microsoft.com/office/powerpoint/2010/main" val="825785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55E21-1240-E775-8949-833EF88D538B}"/>
              </a:ext>
            </a:extLst>
          </p:cNvPr>
          <p:cNvSpPr>
            <a:spLocks noGrp="1"/>
          </p:cNvSpPr>
          <p:nvPr>
            <p:ph type="title"/>
          </p:nvPr>
        </p:nvSpPr>
        <p:spPr>
          <a:xfrm>
            <a:off x="605009" y="987424"/>
            <a:ext cx="3932237" cy="1069975"/>
          </a:xfrm>
        </p:spPr>
        <p:txBody>
          <a:bodyPr>
            <a:noAutofit/>
          </a:bodyPr>
          <a:lstStyle/>
          <a:p>
            <a:pPr algn="ctr"/>
            <a:r>
              <a:rPr lang="en-US" sz="3600" dirty="0"/>
              <a:t>Keep Your Banking Details Private</a:t>
            </a:r>
          </a:p>
        </p:txBody>
      </p:sp>
      <p:pic>
        <p:nvPicPr>
          <p:cNvPr id="5" name="Content Placeholder 4">
            <a:extLst>
              <a:ext uri="{FF2B5EF4-FFF2-40B4-BE49-F238E27FC236}">
                <a16:creationId xmlns:a16="http://schemas.microsoft.com/office/drawing/2014/main" id="{C50BF076-AF7F-4B5E-74E1-33D5E652CF94}"/>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5638800" y="987425"/>
            <a:ext cx="5716588" cy="4409109"/>
          </a:xfrm>
        </p:spPr>
      </p:pic>
      <p:sp>
        <p:nvSpPr>
          <p:cNvPr id="4" name="Text Placeholder 3">
            <a:extLst>
              <a:ext uri="{FF2B5EF4-FFF2-40B4-BE49-F238E27FC236}">
                <a16:creationId xmlns:a16="http://schemas.microsoft.com/office/drawing/2014/main" id="{7336183B-F7F9-CBF4-C767-5E45403D93F7}"/>
              </a:ext>
            </a:extLst>
          </p:cNvPr>
          <p:cNvSpPr>
            <a:spLocks noGrp="1"/>
          </p:cNvSpPr>
          <p:nvPr>
            <p:ph type="body" sz="half" idx="2"/>
          </p:nvPr>
        </p:nvSpPr>
        <p:spPr>
          <a:xfrm>
            <a:off x="605009" y="2057400"/>
            <a:ext cx="3932237" cy="3811588"/>
          </a:xfrm>
        </p:spPr>
        <p:txBody>
          <a:bodyPr anchor="ctr">
            <a:noAutofit/>
          </a:bodyPr>
          <a:lstStyle/>
          <a:p>
            <a:r>
              <a:rPr lang="en-US" sz="2800" dirty="0"/>
              <a:t>Do Not Share:</a:t>
            </a:r>
          </a:p>
          <a:p>
            <a:pPr marL="457200" indent="-457200">
              <a:buFont typeface="Arial" panose="020B0604020202020204" pitchFamily="34" charset="0"/>
              <a:buChar char="•"/>
            </a:pPr>
            <a:r>
              <a:rPr lang="en-US" sz="2400" dirty="0"/>
              <a:t>Where you bank</a:t>
            </a:r>
          </a:p>
          <a:p>
            <a:pPr marL="457200" indent="-457200">
              <a:buFont typeface="Arial" panose="020B0604020202020204" pitchFamily="34" charset="0"/>
              <a:buChar char="•"/>
            </a:pPr>
            <a:r>
              <a:rPr lang="en-US" sz="2400" dirty="0"/>
              <a:t>Your account numbers</a:t>
            </a:r>
          </a:p>
          <a:p>
            <a:pPr marL="457200" indent="-457200">
              <a:buFont typeface="Arial" panose="020B0604020202020204" pitchFamily="34" charset="0"/>
              <a:buChar char="•"/>
            </a:pPr>
            <a:r>
              <a:rPr lang="en-US" sz="2400" dirty="0"/>
              <a:t>Your online banking password</a:t>
            </a:r>
          </a:p>
          <a:p>
            <a:pPr marL="457200" indent="-457200">
              <a:buFont typeface="Arial" panose="020B0604020202020204" pitchFamily="34" charset="0"/>
              <a:buChar char="•"/>
            </a:pPr>
            <a:r>
              <a:rPr lang="en-US" sz="2400" dirty="0"/>
              <a:t>How much money you have in your bank account </a:t>
            </a:r>
          </a:p>
        </p:txBody>
      </p:sp>
    </p:spTree>
    <p:extLst>
      <p:ext uri="{BB962C8B-B14F-4D97-AF65-F5344CB8AC3E}">
        <p14:creationId xmlns:p14="http://schemas.microsoft.com/office/powerpoint/2010/main" val="3455222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E5F69-A233-3FDE-60A5-D5DF1AD8DF75}"/>
              </a:ext>
            </a:extLst>
          </p:cNvPr>
          <p:cNvSpPr>
            <a:spLocks noGrp="1"/>
          </p:cNvSpPr>
          <p:nvPr>
            <p:ph type="title"/>
          </p:nvPr>
        </p:nvSpPr>
        <p:spPr>
          <a:xfrm>
            <a:off x="605009" y="987424"/>
            <a:ext cx="3932237" cy="1069975"/>
          </a:xfrm>
        </p:spPr>
        <p:txBody>
          <a:bodyPr>
            <a:noAutofit/>
          </a:bodyPr>
          <a:lstStyle/>
          <a:p>
            <a:pPr algn="ctr"/>
            <a:r>
              <a:rPr lang="en-US" sz="3600" dirty="0"/>
              <a:t>Online Banking Safety</a:t>
            </a:r>
          </a:p>
        </p:txBody>
      </p:sp>
      <p:pic>
        <p:nvPicPr>
          <p:cNvPr id="5" name="Content Placeholder 4">
            <a:extLst>
              <a:ext uri="{FF2B5EF4-FFF2-40B4-BE49-F238E27FC236}">
                <a16:creationId xmlns:a16="http://schemas.microsoft.com/office/drawing/2014/main" id="{DB6551B5-3967-8FD1-BDD3-E308628A6837}"/>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5739945" y="1127175"/>
            <a:ext cx="5847217" cy="4269730"/>
          </a:xfrm>
        </p:spPr>
      </p:pic>
      <p:sp>
        <p:nvSpPr>
          <p:cNvPr id="4" name="Text Placeholder 3">
            <a:extLst>
              <a:ext uri="{FF2B5EF4-FFF2-40B4-BE49-F238E27FC236}">
                <a16:creationId xmlns:a16="http://schemas.microsoft.com/office/drawing/2014/main" id="{B30BA592-37CE-3D9E-D727-0A818691E3B8}"/>
              </a:ext>
            </a:extLst>
          </p:cNvPr>
          <p:cNvSpPr>
            <a:spLocks noGrp="1"/>
          </p:cNvSpPr>
          <p:nvPr>
            <p:ph type="body" sz="half" idx="2"/>
          </p:nvPr>
        </p:nvSpPr>
        <p:spPr>
          <a:xfrm>
            <a:off x="605009" y="2057400"/>
            <a:ext cx="3932237" cy="3811588"/>
          </a:xfrm>
        </p:spPr>
        <p:txBody>
          <a:bodyPr anchor="ctr">
            <a:normAutofit/>
          </a:bodyPr>
          <a:lstStyle/>
          <a:p>
            <a:r>
              <a:rPr lang="en-US" sz="2800" dirty="0"/>
              <a:t>Do not log onto online banking from a device you don’t trust.</a:t>
            </a:r>
          </a:p>
        </p:txBody>
      </p:sp>
    </p:spTree>
    <p:extLst>
      <p:ext uri="{BB962C8B-B14F-4D97-AF65-F5344CB8AC3E}">
        <p14:creationId xmlns:p14="http://schemas.microsoft.com/office/powerpoint/2010/main" val="29486886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E5F69-A233-3FDE-60A5-D5DF1AD8DF75}"/>
              </a:ext>
            </a:extLst>
          </p:cNvPr>
          <p:cNvSpPr>
            <a:spLocks noGrp="1"/>
          </p:cNvSpPr>
          <p:nvPr>
            <p:ph type="title"/>
          </p:nvPr>
        </p:nvSpPr>
        <p:spPr>
          <a:xfrm>
            <a:off x="605009" y="987424"/>
            <a:ext cx="3932237" cy="1069975"/>
          </a:xfrm>
        </p:spPr>
        <p:txBody>
          <a:bodyPr>
            <a:noAutofit/>
          </a:bodyPr>
          <a:lstStyle/>
          <a:p>
            <a:pPr algn="ctr"/>
            <a:r>
              <a:rPr lang="en-US" sz="3600" dirty="0"/>
              <a:t>Online Banking Safety     </a:t>
            </a:r>
            <a:r>
              <a:rPr lang="en-US" sz="3600" dirty="0">
                <a:solidFill>
                  <a:schemeClr val="bg1"/>
                </a:solidFill>
              </a:rPr>
              <a:t>part 1</a:t>
            </a:r>
          </a:p>
        </p:txBody>
      </p:sp>
      <p:pic>
        <p:nvPicPr>
          <p:cNvPr id="7" name="Content Placeholder 6">
            <a:extLst>
              <a:ext uri="{FF2B5EF4-FFF2-40B4-BE49-F238E27FC236}">
                <a16:creationId xmlns:a16="http://schemas.microsoft.com/office/drawing/2014/main" id="{0ECA5D30-D385-A746-7033-05A4BABD0A7C}"/>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6096000" y="987425"/>
            <a:ext cx="5017270" cy="4505918"/>
          </a:xfrm>
        </p:spPr>
      </p:pic>
      <p:sp>
        <p:nvSpPr>
          <p:cNvPr id="4" name="Text Placeholder 3">
            <a:extLst>
              <a:ext uri="{FF2B5EF4-FFF2-40B4-BE49-F238E27FC236}">
                <a16:creationId xmlns:a16="http://schemas.microsoft.com/office/drawing/2014/main" id="{B30BA592-37CE-3D9E-D727-0A818691E3B8}"/>
              </a:ext>
            </a:extLst>
          </p:cNvPr>
          <p:cNvSpPr>
            <a:spLocks noGrp="1"/>
          </p:cNvSpPr>
          <p:nvPr>
            <p:ph type="body" sz="half" idx="2"/>
          </p:nvPr>
        </p:nvSpPr>
        <p:spPr>
          <a:xfrm>
            <a:off x="605009" y="2057400"/>
            <a:ext cx="3932237" cy="3811588"/>
          </a:xfrm>
        </p:spPr>
        <p:txBody>
          <a:bodyPr anchor="ctr">
            <a:normAutofit/>
          </a:bodyPr>
          <a:lstStyle/>
          <a:p>
            <a:r>
              <a:rPr lang="en-US" sz="2800" dirty="0"/>
              <a:t>Do not enter your banking details into websites you do not know. </a:t>
            </a:r>
          </a:p>
        </p:txBody>
      </p:sp>
    </p:spTree>
    <p:extLst>
      <p:ext uri="{BB962C8B-B14F-4D97-AF65-F5344CB8AC3E}">
        <p14:creationId xmlns:p14="http://schemas.microsoft.com/office/powerpoint/2010/main" val="26503071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E5F69-A233-3FDE-60A5-D5DF1AD8DF75}"/>
              </a:ext>
            </a:extLst>
          </p:cNvPr>
          <p:cNvSpPr>
            <a:spLocks noGrp="1"/>
          </p:cNvSpPr>
          <p:nvPr>
            <p:ph type="title"/>
          </p:nvPr>
        </p:nvSpPr>
        <p:spPr>
          <a:xfrm>
            <a:off x="605009" y="987424"/>
            <a:ext cx="3932237" cy="1069975"/>
          </a:xfrm>
        </p:spPr>
        <p:txBody>
          <a:bodyPr>
            <a:noAutofit/>
          </a:bodyPr>
          <a:lstStyle/>
          <a:p>
            <a:pPr algn="ctr"/>
            <a:r>
              <a:rPr lang="en-US" sz="3600" dirty="0"/>
              <a:t>Online Banking</a:t>
            </a:r>
            <a:br>
              <a:rPr lang="en-US" sz="3600" dirty="0"/>
            </a:br>
            <a:r>
              <a:rPr lang="en-US" sz="3600" dirty="0"/>
              <a:t>Safety     </a:t>
            </a:r>
            <a:r>
              <a:rPr lang="en-US" sz="3600" dirty="0">
                <a:solidFill>
                  <a:schemeClr val="bg1"/>
                </a:solidFill>
              </a:rPr>
              <a:t>part 2</a:t>
            </a:r>
          </a:p>
        </p:txBody>
      </p:sp>
      <p:pic>
        <p:nvPicPr>
          <p:cNvPr id="6" name="Content Placeholder 5">
            <a:extLst>
              <a:ext uri="{FF2B5EF4-FFF2-40B4-BE49-F238E27FC236}">
                <a16:creationId xmlns:a16="http://schemas.microsoft.com/office/drawing/2014/main" id="{D001EE16-95E5-21CF-8788-189508BAB967}"/>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5828971" y="987425"/>
            <a:ext cx="5451134" cy="4411889"/>
          </a:xfrm>
        </p:spPr>
      </p:pic>
      <p:sp>
        <p:nvSpPr>
          <p:cNvPr id="4" name="Text Placeholder 3">
            <a:extLst>
              <a:ext uri="{FF2B5EF4-FFF2-40B4-BE49-F238E27FC236}">
                <a16:creationId xmlns:a16="http://schemas.microsoft.com/office/drawing/2014/main" id="{B30BA592-37CE-3D9E-D727-0A818691E3B8}"/>
              </a:ext>
            </a:extLst>
          </p:cNvPr>
          <p:cNvSpPr>
            <a:spLocks noGrp="1"/>
          </p:cNvSpPr>
          <p:nvPr>
            <p:ph type="body" sz="half" idx="2"/>
          </p:nvPr>
        </p:nvSpPr>
        <p:spPr>
          <a:xfrm>
            <a:off x="605009" y="2057400"/>
            <a:ext cx="3932237" cy="3811588"/>
          </a:xfrm>
        </p:spPr>
        <p:txBody>
          <a:bodyPr anchor="ctr">
            <a:normAutofit/>
          </a:bodyPr>
          <a:lstStyle/>
          <a:p>
            <a:r>
              <a:rPr lang="en-US" sz="2800" dirty="0"/>
              <a:t>Ask a close family member or friend for help if you are unsure about a website.</a:t>
            </a:r>
          </a:p>
        </p:txBody>
      </p:sp>
    </p:spTree>
    <p:extLst>
      <p:ext uri="{BB962C8B-B14F-4D97-AF65-F5344CB8AC3E}">
        <p14:creationId xmlns:p14="http://schemas.microsoft.com/office/powerpoint/2010/main" val="17523671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07EA63-A9B4-110B-6C9D-E01DC65DC542}"/>
              </a:ext>
            </a:extLst>
          </p:cNvPr>
          <p:cNvSpPr>
            <a:spLocks noGrp="1"/>
          </p:cNvSpPr>
          <p:nvPr>
            <p:ph type="title"/>
          </p:nvPr>
        </p:nvSpPr>
        <p:spPr>
          <a:xfrm>
            <a:off x="1021080" y="2902779"/>
            <a:ext cx="10515600" cy="825715"/>
          </a:xfrm>
        </p:spPr>
        <p:txBody>
          <a:bodyPr/>
          <a:lstStyle/>
          <a:p>
            <a:pPr algn="ctr"/>
            <a:r>
              <a:rPr lang="en-US" dirty="0">
                <a:latin typeface="+mn-lt"/>
              </a:rPr>
              <a:t>How to Avoid Scams</a:t>
            </a:r>
          </a:p>
        </p:txBody>
      </p:sp>
    </p:spTree>
    <p:extLst>
      <p:ext uri="{BB962C8B-B14F-4D97-AF65-F5344CB8AC3E}">
        <p14:creationId xmlns:p14="http://schemas.microsoft.com/office/powerpoint/2010/main" val="3143493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AE060-8BEC-0FD9-DBF7-736752317415}"/>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52617615-27AA-4D8C-4769-8E0F6978BF54}"/>
              </a:ext>
            </a:extLst>
          </p:cNvPr>
          <p:cNvSpPr>
            <a:spLocks noGrp="1"/>
          </p:cNvSpPr>
          <p:nvPr>
            <p:ph idx="1"/>
          </p:nvPr>
        </p:nvSpPr>
        <p:spPr/>
        <p:txBody>
          <a:bodyPr/>
          <a:lstStyle/>
          <a:p>
            <a:pPr marL="0" marR="0" indent="0">
              <a:spcBef>
                <a:spcPts val="0"/>
              </a:spcBef>
              <a:spcAft>
                <a:spcPts val="0"/>
              </a:spcAft>
              <a:buNone/>
            </a:pPr>
            <a:endParaRPr lang="en-US" kern="100" dirty="0">
              <a:latin typeface="Calibri" panose="020F0502020204030204" pitchFamily="34" charset="0"/>
              <a:ea typeface="Aptos" panose="020B0004020202020204" pitchFamily="34" charset="0"/>
              <a:cs typeface="Calibri" panose="020F0502020204030204" pitchFamily="34" charset="0"/>
            </a:endParaRPr>
          </a:p>
          <a:p>
            <a:pPr marL="0" marR="0" indent="0">
              <a:spcBef>
                <a:spcPts val="0"/>
              </a:spcBef>
              <a:spcAft>
                <a:spcPts val="0"/>
              </a:spcAft>
              <a:buNone/>
            </a:pPr>
            <a:r>
              <a:rPr lang="en-US" kern="100" dirty="0">
                <a:latin typeface="Calibri" panose="020F0502020204030204" pitchFamily="34" charset="0"/>
                <a:ea typeface="Aptos" panose="020B0004020202020204" pitchFamily="34" charset="0"/>
                <a:cs typeface="Calibri" panose="020F0502020204030204" pitchFamily="34" charset="0"/>
              </a:rPr>
              <a:t>T</a:t>
            </a:r>
            <a:r>
              <a:rPr lang="en-US" kern="100" dirty="0">
                <a:effectLst/>
                <a:latin typeface="Calibri" panose="020F0502020204030204" pitchFamily="34" charset="0"/>
                <a:ea typeface="Aptos" panose="020B0004020202020204" pitchFamily="34" charset="0"/>
                <a:cs typeface="Calibri" panose="020F0502020204030204" pitchFamily="34" charset="0"/>
              </a:rPr>
              <a:t>he participants will:</a:t>
            </a:r>
          </a:p>
          <a:p>
            <a:pPr marL="0" marR="0" indent="0">
              <a:spcBef>
                <a:spcPts val="0"/>
              </a:spcBef>
              <a:spcAft>
                <a:spcPts val="0"/>
              </a:spcAft>
              <a:buNone/>
            </a:pPr>
            <a:endParaRPr lang="en-US" kern="100" dirty="0">
              <a:effectLst/>
              <a:latin typeface="Calibri" panose="020F0502020204030204" pitchFamily="34" charset="0"/>
              <a:ea typeface="Aptos" panose="020B0004020202020204" pitchFamily="34" charset="0"/>
              <a:cs typeface="Calibri" panose="020F0502020204030204" pitchFamily="34" charset="0"/>
            </a:endParaRPr>
          </a:p>
          <a:p>
            <a:pPr marL="342900" marR="0" lvl="0" indent="-342900">
              <a:spcBef>
                <a:spcPts val="0"/>
              </a:spcBef>
              <a:spcAft>
                <a:spcPts val="0"/>
              </a:spcAft>
              <a:buFont typeface="+mj-lt"/>
              <a:buAutoNum type="arabicPeriod"/>
            </a:pPr>
            <a:r>
              <a:rPr lang="en-US" kern="100" dirty="0">
                <a:effectLst/>
                <a:latin typeface="Calibri" panose="020F0502020204030204" pitchFamily="34" charset="0"/>
                <a:ea typeface="Aptos" panose="020B0004020202020204" pitchFamily="34" charset="0"/>
                <a:cs typeface="Calibri" panose="020F0502020204030204" pitchFamily="34" charset="0"/>
              </a:rPr>
              <a:t>Identify what can put you at risk online</a:t>
            </a:r>
          </a:p>
          <a:p>
            <a:pPr marL="342900" marR="0" lvl="0" indent="-342900">
              <a:spcBef>
                <a:spcPts val="0"/>
              </a:spcBef>
              <a:spcAft>
                <a:spcPts val="0"/>
              </a:spcAft>
              <a:buFont typeface="+mj-lt"/>
              <a:buAutoNum type="arabicPeriod"/>
            </a:pPr>
            <a:r>
              <a:rPr lang="en-US" kern="100" dirty="0">
                <a:effectLst/>
                <a:latin typeface="Calibri" panose="020F0502020204030204" pitchFamily="34" charset="0"/>
                <a:ea typeface="Aptos" panose="020B0004020202020204" pitchFamily="34" charset="0"/>
                <a:cs typeface="Calibri" panose="020F0502020204030204" pitchFamily="34" charset="0"/>
              </a:rPr>
              <a:t>Describe ways to protect yourself online</a:t>
            </a:r>
          </a:p>
          <a:p>
            <a:pPr marL="342900" marR="0" lvl="0" indent="-342900">
              <a:spcBef>
                <a:spcPts val="0"/>
              </a:spcBef>
              <a:spcAft>
                <a:spcPts val="0"/>
              </a:spcAft>
              <a:buFont typeface="+mj-lt"/>
              <a:buAutoNum type="arabicPeriod"/>
            </a:pPr>
            <a:r>
              <a:rPr lang="en-US" kern="100" dirty="0">
                <a:effectLst/>
                <a:latin typeface="Calibri" panose="020F0502020204030204" pitchFamily="34" charset="0"/>
                <a:ea typeface="Aptos" panose="020B0004020202020204" pitchFamily="34" charset="0"/>
                <a:cs typeface="Calibri" panose="020F0502020204030204" pitchFamily="34" charset="0"/>
              </a:rPr>
              <a:t>Summarize the need for social media security</a:t>
            </a:r>
          </a:p>
          <a:p>
            <a:pPr marL="0" indent="0">
              <a:buNone/>
            </a:pPr>
            <a:endParaRPr lang="en-US" dirty="0"/>
          </a:p>
        </p:txBody>
      </p:sp>
    </p:spTree>
    <p:extLst>
      <p:ext uri="{BB962C8B-B14F-4D97-AF65-F5344CB8AC3E}">
        <p14:creationId xmlns:p14="http://schemas.microsoft.com/office/powerpoint/2010/main" val="25147914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459E248-55FC-69B7-3646-D26A58519DC1}"/>
              </a:ext>
            </a:extLst>
          </p:cNvPr>
          <p:cNvSpPr>
            <a:spLocks noGrp="1"/>
          </p:cNvSpPr>
          <p:nvPr>
            <p:ph type="title"/>
          </p:nvPr>
        </p:nvSpPr>
        <p:spPr>
          <a:xfrm>
            <a:off x="6388098" y="937397"/>
            <a:ext cx="5257800" cy="824728"/>
          </a:xfrm>
        </p:spPr>
        <p:txBody>
          <a:bodyPr/>
          <a:lstStyle/>
          <a:p>
            <a:pPr algn="ctr"/>
            <a:r>
              <a:rPr lang="en-US" sz="4400" b="1" dirty="0"/>
              <a:t>Scammers</a:t>
            </a:r>
            <a:endParaRPr lang="en-US" dirty="0"/>
          </a:p>
        </p:txBody>
      </p:sp>
      <p:pic>
        <p:nvPicPr>
          <p:cNvPr id="14" name="Content Placeholder 5">
            <a:extLst>
              <a:ext uri="{FF2B5EF4-FFF2-40B4-BE49-F238E27FC236}">
                <a16:creationId xmlns:a16="http://schemas.microsoft.com/office/drawing/2014/main" id="{C96D6B86-240B-1E57-16DD-535069DEDDA6}"/>
              </a:ext>
              <a:ext uri="{C183D7F6-B498-43B3-948B-1728B52AA6E4}">
                <adec:decorative xmlns:adec="http://schemas.microsoft.com/office/drawing/2017/decorative" val="1"/>
              </a:ext>
            </a:extLst>
          </p:cNvPr>
          <p:cNvPicPr>
            <a:picLocks noGrp="1" noChangeAspect="1"/>
          </p:cNvPicPr>
          <p:nvPr>
            <p:ph sz="half" idx="1"/>
          </p:nvPr>
        </p:nvPicPr>
        <p:blipFill>
          <a:blip r:embed="rId3"/>
          <a:stretch>
            <a:fillRect/>
          </a:stretch>
        </p:blipFill>
        <p:spPr>
          <a:xfrm>
            <a:off x="546101" y="1915297"/>
            <a:ext cx="5257800" cy="3839328"/>
          </a:xfrm>
        </p:spPr>
      </p:pic>
      <p:sp>
        <p:nvSpPr>
          <p:cNvPr id="18" name="Content Placeholder 17">
            <a:extLst>
              <a:ext uri="{FF2B5EF4-FFF2-40B4-BE49-F238E27FC236}">
                <a16:creationId xmlns:a16="http://schemas.microsoft.com/office/drawing/2014/main" id="{E4145DD4-08BF-8F5A-99CB-58633DAA8EF4}"/>
              </a:ext>
            </a:extLst>
          </p:cNvPr>
          <p:cNvSpPr>
            <a:spLocks noGrp="1"/>
          </p:cNvSpPr>
          <p:nvPr>
            <p:ph sz="half" idx="2"/>
          </p:nvPr>
        </p:nvSpPr>
        <p:spPr>
          <a:xfrm>
            <a:off x="6388098" y="1915297"/>
            <a:ext cx="5257801" cy="3839328"/>
          </a:xfrm>
        </p:spPr>
        <p:txBody>
          <a:bodyPr/>
          <a:lstStyle/>
          <a:p>
            <a:pPr marL="0" indent="0">
              <a:buNone/>
            </a:pPr>
            <a:r>
              <a:rPr lang="en-US" dirty="0"/>
              <a:t>Scammers try to. . . </a:t>
            </a:r>
          </a:p>
          <a:p>
            <a:endParaRPr lang="en-US" dirty="0"/>
          </a:p>
          <a:p>
            <a:r>
              <a:rPr lang="en-US" dirty="0"/>
              <a:t>trick you into giving information about money.</a:t>
            </a:r>
          </a:p>
          <a:p>
            <a:r>
              <a:rPr lang="en-US" dirty="0"/>
              <a:t>pretend to be a person you trust or an organization you know,</a:t>
            </a:r>
          </a:p>
          <a:p>
            <a:r>
              <a:rPr lang="en-US" dirty="0"/>
              <a:t>ask you to send them gift cards as payment.</a:t>
            </a:r>
          </a:p>
          <a:p>
            <a:endParaRPr lang="en-US" dirty="0"/>
          </a:p>
        </p:txBody>
      </p:sp>
    </p:spTree>
    <p:extLst>
      <p:ext uri="{BB962C8B-B14F-4D97-AF65-F5344CB8AC3E}">
        <p14:creationId xmlns:p14="http://schemas.microsoft.com/office/powerpoint/2010/main" val="6577259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3DE96-3878-4D32-61AF-BB58A1B7A55A}"/>
              </a:ext>
            </a:extLst>
          </p:cNvPr>
          <p:cNvSpPr>
            <a:spLocks noGrp="1"/>
          </p:cNvSpPr>
          <p:nvPr>
            <p:ph type="title"/>
          </p:nvPr>
        </p:nvSpPr>
        <p:spPr>
          <a:xfrm>
            <a:off x="6388097" y="1089797"/>
            <a:ext cx="5257801" cy="825500"/>
          </a:xfrm>
        </p:spPr>
        <p:txBody>
          <a:bodyPr>
            <a:normAutofit fontScale="90000"/>
          </a:bodyPr>
          <a:lstStyle/>
          <a:p>
            <a:pPr algn="ctr"/>
            <a:r>
              <a:rPr lang="en-US" dirty="0"/>
              <a:t>Email Scams </a:t>
            </a:r>
            <a:br>
              <a:rPr lang="en-US" dirty="0"/>
            </a:br>
            <a:r>
              <a:rPr lang="en-US" dirty="0">
                <a:solidFill>
                  <a:schemeClr val="bg1"/>
                </a:solidFill>
              </a:rPr>
              <a:t>part one</a:t>
            </a:r>
          </a:p>
        </p:txBody>
      </p:sp>
      <p:sp>
        <p:nvSpPr>
          <p:cNvPr id="17" name="Content Placeholder 16">
            <a:extLst>
              <a:ext uri="{FF2B5EF4-FFF2-40B4-BE49-F238E27FC236}">
                <a16:creationId xmlns:a16="http://schemas.microsoft.com/office/drawing/2014/main" id="{29C48E31-C557-BB92-15BE-A32893895D6A}"/>
              </a:ext>
            </a:extLst>
          </p:cNvPr>
          <p:cNvSpPr>
            <a:spLocks noGrp="1"/>
          </p:cNvSpPr>
          <p:nvPr>
            <p:ph sz="half" idx="2"/>
          </p:nvPr>
        </p:nvSpPr>
        <p:spPr>
          <a:xfrm>
            <a:off x="6629399" y="1915297"/>
            <a:ext cx="5016499" cy="3990797"/>
          </a:xfrm>
        </p:spPr>
        <p:txBody>
          <a:bodyPr anchor="ctr"/>
          <a:lstStyle/>
          <a:p>
            <a:pPr marL="0" indent="0">
              <a:buNone/>
            </a:pPr>
            <a:r>
              <a:rPr lang="en-US" dirty="0"/>
              <a:t>You should always check the email address of the person emailing you, especially if they want information or money.</a:t>
            </a:r>
          </a:p>
          <a:p>
            <a:endParaRPr lang="en-US" dirty="0"/>
          </a:p>
        </p:txBody>
      </p:sp>
      <p:pic>
        <p:nvPicPr>
          <p:cNvPr id="18" name="Content Placeholder 4">
            <a:extLst>
              <a:ext uri="{FF2B5EF4-FFF2-40B4-BE49-F238E27FC236}">
                <a16:creationId xmlns:a16="http://schemas.microsoft.com/office/drawing/2014/main" id="{07B386E6-5C47-FAEA-CB78-9DC39D381570}"/>
              </a:ext>
              <a:ext uri="{C183D7F6-B498-43B3-948B-1728B52AA6E4}">
                <adec:decorative xmlns:adec="http://schemas.microsoft.com/office/drawing/2017/decorative" val="1"/>
              </a:ext>
            </a:extLst>
          </p:cNvPr>
          <p:cNvPicPr>
            <a:picLocks noGrp="1" noChangeAspect="1"/>
          </p:cNvPicPr>
          <p:nvPr>
            <p:ph sz="half" idx="1"/>
          </p:nvPr>
        </p:nvPicPr>
        <p:blipFill>
          <a:blip r:embed="rId3"/>
          <a:stretch>
            <a:fillRect/>
          </a:stretch>
        </p:blipFill>
        <p:spPr>
          <a:xfrm>
            <a:off x="546102" y="1915297"/>
            <a:ext cx="5257800" cy="3720701"/>
          </a:xfrm>
        </p:spPr>
      </p:pic>
    </p:spTree>
    <p:extLst>
      <p:ext uri="{BB962C8B-B14F-4D97-AF65-F5344CB8AC3E}">
        <p14:creationId xmlns:p14="http://schemas.microsoft.com/office/powerpoint/2010/main" val="35058977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3DE96-3878-4D32-61AF-BB58A1B7A55A}"/>
              </a:ext>
            </a:extLst>
          </p:cNvPr>
          <p:cNvSpPr>
            <a:spLocks noGrp="1"/>
          </p:cNvSpPr>
          <p:nvPr>
            <p:ph type="title"/>
          </p:nvPr>
        </p:nvSpPr>
        <p:spPr>
          <a:xfrm>
            <a:off x="6388098" y="1043790"/>
            <a:ext cx="5257801" cy="825500"/>
          </a:xfrm>
        </p:spPr>
        <p:txBody>
          <a:bodyPr>
            <a:normAutofit fontScale="90000"/>
          </a:bodyPr>
          <a:lstStyle/>
          <a:p>
            <a:pPr algn="ctr"/>
            <a:r>
              <a:rPr lang="en-US" dirty="0"/>
              <a:t>Email Scams </a:t>
            </a:r>
            <a:br>
              <a:rPr lang="en-US" dirty="0"/>
            </a:br>
            <a:r>
              <a:rPr lang="en-US" dirty="0">
                <a:solidFill>
                  <a:schemeClr val="bg1"/>
                </a:solidFill>
              </a:rPr>
              <a:t>part two </a:t>
            </a:r>
          </a:p>
        </p:txBody>
      </p:sp>
      <p:pic>
        <p:nvPicPr>
          <p:cNvPr id="16" name="Content Placeholder 6">
            <a:extLst>
              <a:ext uri="{FF2B5EF4-FFF2-40B4-BE49-F238E27FC236}">
                <a16:creationId xmlns:a16="http://schemas.microsoft.com/office/drawing/2014/main" id="{AE766907-B11B-08CD-FA14-8D8747F01312}"/>
              </a:ext>
              <a:ext uri="{C183D7F6-B498-43B3-948B-1728B52AA6E4}">
                <adec:decorative xmlns:adec="http://schemas.microsoft.com/office/drawing/2017/decorative" val="1"/>
              </a:ext>
            </a:extLst>
          </p:cNvPr>
          <p:cNvPicPr>
            <a:picLocks noGrp="1" noChangeAspect="1"/>
          </p:cNvPicPr>
          <p:nvPr>
            <p:ph sz="half" idx="1"/>
          </p:nvPr>
        </p:nvPicPr>
        <p:blipFill>
          <a:blip r:embed="rId3"/>
          <a:stretch>
            <a:fillRect/>
          </a:stretch>
        </p:blipFill>
        <p:spPr>
          <a:xfrm>
            <a:off x="546101" y="1729005"/>
            <a:ext cx="5257800" cy="4192370"/>
          </a:xfrm>
        </p:spPr>
      </p:pic>
      <p:sp>
        <p:nvSpPr>
          <p:cNvPr id="18" name="Content Placeholder 17">
            <a:extLst>
              <a:ext uri="{FF2B5EF4-FFF2-40B4-BE49-F238E27FC236}">
                <a16:creationId xmlns:a16="http://schemas.microsoft.com/office/drawing/2014/main" id="{45FDFBD2-D686-B53C-BC4E-6318FE808F46}"/>
              </a:ext>
            </a:extLst>
          </p:cNvPr>
          <p:cNvSpPr>
            <a:spLocks noGrp="1"/>
          </p:cNvSpPr>
          <p:nvPr>
            <p:ph sz="half" idx="2"/>
          </p:nvPr>
        </p:nvSpPr>
        <p:spPr>
          <a:xfrm>
            <a:off x="6388098" y="1915297"/>
            <a:ext cx="5257801" cy="4006078"/>
          </a:xfrm>
        </p:spPr>
        <p:txBody>
          <a:bodyPr anchor="ctr"/>
          <a:lstStyle/>
          <a:p>
            <a:pPr marL="0" indent="0">
              <a:buNone/>
            </a:pPr>
            <a:r>
              <a:rPr lang="en-US" dirty="0"/>
              <a:t>Be careful when clicking links or pictures in an email. </a:t>
            </a:r>
          </a:p>
        </p:txBody>
      </p:sp>
    </p:spTree>
    <p:extLst>
      <p:ext uri="{BB962C8B-B14F-4D97-AF65-F5344CB8AC3E}">
        <p14:creationId xmlns:p14="http://schemas.microsoft.com/office/powerpoint/2010/main" val="35711143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8C705-64B5-6262-AB95-80374D6417A6}"/>
              </a:ext>
            </a:extLst>
          </p:cNvPr>
          <p:cNvSpPr>
            <a:spLocks noGrp="1"/>
          </p:cNvSpPr>
          <p:nvPr>
            <p:ph type="title"/>
          </p:nvPr>
        </p:nvSpPr>
        <p:spPr>
          <a:xfrm>
            <a:off x="6388098" y="936625"/>
            <a:ext cx="5257801" cy="825500"/>
          </a:xfrm>
        </p:spPr>
        <p:txBody>
          <a:bodyPr/>
          <a:lstStyle/>
          <a:p>
            <a:pPr algn="ctr"/>
            <a:r>
              <a:rPr lang="en-US" dirty="0"/>
              <a:t>Emails and Your Bank</a:t>
            </a:r>
          </a:p>
        </p:txBody>
      </p:sp>
      <p:pic>
        <p:nvPicPr>
          <p:cNvPr id="13" name="Content Placeholder 4">
            <a:extLst>
              <a:ext uri="{FF2B5EF4-FFF2-40B4-BE49-F238E27FC236}">
                <a16:creationId xmlns:a16="http://schemas.microsoft.com/office/drawing/2014/main" id="{0D540E0E-ADF8-29B7-6DAC-C23C40A7CD68}"/>
              </a:ext>
              <a:ext uri="{C183D7F6-B498-43B3-948B-1728B52AA6E4}">
                <adec:decorative xmlns:adec="http://schemas.microsoft.com/office/drawing/2017/decorative" val="1"/>
              </a:ext>
            </a:extLst>
          </p:cNvPr>
          <p:cNvPicPr>
            <a:picLocks noGrp="1" noChangeAspect="1"/>
          </p:cNvPicPr>
          <p:nvPr>
            <p:ph sz="half" idx="1"/>
          </p:nvPr>
        </p:nvPicPr>
        <p:blipFill>
          <a:blip r:embed="rId3"/>
          <a:stretch>
            <a:fillRect/>
          </a:stretch>
        </p:blipFill>
        <p:spPr>
          <a:xfrm>
            <a:off x="546101" y="1915297"/>
            <a:ext cx="5257800" cy="3593460"/>
          </a:xfrm>
        </p:spPr>
      </p:pic>
      <p:sp>
        <p:nvSpPr>
          <p:cNvPr id="15" name="Content Placeholder 14">
            <a:extLst>
              <a:ext uri="{FF2B5EF4-FFF2-40B4-BE49-F238E27FC236}">
                <a16:creationId xmlns:a16="http://schemas.microsoft.com/office/drawing/2014/main" id="{57C4A0B0-BECB-01D1-54B2-43A2BEE9D2D9}"/>
              </a:ext>
            </a:extLst>
          </p:cNvPr>
          <p:cNvSpPr>
            <a:spLocks noGrp="1"/>
          </p:cNvSpPr>
          <p:nvPr>
            <p:ph sz="half" idx="2"/>
          </p:nvPr>
        </p:nvSpPr>
        <p:spPr>
          <a:xfrm>
            <a:off x="6388099" y="1915297"/>
            <a:ext cx="5257800" cy="4006078"/>
          </a:xfrm>
        </p:spPr>
        <p:txBody>
          <a:bodyPr anchor="ctr"/>
          <a:lstStyle/>
          <a:p>
            <a:pPr marL="0" indent="0">
              <a:buNone/>
            </a:pPr>
            <a:r>
              <a:rPr lang="en-US" dirty="0"/>
              <a:t>If you receive an email from someone claiming to be from your bank, call your bank to make sure the email came from the bank. </a:t>
            </a:r>
          </a:p>
        </p:txBody>
      </p:sp>
    </p:spTree>
    <p:extLst>
      <p:ext uri="{BB962C8B-B14F-4D97-AF65-F5344CB8AC3E}">
        <p14:creationId xmlns:p14="http://schemas.microsoft.com/office/powerpoint/2010/main" val="18867743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9C6B5-3E0C-9CE3-19B0-087CCAF0FDC5}"/>
              </a:ext>
            </a:extLst>
          </p:cNvPr>
          <p:cNvSpPr>
            <a:spLocks noGrp="1"/>
          </p:cNvSpPr>
          <p:nvPr>
            <p:ph type="title"/>
          </p:nvPr>
        </p:nvSpPr>
        <p:spPr>
          <a:xfrm>
            <a:off x="6563716" y="936625"/>
            <a:ext cx="5082183" cy="825500"/>
          </a:xfrm>
        </p:spPr>
        <p:txBody>
          <a:bodyPr/>
          <a:lstStyle/>
          <a:p>
            <a:pPr algn="ctr"/>
            <a:r>
              <a:rPr lang="en-US" dirty="0"/>
              <a:t>Phone Scams</a:t>
            </a:r>
          </a:p>
        </p:txBody>
      </p:sp>
      <p:pic>
        <p:nvPicPr>
          <p:cNvPr id="13" name="Content Placeholder 4">
            <a:extLst>
              <a:ext uri="{FF2B5EF4-FFF2-40B4-BE49-F238E27FC236}">
                <a16:creationId xmlns:a16="http://schemas.microsoft.com/office/drawing/2014/main" id="{A7FF5F66-0312-621A-FE2F-BF9C43DB0BC0}"/>
              </a:ext>
              <a:ext uri="{C183D7F6-B498-43B3-948B-1728B52AA6E4}">
                <adec:decorative xmlns:adec="http://schemas.microsoft.com/office/drawing/2017/decorative" val="1"/>
              </a:ext>
            </a:extLst>
          </p:cNvPr>
          <p:cNvPicPr>
            <a:picLocks noGrp="1" noChangeAspect="1"/>
          </p:cNvPicPr>
          <p:nvPr>
            <p:ph sz="half" idx="1"/>
          </p:nvPr>
        </p:nvPicPr>
        <p:blipFill>
          <a:blip r:embed="rId3"/>
          <a:stretch>
            <a:fillRect/>
          </a:stretch>
        </p:blipFill>
        <p:spPr>
          <a:xfrm>
            <a:off x="765258" y="1762125"/>
            <a:ext cx="4863027" cy="4262438"/>
          </a:xfrm>
        </p:spPr>
      </p:pic>
      <p:sp>
        <p:nvSpPr>
          <p:cNvPr id="15" name="Content Placeholder 14">
            <a:extLst>
              <a:ext uri="{FF2B5EF4-FFF2-40B4-BE49-F238E27FC236}">
                <a16:creationId xmlns:a16="http://schemas.microsoft.com/office/drawing/2014/main" id="{7858356B-D44F-CE0F-0D7E-EE6112556F9E}"/>
              </a:ext>
            </a:extLst>
          </p:cNvPr>
          <p:cNvSpPr>
            <a:spLocks noGrp="1"/>
          </p:cNvSpPr>
          <p:nvPr>
            <p:ph sz="half" idx="2"/>
          </p:nvPr>
        </p:nvSpPr>
        <p:spPr>
          <a:xfrm>
            <a:off x="6563717" y="1915297"/>
            <a:ext cx="5082180" cy="4006078"/>
          </a:xfrm>
        </p:spPr>
        <p:txBody>
          <a:bodyPr anchor="ctr"/>
          <a:lstStyle/>
          <a:p>
            <a:pPr marL="0" indent="0">
              <a:buNone/>
            </a:pPr>
            <a:r>
              <a:rPr lang="en-US" dirty="0"/>
              <a:t>Scammers sometimes call and claim to be someone you know or from an organization. Never give out personal information to someone you do not know on the phone. Let the call go to voicemail if you do not recognize the number and are not expecting a call.</a:t>
            </a:r>
          </a:p>
        </p:txBody>
      </p:sp>
    </p:spTree>
    <p:extLst>
      <p:ext uri="{BB962C8B-B14F-4D97-AF65-F5344CB8AC3E}">
        <p14:creationId xmlns:p14="http://schemas.microsoft.com/office/powerpoint/2010/main" val="11428096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8BF3C-175B-AE96-97E8-13C364274F08}"/>
              </a:ext>
            </a:extLst>
          </p:cNvPr>
          <p:cNvSpPr>
            <a:spLocks noGrp="1"/>
          </p:cNvSpPr>
          <p:nvPr>
            <p:ph type="title"/>
          </p:nvPr>
        </p:nvSpPr>
        <p:spPr>
          <a:xfrm>
            <a:off x="6388100" y="936625"/>
            <a:ext cx="5257800" cy="825500"/>
          </a:xfrm>
        </p:spPr>
        <p:txBody>
          <a:bodyPr/>
          <a:lstStyle/>
          <a:p>
            <a:pPr algn="ctr"/>
            <a:r>
              <a:rPr lang="en-US" dirty="0"/>
              <a:t>Calls and Your Bank</a:t>
            </a:r>
          </a:p>
        </p:txBody>
      </p:sp>
      <p:pic>
        <p:nvPicPr>
          <p:cNvPr id="17" name="Content Placeholder 4">
            <a:extLst>
              <a:ext uri="{FF2B5EF4-FFF2-40B4-BE49-F238E27FC236}">
                <a16:creationId xmlns:a16="http://schemas.microsoft.com/office/drawing/2014/main" id="{9A689C11-78ED-655B-AF4C-8D23D2996AB8}"/>
              </a:ext>
              <a:ext uri="{C183D7F6-B498-43B3-948B-1728B52AA6E4}">
                <adec:decorative xmlns:adec="http://schemas.microsoft.com/office/drawing/2017/decorative" val="1"/>
              </a:ext>
            </a:extLst>
          </p:cNvPr>
          <p:cNvPicPr>
            <a:picLocks noGrp="1" noChangeAspect="1"/>
          </p:cNvPicPr>
          <p:nvPr>
            <p:ph sz="half" idx="1"/>
          </p:nvPr>
        </p:nvPicPr>
        <p:blipFill>
          <a:blip r:embed="rId3"/>
          <a:stretch>
            <a:fillRect/>
          </a:stretch>
        </p:blipFill>
        <p:spPr>
          <a:xfrm>
            <a:off x="546101" y="1762125"/>
            <a:ext cx="5257800" cy="3782589"/>
          </a:xfrm>
        </p:spPr>
      </p:pic>
      <p:sp>
        <p:nvSpPr>
          <p:cNvPr id="19" name="Content Placeholder 18">
            <a:extLst>
              <a:ext uri="{FF2B5EF4-FFF2-40B4-BE49-F238E27FC236}">
                <a16:creationId xmlns:a16="http://schemas.microsoft.com/office/drawing/2014/main" id="{907B6E6F-BB52-50C1-75DF-E3056A7EA52C}"/>
              </a:ext>
            </a:extLst>
          </p:cNvPr>
          <p:cNvSpPr>
            <a:spLocks noGrp="1"/>
          </p:cNvSpPr>
          <p:nvPr>
            <p:ph sz="half" idx="2"/>
          </p:nvPr>
        </p:nvSpPr>
        <p:spPr>
          <a:xfrm>
            <a:off x="6388099" y="1915297"/>
            <a:ext cx="5257800" cy="4006078"/>
          </a:xfrm>
        </p:spPr>
        <p:txBody>
          <a:bodyPr anchor="ctr"/>
          <a:lstStyle/>
          <a:p>
            <a:pPr marL="0" indent="0">
              <a:buNone/>
            </a:pPr>
            <a:r>
              <a:rPr lang="en-US" dirty="0"/>
              <a:t>If you receive a call from someone claiming to be from your bank, get their name, hang up and call your bank back to make sure that person works at the bank.</a:t>
            </a:r>
          </a:p>
        </p:txBody>
      </p:sp>
    </p:spTree>
    <p:extLst>
      <p:ext uri="{BB962C8B-B14F-4D97-AF65-F5344CB8AC3E}">
        <p14:creationId xmlns:p14="http://schemas.microsoft.com/office/powerpoint/2010/main" val="11221877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2EFFF-6C2C-8B27-7BE3-8C116D654566}"/>
              </a:ext>
            </a:extLst>
          </p:cNvPr>
          <p:cNvSpPr>
            <a:spLocks noGrp="1"/>
          </p:cNvSpPr>
          <p:nvPr>
            <p:ph type="title"/>
          </p:nvPr>
        </p:nvSpPr>
        <p:spPr>
          <a:xfrm>
            <a:off x="6388098" y="936625"/>
            <a:ext cx="5257801" cy="825500"/>
          </a:xfrm>
        </p:spPr>
        <p:txBody>
          <a:bodyPr/>
          <a:lstStyle/>
          <a:p>
            <a:pPr algn="ctr"/>
            <a:r>
              <a:rPr lang="en-US" dirty="0"/>
              <a:t>Text Scams</a:t>
            </a:r>
          </a:p>
        </p:txBody>
      </p:sp>
      <p:pic>
        <p:nvPicPr>
          <p:cNvPr id="10" name="Content Placeholder 7">
            <a:extLst>
              <a:ext uri="{FF2B5EF4-FFF2-40B4-BE49-F238E27FC236}">
                <a16:creationId xmlns:a16="http://schemas.microsoft.com/office/drawing/2014/main" id="{BE9D6E42-1BAD-D90E-9CBF-043CB4762A12}"/>
              </a:ext>
              <a:ext uri="{C183D7F6-B498-43B3-948B-1728B52AA6E4}">
                <adec:decorative xmlns:adec="http://schemas.microsoft.com/office/drawing/2017/decorative" val="1"/>
              </a:ext>
            </a:extLst>
          </p:cNvPr>
          <p:cNvPicPr>
            <a:picLocks noGrp="1" noChangeAspect="1"/>
          </p:cNvPicPr>
          <p:nvPr>
            <p:ph sz="half" idx="1"/>
          </p:nvPr>
        </p:nvPicPr>
        <p:blipFill>
          <a:blip r:embed="rId3"/>
          <a:stretch>
            <a:fillRect/>
          </a:stretch>
        </p:blipFill>
        <p:spPr>
          <a:xfrm>
            <a:off x="725931" y="1658937"/>
            <a:ext cx="5077971" cy="4262438"/>
          </a:xfrm>
        </p:spPr>
      </p:pic>
      <p:sp>
        <p:nvSpPr>
          <p:cNvPr id="12" name="Content Placeholder 11">
            <a:extLst>
              <a:ext uri="{FF2B5EF4-FFF2-40B4-BE49-F238E27FC236}">
                <a16:creationId xmlns:a16="http://schemas.microsoft.com/office/drawing/2014/main" id="{2F9716AB-1E8C-A04C-10D4-BA6B71C6856C}"/>
              </a:ext>
            </a:extLst>
          </p:cNvPr>
          <p:cNvSpPr>
            <a:spLocks noGrp="1"/>
          </p:cNvSpPr>
          <p:nvPr>
            <p:ph sz="half" idx="2"/>
          </p:nvPr>
        </p:nvSpPr>
        <p:spPr>
          <a:xfrm>
            <a:off x="6388099" y="1915297"/>
            <a:ext cx="5257800" cy="4006078"/>
          </a:xfrm>
        </p:spPr>
        <p:txBody>
          <a:bodyPr anchor="ctr"/>
          <a:lstStyle/>
          <a:p>
            <a:pPr marL="0" indent="0">
              <a:buNone/>
            </a:pPr>
            <a:r>
              <a:rPr lang="en-US" dirty="0"/>
              <a:t>Scammers also send fake text messages to trick you into giving your personal information. Often scammers will send a link that might take you to a fake website or install a virus on your phone. </a:t>
            </a:r>
          </a:p>
        </p:txBody>
      </p:sp>
    </p:spTree>
    <p:extLst>
      <p:ext uri="{BB962C8B-B14F-4D97-AF65-F5344CB8AC3E}">
        <p14:creationId xmlns:p14="http://schemas.microsoft.com/office/powerpoint/2010/main" val="25602290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9FB002-8052-70C9-C9A0-85CEF166915D}"/>
              </a:ext>
            </a:extLst>
          </p:cNvPr>
          <p:cNvSpPr>
            <a:spLocks noGrp="1"/>
          </p:cNvSpPr>
          <p:nvPr>
            <p:ph type="title"/>
          </p:nvPr>
        </p:nvSpPr>
        <p:spPr>
          <a:xfrm>
            <a:off x="1073331" y="2785213"/>
            <a:ext cx="10515600" cy="825715"/>
          </a:xfrm>
        </p:spPr>
        <p:txBody>
          <a:bodyPr/>
          <a:lstStyle/>
          <a:p>
            <a:pPr algn="ctr"/>
            <a:r>
              <a:rPr lang="en-US" dirty="0">
                <a:latin typeface="+mn-lt"/>
              </a:rPr>
              <a:t>Social Media Security</a:t>
            </a:r>
          </a:p>
        </p:txBody>
      </p:sp>
    </p:spTree>
    <p:extLst>
      <p:ext uri="{BB962C8B-B14F-4D97-AF65-F5344CB8AC3E}">
        <p14:creationId xmlns:p14="http://schemas.microsoft.com/office/powerpoint/2010/main" val="14351762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EEEE8E1-F5B0-76D3-E953-418A67C6F670}"/>
              </a:ext>
            </a:extLst>
          </p:cNvPr>
          <p:cNvSpPr txBox="1">
            <a:spLocks noGrp="1"/>
          </p:cNvSpPr>
          <p:nvPr>
            <p:ph type="title" idx="4294967295"/>
          </p:nvPr>
        </p:nvSpPr>
        <p:spPr>
          <a:xfrm>
            <a:off x="839788" y="936625"/>
            <a:ext cx="10806111" cy="8255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3200" b="1" kern="1200">
                <a:solidFill>
                  <a:schemeClr val="tx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tx2"/>
                </a:solidFill>
                <a:effectLst/>
                <a:uLnTx/>
                <a:uFillTx/>
                <a:latin typeface="+mn-lt"/>
                <a:ea typeface="+mj-ea"/>
                <a:cs typeface="+mj-cs"/>
              </a:rPr>
              <a:t>Social Media Security </a:t>
            </a:r>
            <a:r>
              <a:rPr lang="en-US" sz="1400" dirty="0">
                <a:solidFill>
                  <a:schemeClr val="bg1"/>
                </a:solidFill>
              </a:rPr>
              <a:t>part 1</a:t>
            </a:r>
            <a:endParaRPr kumimoji="0" lang="en-US" sz="1400" b="1" i="0" u="none" strike="noStrike" kern="1200" cap="none" spc="0" normalizeH="0" baseline="0" noProof="0" dirty="0">
              <a:ln>
                <a:noFill/>
              </a:ln>
              <a:solidFill>
                <a:schemeClr val="tx2"/>
              </a:solidFill>
              <a:effectLst/>
              <a:uLnTx/>
              <a:uFillTx/>
            </a:endParaRPr>
          </a:p>
        </p:txBody>
      </p:sp>
      <p:sp>
        <p:nvSpPr>
          <p:cNvPr id="6" name="Content Placeholder 5">
            <a:extLst>
              <a:ext uri="{FF2B5EF4-FFF2-40B4-BE49-F238E27FC236}">
                <a16:creationId xmlns:a16="http://schemas.microsoft.com/office/drawing/2014/main" id="{116AD3F5-55FB-4A02-1920-9AC5688901F1}"/>
              </a:ext>
            </a:extLst>
          </p:cNvPr>
          <p:cNvSpPr>
            <a:spLocks noGrp="1"/>
          </p:cNvSpPr>
          <p:nvPr>
            <p:ph idx="1"/>
          </p:nvPr>
        </p:nvSpPr>
        <p:spPr>
          <a:xfrm>
            <a:off x="839788" y="1762125"/>
            <a:ext cx="6172200" cy="4083050"/>
          </a:xfrm>
        </p:spPr>
        <p:txBody>
          <a:bodyPr anchor="ctr"/>
          <a:lstStyle/>
          <a:p>
            <a:pPr marL="0" indent="0">
              <a:buNone/>
            </a:pPr>
            <a:r>
              <a:rPr lang="en-US" dirty="0"/>
              <a:t>Give the minimum amount of personal information when setting up a social media account online.</a:t>
            </a:r>
          </a:p>
        </p:txBody>
      </p:sp>
      <p:pic>
        <p:nvPicPr>
          <p:cNvPr id="8" name="Picture 7">
            <a:extLst>
              <a:ext uri="{FF2B5EF4-FFF2-40B4-BE49-F238E27FC236}">
                <a16:creationId xmlns:a16="http://schemas.microsoft.com/office/drawing/2014/main" id="{76E70613-D350-2C19-6CD5-6CBF6FDBE9C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648361" y="2075820"/>
            <a:ext cx="3932237" cy="2706359"/>
          </a:xfrm>
          <a:prstGeom prst="rect">
            <a:avLst/>
          </a:prstGeom>
        </p:spPr>
      </p:pic>
    </p:spTree>
    <p:extLst>
      <p:ext uri="{BB962C8B-B14F-4D97-AF65-F5344CB8AC3E}">
        <p14:creationId xmlns:p14="http://schemas.microsoft.com/office/powerpoint/2010/main" val="34490262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1FE2F54-87A6-30AC-723E-04AA1A66233F}"/>
              </a:ext>
            </a:extLst>
          </p:cNvPr>
          <p:cNvSpPr txBox="1">
            <a:spLocks noGrp="1"/>
          </p:cNvSpPr>
          <p:nvPr>
            <p:ph type="title" idx="4294967295"/>
          </p:nvPr>
        </p:nvSpPr>
        <p:spPr>
          <a:xfrm>
            <a:off x="839788" y="936625"/>
            <a:ext cx="10806111" cy="8255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3200" b="1" kern="1200">
                <a:solidFill>
                  <a:schemeClr val="tx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tx2"/>
                </a:solidFill>
                <a:effectLst/>
                <a:uLnTx/>
                <a:uFillTx/>
                <a:latin typeface="+mn-lt"/>
                <a:ea typeface="+mj-ea"/>
                <a:cs typeface="+mj-cs"/>
              </a:rPr>
              <a:t>Social Media Security </a:t>
            </a:r>
            <a:r>
              <a:rPr lang="en-US" sz="1400" noProof="0" dirty="0">
                <a:solidFill>
                  <a:schemeClr val="bg1"/>
                </a:solidFill>
              </a:rPr>
              <a:t>part 2</a:t>
            </a:r>
            <a:endParaRPr kumimoji="0" lang="en-US" sz="1400" b="1" i="0" u="none" strike="noStrike" kern="1200" cap="none" spc="0" normalizeH="0" baseline="0" noProof="0" dirty="0">
              <a:ln>
                <a:noFill/>
              </a:ln>
              <a:solidFill>
                <a:schemeClr val="tx2"/>
              </a:solidFill>
              <a:effectLst/>
              <a:uLnTx/>
              <a:uFillTx/>
            </a:endParaRPr>
          </a:p>
        </p:txBody>
      </p:sp>
      <p:sp>
        <p:nvSpPr>
          <p:cNvPr id="6" name="Content Placeholder 5">
            <a:extLst>
              <a:ext uri="{FF2B5EF4-FFF2-40B4-BE49-F238E27FC236}">
                <a16:creationId xmlns:a16="http://schemas.microsoft.com/office/drawing/2014/main" id="{116AD3F5-55FB-4A02-1920-9AC5688901F1}"/>
              </a:ext>
            </a:extLst>
          </p:cNvPr>
          <p:cNvSpPr>
            <a:spLocks noGrp="1"/>
          </p:cNvSpPr>
          <p:nvPr>
            <p:ph idx="1"/>
          </p:nvPr>
        </p:nvSpPr>
        <p:spPr>
          <a:xfrm>
            <a:off x="839788" y="1762125"/>
            <a:ext cx="6172200" cy="4083050"/>
          </a:xfrm>
        </p:spPr>
        <p:txBody>
          <a:bodyPr anchor="ctr">
            <a:normAutofit/>
          </a:bodyPr>
          <a:lstStyle/>
          <a:p>
            <a:pPr marL="0" indent="0">
              <a:buNone/>
            </a:pPr>
            <a:r>
              <a:rPr lang="en-US" dirty="0"/>
              <a:t>Do not comment on posts that ask for personal information:</a:t>
            </a:r>
          </a:p>
          <a:p>
            <a:pPr lvl="1"/>
            <a:r>
              <a:rPr lang="en-US" dirty="0"/>
              <a:t>Your mother’s maiden name</a:t>
            </a:r>
          </a:p>
          <a:p>
            <a:pPr lvl="1"/>
            <a:r>
              <a:rPr lang="en-US" dirty="0"/>
              <a:t>Your birthday</a:t>
            </a:r>
          </a:p>
          <a:p>
            <a:pPr lvl="1"/>
            <a:r>
              <a:rPr lang="en-US" dirty="0"/>
              <a:t>Your first pet</a:t>
            </a:r>
          </a:p>
          <a:p>
            <a:pPr lvl="1"/>
            <a:r>
              <a:rPr lang="en-US" dirty="0"/>
              <a:t>Where you went to school</a:t>
            </a:r>
          </a:p>
          <a:p>
            <a:pPr lvl="1"/>
            <a:r>
              <a:rPr lang="en-US" dirty="0"/>
              <a:t>Where you were born</a:t>
            </a:r>
          </a:p>
        </p:txBody>
      </p:sp>
      <p:pic>
        <p:nvPicPr>
          <p:cNvPr id="2" name="Picture 1">
            <a:extLst>
              <a:ext uri="{FF2B5EF4-FFF2-40B4-BE49-F238E27FC236}">
                <a16:creationId xmlns:a16="http://schemas.microsoft.com/office/drawing/2014/main" id="{175CD92E-9C1C-7126-F2DA-0947A00CA0B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489645" y="1900342"/>
            <a:ext cx="4249668" cy="3057315"/>
          </a:xfrm>
          <a:prstGeom prst="rect">
            <a:avLst/>
          </a:prstGeom>
        </p:spPr>
      </p:pic>
    </p:spTree>
    <p:extLst>
      <p:ext uri="{BB962C8B-B14F-4D97-AF65-F5344CB8AC3E}">
        <p14:creationId xmlns:p14="http://schemas.microsoft.com/office/powerpoint/2010/main" val="32835487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8E9B54BD-A3C3-C0AF-81C6-D693D190877B}"/>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5725550" y="1277761"/>
            <a:ext cx="5517296" cy="4302478"/>
          </a:xfrm>
          <a:prstGeom prst="rect">
            <a:avLst/>
          </a:prstGeom>
        </p:spPr>
      </p:pic>
      <p:sp>
        <p:nvSpPr>
          <p:cNvPr id="6" name="Text Placeholder 5">
            <a:extLst>
              <a:ext uri="{FF2B5EF4-FFF2-40B4-BE49-F238E27FC236}">
                <a16:creationId xmlns:a16="http://schemas.microsoft.com/office/drawing/2014/main" id="{E596EE08-52B0-546A-16DB-ADD096BA0F81}"/>
              </a:ext>
            </a:extLst>
          </p:cNvPr>
          <p:cNvSpPr>
            <a:spLocks noGrp="1"/>
          </p:cNvSpPr>
          <p:nvPr>
            <p:ph type="title" idx="4294967295"/>
          </p:nvPr>
        </p:nvSpPr>
        <p:spPr>
          <a:xfrm>
            <a:off x="604838" y="1277938"/>
            <a:ext cx="3932237" cy="43021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The internet allows you to do many things while online.</a:t>
            </a:r>
          </a:p>
        </p:txBody>
      </p:sp>
    </p:spTree>
    <p:extLst>
      <p:ext uri="{BB962C8B-B14F-4D97-AF65-F5344CB8AC3E}">
        <p14:creationId xmlns:p14="http://schemas.microsoft.com/office/powerpoint/2010/main" val="17182183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C2D7D-CF3E-0E83-6ACB-3E96CF316CC7}"/>
              </a:ext>
            </a:extLst>
          </p:cNvPr>
          <p:cNvSpPr txBox="1">
            <a:spLocks noGrp="1"/>
          </p:cNvSpPr>
          <p:nvPr>
            <p:ph type="title" idx="4294967295"/>
          </p:nvPr>
        </p:nvSpPr>
        <p:spPr>
          <a:xfrm>
            <a:off x="839788" y="936625"/>
            <a:ext cx="10806111" cy="8255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3200" b="1" kern="1200">
                <a:solidFill>
                  <a:schemeClr val="tx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tx2"/>
                </a:solidFill>
                <a:effectLst/>
                <a:uLnTx/>
                <a:uFillTx/>
                <a:latin typeface="+mn-lt"/>
                <a:ea typeface="+mj-ea"/>
                <a:cs typeface="+mj-cs"/>
              </a:rPr>
              <a:t>Social Media Security </a:t>
            </a:r>
            <a:r>
              <a:rPr kumimoji="0" lang="en-US" sz="1400" b="1" i="0" u="none" strike="noStrike" kern="1200" cap="none" spc="0" normalizeH="0" baseline="0" noProof="0" dirty="0">
                <a:ln>
                  <a:noFill/>
                </a:ln>
                <a:solidFill>
                  <a:schemeClr val="bg1"/>
                </a:solidFill>
                <a:effectLst/>
                <a:uLnTx/>
                <a:uFillTx/>
                <a:latin typeface="+mn-lt"/>
                <a:ea typeface="+mj-ea"/>
                <a:cs typeface="+mj-cs"/>
              </a:rPr>
              <a:t>part 3 </a:t>
            </a:r>
          </a:p>
        </p:txBody>
      </p:sp>
      <p:sp>
        <p:nvSpPr>
          <p:cNvPr id="6" name="Content Placeholder 5">
            <a:extLst>
              <a:ext uri="{FF2B5EF4-FFF2-40B4-BE49-F238E27FC236}">
                <a16:creationId xmlns:a16="http://schemas.microsoft.com/office/drawing/2014/main" id="{116AD3F5-55FB-4A02-1920-9AC5688901F1}"/>
              </a:ext>
            </a:extLst>
          </p:cNvPr>
          <p:cNvSpPr>
            <a:spLocks noGrp="1"/>
          </p:cNvSpPr>
          <p:nvPr>
            <p:ph idx="1"/>
          </p:nvPr>
        </p:nvSpPr>
        <p:spPr>
          <a:xfrm>
            <a:off x="839788" y="1762125"/>
            <a:ext cx="6172200" cy="4083050"/>
          </a:xfrm>
        </p:spPr>
        <p:txBody>
          <a:bodyPr anchor="ctr"/>
          <a:lstStyle/>
          <a:p>
            <a:pPr marL="0" indent="0">
              <a:buNone/>
            </a:pPr>
            <a:r>
              <a:rPr lang="en-US" dirty="0"/>
              <a:t>An example is a post that says:</a:t>
            </a:r>
          </a:p>
          <a:p>
            <a:pPr marL="0" indent="0">
              <a:buNone/>
            </a:pPr>
            <a:endParaRPr lang="en-US" dirty="0"/>
          </a:p>
          <a:p>
            <a:pPr marL="457200" lvl="1" indent="0">
              <a:buNone/>
            </a:pPr>
            <a:r>
              <a:rPr lang="en-US" dirty="0"/>
              <a:t>“What is your mother’s maiden name + your first pet’s name = your Superhero’s name!”</a:t>
            </a:r>
          </a:p>
        </p:txBody>
      </p:sp>
      <p:pic>
        <p:nvPicPr>
          <p:cNvPr id="3" name="Picture 2">
            <a:extLst>
              <a:ext uri="{FF2B5EF4-FFF2-40B4-BE49-F238E27FC236}">
                <a16:creationId xmlns:a16="http://schemas.microsoft.com/office/drawing/2014/main" id="{BD2FD250-E1FA-0A65-BA14-4E309D82671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651873" y="1953745"/>
            <a:ext cx="3700339" cy="2950510"/>
          </a:xfrm>
          <a:prstGeom prst="rect">
            <a:avLst/>
          </a:prstGeom>
        </p:spPr>
      </p:pic>
    </p:spTree>
    <p:extLst>
      <p:ext uri="{BB962C8B-B14F-4D97-AF65-F5344CB8AC3E}">
        <p14:creationId xmlns:p14="http://schemas.microsoft.com/office/powerpoint/2010/main" val="17550667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71E625C-2E34-F514-AFA9-FE6930CC0AC8}"/>
              </a:ext>
            </a:extLst>
          </p:cNvPr>
          <p:cNvSpPr txBox="1">
            <a:spLocks noGrp="1"/>
          </p:cNvSpPr>
          <p:nvPr>
            <p:ph type="title" idx="4294967295"/>
          </p:nvPr>
        </p:nvSpPr>
        <p:spPr>
          <a:xfrm>
            <a:off x="839788" y="936625"/>
            <a:ext cx="10806111" cy="8255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3200" b="1" kern="1200">
                <a:solidFill>
                  <a:schemeClr val="tx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tx2"/>
                </a:solidFill>
                <a:effectLst/>
                <a:uLnTx/>
                <a:uFillTx/>
                <a:latin typeface="+mn-lt"/>
                <a:ea typeface="+mj-ea"/>
                <a:cs typeface="+mj-cs"/>
              </a:rPr>
              <a:t>Social Media Security </a:t>
            </a:r>
            <a:r>
              <a:rPr kumimoji="0" lang="en-US" sz="1400" b="1" i="0" u="none" strike="noStrike" kern="1200" cap="none" spc="0" normalizeH="0" baseline="0" noProof="0" dirty="0">
                <a:ln>
                  <a:noFill/>
                </a:ln>
                <a:solidFill>
                  <a:schemeClr val="bg1"/>
                </a:solidFill>
                <a:effectLst/>
                <a:uLnTx/>
                <a:uFillTx/>
                <a:latin typeface="+mn-lt"/>
                <a:ea typeface="+mj-ea"/>
                <a:cs typeface="+mj-cs"/>
              </a:rPr>
              <a:t>part 4</a:t>
            </a:r>
          </a:p>
        </p:txBody>
      </p:sp>
      <p:sp>
        <p:nvSpPr>
          <p:cNvPr id="6" name="Content Placeholder 5">
            <a:extLst>
              <a:ext uri="{FF2B5EF4-FFF2-40B4-BE49-F238E27FC236}">
                <a16:creationId xmlns:a16="http://schemas.microsoft.com/office/drawing/2014/main" id="{116AD3F5-55FB-4A02-1920-9AC5688901F1}"/>
              </a:ext>
            </a:extLst>
          </p:cNvPr>
          <p:cNvSpPr>
            <a:spLocks noGrp="1"/>
          </p:cNvSpPr>
          <p:nvPr>
            <p:ph idx="1"/>
          </p:nvPr>
        </p:nvSpPr>
        <p:spPr>
          <a:xfrm>
            <a:off x="839788" y="1762125"/>
            <a:ext cx="6172200" cy="4083050"/>
          </a:xfrm>
        </p:spPr>
        <p:txBody>
          <a:bodyPr anchor="ctr"/>
          <a:lstStyle/>
          <a:p>
            <a:pPr marL="0" indent="0">
              <a:buNone/>
            </a:pPr>
            <a:r>
              <a:rPr lang="en-US" dirty="0"/>
              <a:t>When a friends gets “hacked,” the scammer sends fake requests or messages.</a:t>
            </a:r>
          </a:p>
        </p:txBody>
      </p:sp>
      <p:pic>
        <p:nvPicPr>
          <p:cNvPr id="2" name="Picture 1">
            <a:extLst>
              <a:ext uri="{FF2B5EF4-FFF2-40B4-BE49-F238E27FC236}">
                <a16:creationId xmlns:a16="http://schemas.microsoft.com/office/drawing/2014/main" id="{AEA0276A-1D2D-522B-0C79-79D83F46DDB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564122" y="1762125"/>
            <a:ext cx="4081777" cy="3670663"/>
          </a:xfrm>
          <a:prstGeom prst="rect">
            <a:avLst/>
          </a:prstGeom>
        </p:spPr>
      </p:pic>
    </p:spTree>
    <p:extLst>
      <p:ext uri="{BB962C8B-B14F-4D97-AF65-F5344CB8AC3E}">
        <p14:creationId xmlns:p14="http://schemas.microsoft.com/office/powerpoint/2010/main" val="37713177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A7731D2-2E9F-B713-1151-FE803E079A15}"/>
              </a:ext>
            </a:extLst>
          </p:cNvPr>
          <p:cNvSpPr txBox="1">
            <a:spLocks noGrp="1"/>
          </p:cNvSpPr>
          <p:nvPr>
            <p:ph type="title" idx="4294967295"/>
          </p:nvPr>
        </p:nvSpPr>
        <p:spPr>
          <a:xfrm>
            <a:off x="839788" y="936625"/>
            <a:ext cx="10806111" cy="8255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3200" b="1" kern="1200">
                <a:solidFill>
                  <a:schemeClr val="tx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tx2"/>
                </a:solidFill>
                <a:effectLst/>
                <a:uLnTx/>
                <a:uFillTx/>
                <a:latin typeface="+mn-lt"/>
                <a:ea typeface="+mj-ea"/>
                <a:cs typeface="+mj-cs"/>
              </a:rPr>
              <a:t>Social Media Security </a:t>
            </a:r>
            <a:r>
              <a:rPr kumimoji="0" lang="en-US" sz="1400" b="1" i="0" u="none" strike="noStrike" kern="1200" cap="none" spc="0" normalizeH="0" baseline="0" noProof="0" dirty="0">
                <a:ln>
                  <a:noFill/>
                </a:ln>
                <a:solidFill>
                  <a:schemeClr val="bg1"/>
                </a:solidFill>
                <a:effectLst/>
                <a:uLnTx/>
                <a:uFillTx/>
                <a:latin typeface="+mn-lt"/>
                <a:ea typeface="+mj-ea"/>
                <a:cs typeface="+mj-cs"/>
              </a:rPr>
              <a:t>part 5</a:t>
            </a:r>
          </a:p>
        </p:txBody>
      </p:sp>
      <p:sp>
        <p:nvSpPr>
          <p:cNvPr id="6" name="Content Placeholder 5">
            <a:extLst>
              <a:ext uri="{FF2B5EF4-FFF2-40B4-BE49-F238E27FC236}">
                <a16:creationId xmlns:a16="http://schemas.microsoft.com/office/drawing/2014/main" id="{116AD3F5-55FB-4A02-1920-9AC5688901F1}"/>
              </a:ext>
            </a:extLst>
          </p:cNvPr>
          <p:cNvSpPr>
            <a:spLocks noGrp="1"/>
          </p:cNvSpPr>
          <p:nvPr>
            <p:ph idx="1"/>
          </p:nvPr>
        </p:nvSpPr>
        <p:spPr>
          <a:xfrm>
            <a:off x="839788" y="1907918"/>
            <a:ext cx="6172200" cy="3937257"/>
          </a:xfrm>
        </p:spPr>
        <p:txBody>
          <a:bodyPr anchor="ctr"/>
          <a:lstStyle/>
          <a:p>
            <a:pPr marL="0" indent="0">
              <a:buNone/>
            </a:pPr>
            <a:r>
              <a:rPr lang="en-US" dirty="0"/>
              <a:t>Be careful when. . .</a:t>
            </a:r>
          </a:p>
          <a:p>
            <a:pPr lvl="1"/>
            <a:r>
              <a:rPr lang="en-US" dirty="0"/>
              <a:t>a friend messages you asking for money or gift cards (likely a scam).</a:t>
            </a:r>
          </a:p>
          <a:p>
            <a:pPr lvl="1"/>
            <a:r>
              <a:rPr lang="en-US" dirty="0"/>
              <a:t>a friends sends you a random link (don’t click on it).</a:t>
            </a:r>
          </a:p>
        </p:txBody>
      </p:sp>
      <p:pic>
        <p:nvPicPr>
          <p:cNvPr id="3" name="Picture 2">
            <a:extLst>
              <a:ext uri="{FF2B5EF4-FFF2-40B4-BE49-F238E27FC236}">
                <a16:creationId xmlns:a16="http://schemas.microsoft.com/office/drawing/2014/main" id="{1CCFBEDD-6AD9-D312-B0CC-E3C9B5293C0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555904" y="1740673"/>
            <a:ext cx="4117149" cy="3376654"/>
          </a:xfrm>
          <a:prstGeom prst="rect">
            <a:avLst/>
          </a:prstGeom>
        </p:spPr>
      </p:pic>
    </p:spTree>
    <p:extLst>
      <p:ext uri="{BB962C8B-B14F-4D97-AF65-F5344CB8AC3E}">
        <p14:creationId xmlns:p14="http://schemas.microsoft.com/office/powerpoint/2010/main" val="32639666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64F5E0C-9D8B-0486-B1C0-F4D8774A1630}"/>
              </a:ext>
            </a:extLst>
          </p:cNvPr>
          <p:cNvSpPr>
            <a:spLocks noGrp="1"/>
          </p:cNvSpPr>
          <p:nvPr>
            <p:ph type="title"/>
          </p:nvPr>
        </p:nvSpPr>
        <p:spPr>
          <a:xfrm>
            <a:off x="1073332" y="3016142"/>
            <a:ext cx="10515600" cy="825715"/>
          </a:xfrm>
        </p:spPr>
        <p:txBody>
          <a:bodyPr/>
          <a:lstStyle/>
          <a:p>
            <a:pPr algn="ctr"/>
            <a:r>
              <a:rPr lang="en-US" dirty="0">
                <a:latin typeface="+mn-lt"/>
              </a:rPr>
              <a:t>What Does It Mean to Get Hacked?</a:t>
            </a:r>
          </a:p>
        </p:txBody>
      </p:sp>
    </p:spTree>
    <p:extLst>
      <p:ext uri="{BB962C8B-B14F-4D97-AF65-F5344CB8AC3E}">
        <p14:creationId xmlns:p14="http://schemas.microsoft.com/office/powerpoint/2010/main" val="6732780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A47C0F3-DFCA-BED4-F07F-2E6FE7E22BC7}"/>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965965" y="1474031"/>
            <a:ext cx="5263868" cy="4695825"/>
          </a:xfrm>
          <a:prstGeom prst="rect">
            <a:avLst/>
          </a:prstGeom>
        </p:spPr>
      </p:pic>
      <p:sp>
        <p:nvSpPr>
          <p:cNvPr id="5" name="Text Placeholder 4">
            <a:extLst>
              <a:ext uri="{FF2B5EF4-FFF2-40B4-BE49-F238E27FC236}">
                <a16:creationId xmlns:a16="http://schemas.microsoft.com/office/drawing/2014/main" id="{CD10A43E-D1BC-0594-0A8B-7DE7E2BCB30F}"/>
              </a:ext>
            </a:extLst>
          </p:cNvPr>
          <p:cNvSpPr>
            <a:spLocks noGrp="1"/>
          </p:cNvSpPr>
          <p:nvPr>
            <p:ph type="title" idx="4294967295"/>
          </p:nvPr>
        </p:nvSpPr>
        <p:spPr>
          <a:xfrm>
            <a:off x="7648575" y="2743200"/>
            <a:ext cx="3932238" cy="3698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A </a:t>
            </a:r>
            <a:r>
              <a:rPr kumimoji="0" lang="en-US" sz="2800" b="1" i="0" u="none" strike="noStrike" kern="1200" cap="none" spc="0" normalizeH="0" baseline="0" noProof="0" dirty="0">
                <a:ln>
                  <a:noFill/>
                </a:ln>
                <a:solidFill>
                  <a:schemeClr val="tx1"/>
                </a:solidFill>
                <a:effectLst/>
                <a:uLnTx/>
                <a:uFillTx/>
                <a:latin typeface="+mn-lt"/>
                <a:ea typeface="+mn-ea"/>
                <a:cs typeface="+mn-cs"/>
              </a:rPr>
              <a:t>hacker </a:t>
            </a:r>
            <a:r>
              <a:rPr kumimoji="0" lang="en-US" sz="2800" b="0" i="0" u="none" strike="noStrike" kern="1200" cap="none" spc="0" normalizeH="0" baseline="0" noProof="0" dirty="0">
                <a:ln>
                  <a:noFill/>
                </a:ln>
                <a:solidFill>
                  <a:schemeClr val="tx1"/>
                </a:solidFill>
                <a:effectLst/>
                <a:uLnTx/>
                <a:uFillTx/>
                <a:latin typeface="+mn-lt"/>
                <a:ea typeface="+mn-ea"/>
                <a:cs typeface="+mn-cs"/>
              </a:rPr>
              <a:t>is someone that gets into your social media account without your permission.</a:t>
            </a:r>
          </a:p>
        </p:txBody>
      </p:sp>
      <p:sp>
        <p:nvSpPr>
          <p:cNvPr id="2" name="Rectangle 2">
            <a:extLst>
              <a:ext uri="{FF2B5EF4-FFF2-40B4-BE49-F238E27FC236}">
                <a16:creationId xmlns:a16="http://schemas.microsoft.com/office/drawing/2014/main" id="{C57A904D-4D5F-50DB-47BD-DA0E6DF228D4}"/>
              </a:ext>
              <a:ext uri="{C183D7F6-B498-43B3-948B-1728B52AA6E4}">
                <adec:decorative xmlns:adec="http://schemas.microsoft.com/office/drawing/2017/decorative" val="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6041618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A9A16-55CF-2B26-5B62-F8C2D413C634}"/>
              </a:ext>
            </a:extLst>
          </p:cNvPr>
          <p:cNvSpPr>
            <a:spLocks noGrp="1"/>
          </p:cNvSpPr>
          <p:nvPr>
            <p:ph type="title"/>
          </p:nvPr>
        </p:nvSpPr>
        <p:spPr>
          <a:xfrm>
            <a:off x="611403" y="1012610"/>
            <a:ext cx="6172200" cy="1291753"/>
          </a:xfrm>
        </p:spPr>
        <p:txBody>
          <a:bodyPr>
            <a:normAutofit/>
          </a:bodyPr>
          <a:lstStyle/>
          <a:p>
            <a:pPr algn="ctr"/>
            <a:r>
              <a:rPr lang="en-US" sz="3600" dirty="0">
                <a:solidFill>
                  <a:schemeClr val="bg1"/>
                </a:solidFill>
              </a:rPr>
              <a:t>What To Do If Your Social Media Is Hacked?</a:t>
            </a:r>
          </a:p>
        </p:txBody>
      </p:sp>
      <p:pic>
        <p:nvPicPr>
          <p:cNvPr id="5" name="Content Placeholder 4">
            <a:extLst>
              <a:ext uri="{FF2B5EF4-FFF2-40B4-BE49-F238E27FC236}">
                <a16:creationId xmlns:a16="http://schemas.microsoft.com/office/drawing/2014/main" id="{91FF727D-2FED-DD3B-DE86-5062B29EE731}"/>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1563903" y="2550261"/>
            <a:ext cx="4267200" cy="3463080"/>
          </a:xfrm>
          <a:prstGeom prst="rect">
            <a:avLst/>
          </a:prstGeom>
        </p:spPr>
      </p:pic>
      <p:sp>
        <p:nvSpPr>
          <p:cNvPr id="4" name="Text Placeholder 3">
            <a:extLst>
              <a:ext uri="{FF2B5EF4-FFF2-40B4-BE49-F238E27FC236}">
                <a16:creationId xmlns:a16="http://schemas.microsoft.com/office/drawing/2014/main" id="{34AC4061-1AE7-81D1-6373-AFCABEB40A42}"/>
              </a:ext>
            </a:extLst>
          </p:cNvPr>
          <p:cNvSpPr>
            <a:spLocks noGrp="1"/>
          </p:cNvSpPr>
          <p:nvPr>
            <p:ph type="body" sz="half" idx="2"/>
          </p:nvPr>
        </p:nvSpPr>
        <p:spPr>
          <a:xfrm>
            <a:off x="7648360" y="1012610"/>
            <a:ext cx="3932237" cy="5167473"/>
          </a:xfrm>
        </p:spPr>
        <p:txBody>
          <a:bodyPr>
            <a:normAutofit/>
          </a:bodyPr>
          <a:lstStyle/>
          <a:p>
            <a:endParaRPr lang="en-US" sz="2600" dirty="0"/>
          </a:p>
          <a:p>
            <a:pPr marL="457200" indent="-457200">
              <a:buFont typeface="Arial" panose="020B0604020202020204" pitchFamily="34" charset="0"/>
              <a:buChar char="•"/>
            </a:pPr>
            <a:r>
              <a:rPr lang="en-US" sz="2600" dirty="0"/>
              <a:t>Reset your password</a:t>
            </a:r>
          </a:p>
          <a:p>
            <a:pPr marL="457200" indent="-457200">
              <a:buFont typeface="Arial" panose="020B0604020202020204" pitchFamily="34" charset="0"/>
              <a:buChar char="•"/>
            </a:pPr>
            <a:r>
              <a:rPr lang="en-US" sz="2600" dirty="0"/>
              <a:t>Make a post letting friends know not to click on any links from you</a:t>
            </a:r>
          </a:p>
          <a:p>
            <a:pPr marL="457200" indent="-457200">
              <a:buFont typeface="Arial" panose="020B0604020202020204" pitchFamily="34" charset="0"/>
              <a:buChar char="•"/>
            </a:pPr>
            <a:r>
              <a:rPr lang="en-US" sz="2600" dirty="0"/>
              <a:t>Make sure your bank and other accounts are secure</a:t>
            </a:r>
          </a:p>
          <a:p>
            <a:pPr marL="457200" indent="-457200">
              <a:buFont typeface="Arial" panose="020B0604020202020204" pitchFamily="34" charset="0"/>
              <a:buChar char="•"/>
            </a:pPr>
            <a:r>
              <a:rPr lang="en-US" sz="2600" dirty="0"/>
              <a:t>Report you were hacked to the social media app </a:t>
            </a:r>
          </a:p>
        </p:txBody>
      </p:sp>
    </p:spTree>
    <p:extLst>
      <p:ext uri="{BB962C8B-B14F-4D97-AF65-F5344CB8AC3E}">
        <p14:creationId xmlns:p14="http://schemas.microsoft.com/office/powerpoint/2010/main" val="24505263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4E63593-09F9-8BB5-0124-1D0C853A3EA4}"/>
              </a:ext>
            </a:extLst>
          </p:cNvPr>
          <p:cNvSpPr>
            <a:spLocks noGrp="1"/>
          </p:cNvSpPr>
          <p:nvPr>
            <p:ph type="title"/>
          </p:nvPr>
        </p:nvSpPr>
        <p:spPr>
          <a:xfrm>
            <a:off x="552266" y="1464013"/>
            <a:ext cx="6172200" cy="1291753"/>
          </a:xfrm>
        </p:spPr>
        <p:txBody>
          <a:bodyPr>
            <a:noAutofit/>
          </a:bodyPr>
          <a:lstStyle/>
          <a:p>
            <a:pPr algn="ctr"/>
            <a:r>
              <a:rPr lang="en-US" sz="3600" dirty="0">
                <a:solidFill>
                  <a:schemeClr val="bg1"/>
                </a:solidFill>
              </a:rPr>
              <a:t>What To Do If Your Social Media Is Hacked?</a:t>
            </a:r>
            <a:br>
              <a:rPr lang="en-US" sz="3600" dirty="0">
                <a:solidFill>
                  <a:schemeClr val="bg1"/>
                </a:solidFill>
              </a:rPr>
            </a:br>
            <a:r>
              <a:rPr lang="en-US" sz="3600" dirty="0">
                <a:solidFill>
                  <a:schemeClr val="accent4"/>
                </a:solidFill>
              </a:rPr>
              <a:t>continued</a:t>
            </a:r>
          </a:p>
        </p:txBody>
      </p:sp>
      <p:pic>
        <p:nvPicPr>
          <p:cNvPr id="5" name="Content Placeholder 4">
            <a:extLst>
              <a:ext uri="{FF2B5EF4-FFF2-40B4-BE49-F238E27FC236}">
                <a16:creationId xmlns:a16="http://schemas.microsoft.com/office/drawing/2014/main" id="{CECADF78-4B22-9993-E74B-949885A19963}"/>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1501665" y="2836744"/>
            <a:ext cx="4287484" cy="3434100"/>
          </a:xfrm>
          <a:prstGeom prst="rect">
            <a:avLst/>
          </a:prstGeom>
        </p:spPr>
      </p:pic>
      <p:sp>
        <p:nvSpPr>
          <p:cNvPr id="6" name="TextBox 5">
            <a:extLst>
              <a:ext uri="{FF2B5EF4-FFF2-40B4-BE49-F238E27FC236}">
                <a16:creationId xmlns:a16="http://schemas.microsoft.com/office/drawing/2014/main" id="{4F82A0A3-A13B-5069-1ED5-9B0799E3A125}"/>
              </a:ext>
            </a:extLst>
          </p:cNvPr>
          <p:cNvSpPr txBox="1"/>
          <p:nvPr/>
        </p:nvSpPr>
        <p:spPr>
          <a:xfrm>
            <a:off x="7659783" y="1182231"/>
            <a:ext cx="3972910" cy="4493538"/>
          </a:xfrm>
          <a:prstGeom prst="rect">
            <a:avLst/>
          </a:prstGeom>
          <a:noFill/>
        </p:spPr>
        <p:txBody>
          <a:bodyPr wrap="square" rtlCol="0">
            <a:spAutoFit/>
          </a:bodyPr>
          <a:lstStyle/>
          <a:p>
            <a:pPr marL="285750" indent="-285750">
              <a:buFont typeface="Arial" panose="020B0604020202020204" pitchFamily="34" charset="0"/>
              <a:buChar char="•"/>
            </a:pPr>
            <a:r>
              <a:rPr lang="en-US" sz="2600" dirty="0"/>
              <a:t>Ask for help to make sure your accounts are secure</a:t>
            </a:r>
          </a:p>
          <a:p>
            <a:pPr marL="285750" indent="-285750">
              <a:buFont typeface="Arial" panose="020B0604020202020204" pitchFamily="34" charset="0"/>
              <a:buChar char="•"/>
            </a:pPr>
            <a:r>
              <a:rPr lang="en-US" sz="2600" dirty="0"/>
              <a:t>Do not add people on social media if you do not know them</a:t>
            </a:r>
          </a:p>
          <a:p>
            <a:pPr marL="285750" indent="-285750">
              <a:buFont typeface="Arial" panose="020B0604020202020204" pitchFamily="34" charset="0"/>
              <a:buChar char="•"/>
            </a:pPr>
            <a:r>
              <a:rPr lang="en-US" sz="2600" dirty="0"/>
              <a:t>Do not click on or play any games that ask you to share personal information</a:t>
            </a:r>
          </a:p>
          <a:p>
            <a:pPr marL="285750" indent="-285750">
              <a:buFont typeface="Arial" panose="020B0604020202020204" pitchFamily="34" charset="0"/>
              <a:buChar char="•"/>
            </a:pPr>
            <a:r>
              <a:rPr lang="en-US" sz="2600" dirty="0"/>
              <a:t>Use privacy setting on social media apps</a:t>
            </a:r>
          </a:p>
        </p:txBody>
      </p:sp>
    </p:spTree>
    <p:extLst>
      <p:ext uri="{BB962C8B-B14F-4D97-AF65-F5344CB8AC3E}">
        <p14:creationId xmlns:p14="http://schemas.microsoft.com/office/powerpoint/2010/main" val="471799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8E7287-B819-4555-60E8-DDC0D0684AF7}"/>
              </a:ext>
            </a:extLst>
          </p:cNvPr>
          <p:cNvSpPr>
            <a:spLocks noGrp="1"/>
          </p:cNvSpPr>
          <p:nvPr>
            <p:ph type="title"/>
          </p:nvPr>
        </p:nvSpPr>
        <p:spPr>
          <a:xfrm>
            <a:off x="5615573" y="282595"/>
            <a:ext cx="5697726" cy="1069975"/>
          </a:xfrm>
        </p:spPr>
        <p:txBody>
          <a:bodyPr anchor="ctr">
            <a:normAutofit/>
          </a:bodyPr>
          <a:lstStyle/>
          <a:p>
            <a:pPr algn="ctr"/>
            <a:r>
              <a:rPr lang="en-US" dirty="0">
                <a:solidFill>
                  <a:schemeClr val="bg1"/>
                </a:solidFill>
              </a:rPr>
              <a:t>What To Do If You Think You Have Been Scammed</a:t>
            </a:r>
          </a:p>
        </p:txBody>
      </p:sp>
      <p:pic>
        <p:nvPicPr>
          <p:cNvPr id="7" name="Content Placeholder 9">
            <a:extLst>
              <a:ext uri="{FF2B5EF4-FFF2-40B4-BE49-F238E27FC236}">
                <a16:creationId xmlns:a16="http://schemas.microsoft.com/office/drawing/2014/main" id="{5C9AC796-7DDC-769B-CD55-76C8828D106D}"/>
              </a:ext>
              <a:ext uri="{C183D7F6-B498-43B3-948B-1728B52AA6E4}">
                <adec:decorative xmlns:adec="http://schemas.microsoft.com/office/drawing/2017/decorative" val="1"/>
              </a:ext>
            </a:extLst>
          </p:cNvPr>
          <p:cNvPicPr>
            <a:picLocks noGrp="1" noChangeAspect="1"/>
          </p:cNvPicPr>
          <p:nvPr>
            <p:ph type="pic" idx="1"/>
          </p:nvPr>
        </p:nvPicPr>
        <p:blipFill>
          <a:blip r:embed="rId3"/>
          <a:srcRect l="4713" r="4713"/>
          <a:stretch/>
        </p:blipFill>
        <p:spPr>
          <a:xfrm>
            <a:off x="5834743" y="1352570"/>
            <a:ext cx="5259387" cy="4152859"/>
          </a:xfrm>
        </p:spPr>
      </p:pic>
      <p:sp>
        <p:nvSpPr>
          <p:cNvPr id="6" name="Text Placeholder 5">
            <a:extLst>
              <a:ext uri="{FF2B5EF4-FFF2-40B4-BE49-F238E27FC236}">
                <a16:creationId xmlns:a16="http://schemas.microsoft.com/office/drawing/2014/main" id="{C50845B7-8AB3-97CA-05E8-6C397FFB4AA7}"/>
              </a:ext>
            </a:extLst>
          </p:cNvPr>
          <p:cNvSpPr>
            <a:spLocks noGrp="1"/>
          </p:cNvSpPr>
          <p:nvPr>
            <p:ph type="body" sz="half" idx="2"/>
          </p:nvPr>
        </p:nvSpPr>
        <p:spPr>
          <a:xfrm>
            <a:off x="604838" y="1352570"/>
            <a:ext cx="3932237" cy="4516418"/>
          </a:xfrm>
        </p:spPr>
        <p:txBody>
          <a:bodyPr anchor="ctr">
            <a:normAutofit/>
          </a:bodyPr>
          <a:lstStyle/>
          <a:p>
            <a:r>
              <a:rPr lang="en-US" sz="2800" dirty="0"/>
              <a:t>Do not talk with the scammer anymore.</a:t>
            </a:r>
          </a:p>
          <a:p>
            <a:r>
              <a:rPr lang="en-US" sz="2800" dirty="0"/>
              <a:t>Change passwords on the account that has been affected.</a:t>
            </a:r>
          </a:p>
          <a:p>
            <a:r>
              <a:rPr lang="en-US" sz="2800" dirty="0"/>
              <a:t>Call your bank or credit card company if the scammer has access to your account.  </a:t>
            </a:r>
          </a:p>
        </p:txBody>
      </p:sp>
    </p:spTree>
    <p:extLst>
      <p:ext uri="{BB962C8B-B14F-4D97-AF65-F5344CB8AC3E}">
        <p14:creationId xmlns:p14="http://schemas.microsoft.com/office/powerpoint/2010/main" val="2255042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8E7287-B819-4555-60E8-DDC0D0684AF7}"/>
              </a:ext>
            </a:extLst>
          </p:cNvPr>
          <p:cNvSpPr>
            <a:spLocks noGrp="1"/>
          </p:cNvSpPr>
          <p:nvPr>
            <p:ph type="title"/>
          </p:nvPr>
        </p:nvSpPr>
        <p:spPr>
          <a:xfrm>
            <a:off x="5817083" y="452438"/>
            <a:ext cx="5295708" cy="883994"/>
          </a:xfrm>
        </p:spPr>
        <p:txBody>
          <a:bodyPr anchor="ctr">
            <a:normAutofit/>
          </a:bodyPr>
          <a:lstStyle/>
          <a:p>
            <a:pPr algn="ctr"/>
            <a:r>
              <a:rPr lang="en-US" sz="4000" dirty="0">
                <a:solidFill>
                  <a:schemeClr val="bg1"/>
                </a:solidFill>
              </a:rPr>
              <a:t>Online Shopping</a:t>
            </a:r>
          </a:p>
        </p:txBody>
      </p:sp>
      <p:sp>
        <p:nvSpPr>
          <p:cNvPr id="4" name="Text Placeholder 3">
            <a:extLst>
              <a:ext uri="{FF2B5EF4-FFF2-40B4-BE49-F238E27FC236}">
                <a16:creationId xmlns:a16="http://schemas.microsoft.com/office/drawing/2014/main" id="{C4464435-5677-1B9F-4848-F17C4CE7A6DC}"/>
              </a:ext>
            </a:extLst>
          </p:cNvPr>
          <p:cNvSpPr>
            <a:spLocks noGrp="1"/>
          </p:cNvSpPr>
          <p:nvPr>
            <p:ph type="body" sz="half" idx="2"/>
          </p:nvPr>
        </p:nvSpPr>
        <p:spPr>
          <a:xfrm>
            <a:off x="604838" y="1336431"/>
            <a:ext cx="3932237" cy="5092504"/>
          </a:xfrm>
        </p:spPr>
        <p:txBody>
          <a:bodyPr anchor="ctr">
            <a:normAutofit/>
          </a:bodyPr>
          <a:lstStyle/>
          <a:p>
            <a:pPr marL="457200" indent="-457200">
              <a:buFont typeface="Arial" panose="020B0604020202020204" pitchFamily="34" charset="0"/>
              <a:buChar char="•"/>
            </a:pPr>
            <a:r>
              <a:rPr lang="en-US" sz="2800" dirty="0"/>
              <a:t>Make sure the business you are buying from has a good reputation and a professional website.</a:t>
            </a:r>
          </a:p>
          <a:p>
            <a:pPr marL="457200" indent="-457200">
              <a:buFont typeface="Arial" panose="020B0604020202020204" pitchFamily="34" charset="0"/>
              <a:buChar char="•"/>
            </a:pPr>
            <a:r>
              <a:rPr lang="en-US" sz="2800" dirty="0"/>
              <a:t>Use a secure payment method.</a:t>
            </a:r>
          </a:p>
          <a:p>
            <a:pPr marL="457200" indent="-457200">
              <a:buFont typeface="Arial" panose="020B0604020202020204" pitchFamily="34" charset="0"/>
              <a:buChar char="•"/>
            </a:pPr>
            <a:r>
              <a:rPr lang="en-US" sz="2800" dirty="0"/>
              <a:t>Credit cards and online payment systems (PayPal) are safest.  </a:t>
            </a:r>
          </a:p>
        </p:txBody>
      </p:sp>
      <p:pic>
        <p:nvPicPr>
          <p:cNvPr id="9" name="Picture Placeholder 8">
            <a:extLst>
              <a:ext uri="{FF2B5EF4-FFF2-40B4-BE49-F238E27FC236}">
                <a16:creationId xmlns:a16="http://schemas.microsoft.com/office/drawing/2014/main" id="{7818E9B7-7052-19EB-B317-FD865A01CCF9}"/>
              </a:ext>
              <a:ext uri="{C183D7F6-B498-43B3-948B-1728B52AA6E4}">
                <adec:decorative xmlns:adec="http://schemas.microsoft.com/office/drawing/2017/decorative" val="1"/>
              </a:ext>
            </a:extLst>
          </p:cNvPr>
          <p:cNvPicPr>
            <a:picLocks noGrp="1" noChangeAspect="1"/>
          </p:cNvPicPr>
          <p:nvPr>
            <p:ph type="pic" idx="1"/>
          </p:nvPr>
        </p:nvPicPr>
        <p:blipFill>
          <a:blip r:embed="rId3"/>
          <a:srcRect l="2727" r="2727"/>
          <a:stretch>
            <a:fillRect/>
          </a:stretch>
        </p:blipFill>
        <p:spPr>
          <a:xfrm>
            <a:off x="5817082" y="1338230"/>
            <a:ext cx="5295709" cy="4181540"/>
          </a:xfrm>
          <a:prstGeom prst="rect">
            <a:avLst/>
          </a:prstGeom>
        </p:spPr>
      </p:pic>
    </p:spTree>
    <p:extLst>
      <p:ext uri="{BB962C8B-B14F-4D97-AF65-F5344CB8AC3E}">
        <p14:creationId xmlns:p14="http://schemas.microsoft.com/office/powerpoint/2010/main" val="10240449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6D52054A-AF18-70CA-4894-4228B9E703DA}"/>
              </a:ext>
            </a:extLst>
          </p:cNvPr>
          <p:cNvSpPr>
            <a:spLocks noGrp="1"/>
          </p:cNvSpPr>
          <p:nvPr>
            <p:ph type="title"/>
          </p:nvPr>
        </p:nvSpPr>
        <p:spPr>
          <a:xfrm>
            <a:off x="6646984" y="645868"/>
            <a:ext cx="4706815" cy="812371"/>
          </a:xfrm>
        </p:spPr>
        <p:txBody>
          <a:bodyPr>
            <a:normAutofit/>
          </a:bodyPr>
          <a:lstStyle/>
          <a:p>
            <a:pPr algn="ctr"/>
            <a:r>
              <a:rPr lang="en-US" dirty="0">
                <a:latin typeface="Calibri" panose="020F0502020204030204" pitchFamily="34" charset="0"/>
                <a:cs typeface="Calibri" panose="020F0502020204030204" pitchFamily="34" charset="0"/>
              </a:rPr>
              <a:t>Online apps</a:t>
            </a:r>
          </a:p>
        </p:txBody>
      </p:sp>
      <p:sp>
        <p:nvSpPr>
          <p:cNvPr id="2" name="Content Placeholder 1">
            <a:extLst>
              <a:ext uri="{FF2B5EF4-FFF2-40B4-BE49-F238E27FC236}">
                <a16:creationId xmlns:a16="http://schemas.microsoft.com/office/drawing/2014/main" id="{741CEC64-EB48-29E2-1458-AD88FA0CF73D}"/>
              </a:ext>
            </a:extLst>
          </p:cNvPr>
          <p:cNvSpPr>
            <a:spLocks noGrp="1"/>
          </p:cNvSpPr>
          <p:nvPr>
            <p:ph sz="half" idx="4294967295"/>
          </p:nvPr>
        </p:nvSpPr>
        <p:spPr>
          <a:xfrm>
            <a:off x="6646984" y="1950466"/>
            <a:ext cx="5181600" cy="4261666"/>
          </a:xfrm>
        </p:spPr>
        <p:txBody>
          <a:bodyPr/>
          <a:lstStyle/>
          <a:p>
            <a:pPr marL="0" indent="0">
              <a:buNone/>
            </a:pPr>
            <a:r>
              <a:rPr lang="en-US" dirty="0"/>
              <a:t>Transportation apps:</a:t>
            </a:r>
          </a:p>
          <a:p>
            <a:pPr lvl="1"/>
            <a:r>
              <a:rPr lang="en-US" sz="2800" dirty="0"/>
              <a:t>Uber</a:t>
            </a:r>
          </a:p>
          <a:p>
            <a:pPr lvl="1"/>
            <a:r>
              <a:rPr lang="en-US" sz="2800" dirty="0"/>
              <a:t>Lyft</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Payment apps:</a:t>
            </a:r>
          </a:p>
          <a:p>
            <a:pPr lvl="1"/>
            <a:r>
              <a:rPr lang="en-US" sz="2800" dirty="0"/>
              <a:t>Venmo</a:t>
            </a:r>
          </a:p>
          <a:p>
            <a:pPr lvl="1"/>
            <a:r>
              <a:rPr lang="en-US" sz="2800" dirty="0"/>
              <a:t>PayPal</a:t>
            </a:r>
          </a:p>
        </p:txBody>
      </p:sp>
      <p:pic>
        <p:nvPicPr>
          <p:cNvPr id="3" name="Picture 2">
            <a:extLst>
              <a:ext uri="{FF2B5EF4-FFF2-40B4-BE49-F238E27FC236}">
                <a16:creationId xmlns:a16="http://schemas.microsoft.com/office/drawing/2014/main" id="{330D7184-C052-3187-4F94-09916C336F6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13093" y="1458239"/>
            <a:ext cx="5031924" cy="4261667"/>
          </a:xfrm>
          <a:prstGeom prst="rect">
            <a:avLst/>
          </a:prstGeom>
        </p:spPr>
      </p:pic>
    </p:spTree>
    <p:extLst>
      <p:ext uri="{BB962C8B-B14F-4D97-AF65-F5344CB8AC3E}">
        <p14:creationId xmlns:p14="http://schemas.microsoft.com/office/powerpoint/2010/main" val="4200930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017F084F-FEC1-9212-74DB-9C9D5921375F}"/>
              </a:ext>
            </a:extLst>
          </p:cNvPr>
          <p:cNvSpPr>
            <a:spLocks noGrp="1"/>
          </p:cNvSpPr>
          <p:nvPr>
            <p:ph type="title" idx="4294967295"/>
          </p:nvPr>
        </p:nvSpPr>
        <p:spPr>
          <a:xfrm>
            <a:off x="546100" y="1195388"/>
            <a:ext cx="5257800" cy="42624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Being online comes with some risk. </a:t>
            </a:r>
          </a:p>
        </p:txBody>
      </p:sp>
      <p:pic>
        <p:nvPicPr>
          <p:cNvPr id="8" name="Content Placeholder 4">
            <a:extLst>
              <a:ext uri="{FF2B5EF4-FFF2-40B4-BE49-F238E27FC236}">
                <a16:creationId xmlns:a16="http://schemas.microsoft.com/office/drawing/2014/main" id="{2EDFB5FD-F0C9-F951-4373-C610A591D64B}"/>
              </a:ext>
              <a:ext uri="{C183D7F6-B498-43B3-948B-1728B52AA6E4}">
                <adec:decorative xmlns:adec="http://schemas.microsoft.com/office/drawing/2017/decorative" val="1"/>
              </a:ext>
            </a:extLst>
          </p:cNvPr>
          <p:cNvPicPr>
            <a:picLocks noGrp="1" noChangeAspect="1"/>
          </p:cNvPicPr>
          <p:nvPr>
            <p:ph sz="half" idx="2"/>
          </p:nvPr>
        </p:nvPicPr>
        <p:blipFill>
          <a:blip r:embed="rId3"/>
          <a:stretch>
            <a:fillRect/>
          </a:stretch>
        </p:blipFill>
        <p:spPr>
          <a:xfrm>
            <a:off x="6388100" y="1322209"/>
            <a:ext cx="5257800" cy="4136296"/>
          </a:xfrm>
        </p:spPr>
      </p:pic>
    </p:spTree>
    <p:extLst>
      <p:ext uri="{BB962C8B-B14F-4D97-AF65-F5344CB8AC3E}">
        <p14:creationId xmlns:p14="http://schemas.microsoft.com/office/powerpoint/2010/main" val="38609795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8E7287-B819-4555-60E8-DDC0D0684AF7}"/>
              </a:ext>
            </a:extLst>
          </p:cNvPr>
          <p:cNvSpPr>
            <a:spLocks noGrp="1"/>
          </p:cNvSpPr>
          <p:nvPr>
            <p:ph type="title"/>
          </p:nvPr>
        </p:nvSpPr>
        <p:spPr>
          <a:xfrm>
            <a:off x="6781800" y="263237"/>
            <a:ext cx="4572000" cy="1562388"/>
          </a:xfrm>
        </p:spPr>
        <p:txBody>
          <a:bodyPr anchor="ctr">
            <a:noAutofit/>
          </a:bodyPr>
          <a:lstStyle/>
          <a:p>
            <a:pPr algn="ctr"/>
            <a:r>
              <a:rPr lang="en-US" sz="4000" dirty="0">
                <a:latin typeface="+mn-lt"/>
              </a:rPr>
              <a:t>Tips and Reminders for Staying Safe Online</a:t>
            </a:r>
          </a:p>
        </p:txBody>
      </p:sp>
      <p:pic>
        <p:nvPicPr>
          <p:cNvPr id="3" name="Picture 2">
            <a:extLst>
              <a:ext uri="{FF2B5EF4-FFF2-40B4-BE49-F238E27FC236}">
                <a16:creationId xmlns:a16="http://schemas.microsoft.com/office/drawing/2014/main" id="{7F7DFE55-1872-8586-2A4C-83B055684E5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85800" y="1825624"/>
            <a:ext cx="4571999" cy="4148735"/>
          </a:xfrm>
          <a:prstGeom prst="rect">
            <a:avLst/>
          </a:prstGeom>
        </p:spPr>
      </p:pic>
      <p:sp>
        <p:nvSpPr>
          <p:cNvPr id="4" name="TextBox 3">
            <a:extLst>
              <a:ext uri="{FF2B5EF4-FFF2-40B4-BE49-F238E27FC236}">
                <a16:creationId xmlns:a16="http://schemas.microsoft.com/office/drawing/2014/main" id="{81CCA58F-CCF1-FA83-8C6C-7A186F162021}"/>
              </a:ext>
            </a:extLst>
          </p:cNvPr>
          <p:cNvSpPr txBox="1"/>
          <p:nvPr/>
        </p:nvSpPr>
        <p:spPr>
          <a:xfrm>
            <a:off x="6422065" y="2191831"/>
            <a:ext cx="5465135"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effectLst/>
                <a:latin typeface="Calibri" panose="020F0502020204030204" pitchFamily="34" charset="0"/>
              </a:rPr>
              <a:t>Do not share your passwords. </a:t>
            </a:r>
          </a:p>
          <a:p>
            <a:pPr marL="285750" indent="-285750">
              <a:buFont typeface="Arial" panose="020B0604020202020204" pitchFamily="34" charset="0"/>
              <a:buChar char="•"/>
            </a:pPr>
            <a:r>
              <a:rPr lang="en-US" sz="2400" dirty="0">
                <a:effectLst/>
                <a:latin typeface="Calibri" panose="020F0502020204030204" pitchFamily="34" charset="0"/>
              </a:rPr>
              <a:t>Do not post private information. </a:t>
            </a:r>
          </a:p>
          <a:p>
            <a:pPr marL="285750" indent="-285750">
              <a:buFont typeface="Arial" panose="020B0604020202020204" pitchFamily="34" charset="0"/>
              <a:buChar char="•"/>
            </a:pPr>
            <a:r>
              <a:rPr lang="en-US" sz="2400" dirty="0">
                <a:effectLst/>
                <a:latin typeface="Calibri" panose="020F0502020204030204" pitchFamily="34" charset="0"/>
              </a:rPr>
              <a:t>Do not add people to your social </a:t>
            </a:r>
          </a:p>
          <a:p>
            <a:pPr marL="285750" indent="-285750">
              <a:buFont typeface="Arial" panose="020B0604020202020204" pitchFamily="34" charset="0"/>
              <a:buChar char="•"/>
            </a:pPr>
            <a:endParaRPr lang="en-US" sz="2400" dirty="0">
              <a:effectLst/>
              <a:latin typeface="Calibri" panose="020F0502020204030204" pitchFamily="34" charset="0"/>
            </a:endParaRPr>
          </a:p>
          <a:p>
            <a:pPr marL="285750" indent="-285750">
              <a:buFont typeface="Arial" panose="020B0604020202020204" pitchFamily="34" charset="0"/>
              <a:buChar char="•"/>
            </a:pPr>
            <a:r>
              <a:rPr lang="en-US" sz="2400" dirty="0">
                <a:effectLst/>
                <a:latin typeface="Calibri" panose="020F0502020204030204" pitchFamily="34" charset="0"/>
              </a:rPr>
              <a:t>Do know who your online friends are. </a:t>
            </a:r>
          </a:p>
          <a:p>
            <a:pPr marL="285750" indent="-285750">
              <a:buFont typeface="Arial" panose="020B0604020202020204" pitchFamily="34" charset="0"/>
              <a:buChar char="•"/>
            </a:pPr>
            <a:r>
              <a:rPr lang="en-US" sz="2400" dirty="0">
                <a:effectLst/>
                <a:latin typeface="Calibri" panose="020F0502020204030204" pitchFamily="34" charset="0"/>
              </a:rPr>
              <a:t>Do use privacy and security settings. </a:t>
            </a:r>
          </a:p>
          <a:p>
            <a:pPr marL="285750" indent="-285750">
              <a:buFont typeface="Arial" panose="020B0604020202020204" pitchFamily="34" charset="0"/>
              <a:buChar char="•"/>
            </a:pPr>
            <a:r>
              <a:rPr lang="en-US" sz="2400" dirty="0">
                <a:effectLst/>
                <a:latin typeface="Calibri" panose="020F0502020204030204" pitchFamily="34" charset="0"/>
              </a:rPr>
              <a:t>Do use a secure payment system. </a:t>
            </a:r>
          </a:p>
          <a:p>
            <a:pPr marL="285750" indent="-285750">
              <a:buFont typeface="Arial" panose="020B0604020202020204" pitchFamily="34" charset="0"/>
              <a:buChar char="•"/>
            </a:pPr>
            <a:r>
              <a:rPr lang="en-US" sz="2400" dirty="0">
                <a:effectLst/>
                <a:latin typeface="Calibri" panose="020F0502020204030204" pitchFamily="34" charset="0"/>
              </a:rPr>
              <a:t>Do ask a family member or trusted friend for help if you are unsure.</a:t>
            </a:r>
          </a:p>
        </p:txBody>
      </p:sp>
    </p:spTree>
    <p:extLst>
      <p:ext uri="{BB962C8B-B14F-4D97-AF65-F5344CB8AC3E}">
        <p14:creationId xmlns:p14="http://schemas.microsoft.com/office/powerpoint/2010/main" val="33766235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 name="Title 1">
            <a:extLst>
              <a:ext uri="{FF2B5EF4-FFF2-40B4-BE49-F238E27FC236}">
                <a16:creationId xmlns:a16="http://schemas.microsoft.com/office/drawing/2014/main" id="{940B1EEF-A282-0750-E3CE-2A534DE7F46A}"/>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Integrated Supports Star</a:t>
            </a:r>
          </a:p>
        </p:txBody>
      </p:sp>
      <p:pic>
        <p:nvPicPr>
          <p:cNvPr id="209" name="Google Shape;209;p16" descr="a screenshot of the CtLC integrated supports star. The is split into five sections. The first section is titled Personal Strengths and Assets. Under the title it says skills, personal abilities, knowledge, or life experiences; Strengths, things a person is good at or others like and admire; assets, personal belongings and resources. The second section is titled Relationships. Under the title it says Family and others that love and care about each other; friends that spend time together or have things in common; acquaintances that come into frequent contact but don't know well. The third section is titled Eligibility Specific. Under the title it says needs based on age, geography, income level, or employment status; government paid services based on disability or diagnosis, such as special education or Medicaid. The fourth section is titled Community Based. Under the title it says places such as businesses, parks, schools, faith based communities, health care facilities, groups or membership organizations; local services or public resources everyone uses. The fifth section is titled Technology. Under the title it says personal technology anyone uses; assistive or adaptive technology with day to day tasks; environmental technology designed to help with or adapt surroundings."/>
          <p:cNvPicPr preferRelativeResize="0"/>
          <p:nvPr/>
        </p:nvPicPr>
        <p:blipFill rotWithShape="1">
          <a:blip r:embed="rId3">
            <a:alphaModFix/>
          </a:blip>
          <a:srcRect/>
          <a:stretch/>
        </p:blipFill>
        <p:spPr>
          <a:xfrm>
            <a:off x="3383768" y="865909"/>
            <a:ext cx="4752110" cy="5126181"/>
          </a:xfrm>
          <a:prstGeom prst="rect">
            <a:avLst/>
          </a:prstGeom>
          <a:noFill/>
          <a:ln>
            <a:noFill/>
          </a:ln>
        </p:spPr>
      </p:pic>
    </p:spTree>
    <p:extLst>
      <p:ext uri="{BB962C8B-B14F-4D97-AF65-F5344CB8AC3E}">
        <p14:creationId xmlns:p14="http://schemas.microsoft.com/office/powerpoint/2010/main" val="31140133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2C2F74-9BC0-092B-E4B4-3DD264A6913A}"/>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Integrated Support Star Example</a:t>
            </a:r>
          </a:p>
        </p:txBody>
      </p:sp>
      <p:pic>
        <p:nvPicPr>
          <p:cNvPr id="3" name="Picture 2" descr="A screenshot of the charting the life course integrated supports star: Titled Safety and security. Under the title it says using a combination of lots of different kinds of support help to plot a trajectory toward an inclusive, quality, community life. This star will help families and individuals think about how to work in partnership to support safety and security. The page is in five sections. The first section is titled personal strengths and assets for supporting safety and security. Under the title it says Knows address, phone numbers, other contacts, knows how to appropriately use 911, family/person has and emergency disaster plan, able to lock/unlock door with a key or code, reciprocal knowledge with first responders, family/person engaged in financial planning, carries identification or specific information in wallet or on person, has and know how to use a debit card, home is modified for safety, home security alarm system. The second section is titled relationships for supporting safety and security. Next to the title it says parents, siblings, grandparents, other family members, friends, neighbors, familiar staff/workers at local stores, restaurants. The third section is titled Eligibility supports for supporting safety and security. Above the title it says Full guardianship, 24 hour supervision, limited guardianship, special needs trust. The fourth section is titled Community resources for supporting safety and security. Above the title it says powers of attorney, neighborhood watch, local police department, online banking, living trust, lifelock identity theft protection, neighborhood watch. The fifth section is titled Technology for supporting safety and security. Next to the title it says automatic bill pay/direct deposit, limited/joint bank account, personal safety devices, remote monitoring, iPad/smart phone apps.">
            <a:extLst>
              <a:ext uri="{FF2B5EF4-FFF2-40B4-BE49-F238E27FC236}">
                <a16:creationId xmlns:a16="http://schemas.microsoft.com/office/drawing/2014/main" id="{76162F2E-A01A-C111-16AB-E745D63F4C7D}"/>
              </a:ext>
            </a:extLst>
          </p:cNvPr>
          <p:cNvPicPr>
            <a:picLocks noChangeAspect="1"/>
          </p:cNvPicPr>
          <p:nvPr/>
        </p:nvPicPr>
        <p:blipFill>
          <a:blip r:embed="rId3"/>
          <a:stretch>
            <a:fillRect/>
          </a:stretch>
        </p:blipFill>
        <p:spPr>
          <a:xfrm>
            <a:off x="3763733" y="368397"/>
            <a:ext cx="4664534" cy="6121206"/>
          </a:xfrm>
          <a:prstGeom prst="rect">
            <a:avLst/>
          </a:prstGeom>
        </p:spPr>
      </p:pic>
    </p:spTree>
    <p:extLst>
      <p:ext uri="{BB962C8B-B14F-4D97-AF65-F5344CB8AC3E}">
        <p14:creationId xmlns:p14="http://schemas.microsoft.com/office/powerpoint/2010/main" val="7960136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88B3F-433F-E5C9-99E2-2F485E865D22}"/>
              </a:ext>
            </a:extLst>
          </p:cNvPr>
          <p:cNvSpPr>
            <a:spLocks noGrp="1"/>
          </p:cNvSpPr>
          <p:nvPr>
            <p:ph type="title"/>
          </p:nvPr>
        </p:nvSpPr>
        <p:spPr>
          <a:xfrm>
            <a:off x="6640642" y="554637"/>
            <a:ext cx="4713157" cy="1270988"/>
          </a:xfrm>
        </p:spPr>
        <p:txBody>
          <a:bodyPr>
            <a:normAutofit fontScale="90000"/>
          </a:bodyPr>
          <a:lstStyle/>
          <a:p>
            <a:pPr algn="ctr"/>
            <a:r>
              <a:rPr lang="en-US" dirty="0">
                <a:latin typeface="+mn-lt"/>
              </a:rPr>
              <a:t>Integrated Support Star</a:t>
            </a:r>
          </a:p>
        </p:txBody>
      </p:sp>
      <p:pic>
        <p:nvPicPr>
          <p:cNvPr id="1026" name="Picture 2" descr="Screenshot of the Charting the Life Course Integrated Supports Star">
            <a:extLst>
              <a:ext uri="{FF2B5EF4-FFF2-40B4-BE49-F238E27FC236}">
                <a16:creationId xmlns:a16="http://schemas.microsoft.com/office/drawing/2014/main" id="{FC8197F2-B6E5-DA60-5C0A-60E5DB9BEACD}"/>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auto">
          <a:xfrm>
            <a:off x="1220446" y="1887111"/>
            <a:ext cx="3293702" cy="4262438"/>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9DDDEBFA-6B5F-047E-45F9-DBD4779B047D}"/>
              </a:ext>
            </a:extLst>
          </p:cNvPr>
          <p:cNvSpPr>
            <a:spLocks noGrp="1"/>
          </p:cNvSpPr>
          <p:nvPr>
            <p:ph sz="half" idx="4294967295"/>
          </p:nvPr>
        </p:nvSpPr>
        <p:spPr>
          <a:xfrm>
            <a:off x="6515689" y="2039880"/>
            <a:ext cx="5181600" cy="516371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 tool that can help you plan or brainstorm ways you can get support when online.  </a:t>
            </a:r>
          </a:p>
          <a:p>
            <a:pPr marL="0" indent="0">
              <a:buNone/>
            </a:pPr>
            <a:endParaRPr lang="en-US" sz="2800" dirty="0"/>
          </a:p>
          <a:p>
            <a:pPr marL="0" indent="0">
              <a:buNone/>
            </a:pPr>
            <a:r>
              <a:rPr lang="en-US" sz="2800" dirty="0"/>
              <a:t>Discuss with your group how each area of the Star can provide support with Staying Safe Online.  </a:t>
            </a:r>
          </a:p>
          <a:p>
            <a:pPr marL="0" indent="0">
              <a:buNone/>
            </a:pPr>
            <a:endParaRPr lang="en-US" dirty="0"/>
          </a:p>
        </p:txBody>
      </p:sp>
    </p:spTree>
    <p:extLst>
      <p:ext uri="{BB962C8B-B14F-4D97-AF65-F5344CB8AC3E}">
        <p14:creationId xmlns:p14="http://schemas.microsoft.com/office/powerpoint/2010/main" val="10777495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4223E3F-E9B1-AB9D-583E-3AC44E137D49}"/>
              </a:ext>
            </a:extLst>
          </p:cNvPr>
          <p:cNvSpPr>
            <a:spLocks noGrp="1"/>
          </p:cNvSpPr>
          <p:nvPr>
            <p:ph type="title"/>
          </p:nvPr>
        </p:nvSpPr>
        <p:spPr/>
        <p:txBody>
          <a:bodyPr/>
          <a:lstStyle/>
          <a:p>
            <a:r>
              <a:rPr lang="en-US" dirty="0">
                <a:latin typeface="+mn-lt"/>
              </a:rPr>
              <a:t>Resources</a:t>
            </a:r>
          </a:p>
        </p:txBody>
      </p:sp>
      <p:sp>
        <p:nvSpPr>
          <p:cNvPr id="7" name="Content Placeholder 6">
            <a:extLst>
              <a:ext uri="{FF2B5EF4-FFF2-40B4-BE49-F238E27FC236}">
                <a16:creationId xmlns:a16="http://schemas.microsoft.com/office/drawing/2014/main" id="{4C80858C-A15E-0F9D-0A28-B6FE3B58E43D}"/>
              </a:ext>
            </a:extLst>
          </p:cNvPr>
          <p:cNvSpPr>
            <a:spLocks noGrp="1"/>
          </p:cNvSpPr>
          <p:nvPr>
            <p:ph idx="1"/>
          </p:nvPr>
        </p:nvSpPr>
        <p:spPr>
          <a:xfrm>
            <a:off x="838200" y="1690688"/>
            <a:ext cx="10515600" cy="4486275"/>
          </a:xfrm>
        </p:spPr>
        <p:txBody>
          <a:bodyPr>
            <a:normAutofit fontScale="77500" lnSpcReduction="20000"/>
          </a:bodyPr>
          <a:lstStyle/>
          <a:p>
            <a:pPr marL="0" indent="0">
              <a:buNone/>
            </a:pPr>
            <a:r>
              <a:rPr lang="en-US" b="1" dirty="0">
                <a:effectLst/>
                <a:latin typeface="Calibri" panose="020F0502020204030204" pitchFamily="34" charset="0"/>
              </a:rPr>
              <a:t>My Technology Handbook </a:t>
            </a:r>
            <a:endParaRPr lang="en-US" dirty="0">
              <a:effectLst/>
              <a:latin typeface="Calibri" panose="020F0502020204030204" pitchFamily="34" charset="0"/>
            </a:endParaRPr>
          </a:p>
          <a:p>
            <a:pPr marL="0" indent="0">
              <a:buNone/>
            </a:pPr>
            <a:r>
              <a:rPr lang="en-US" dirty="0">
                <a:effectLst/>
                <a:latin typeface="Calibri" panose="020F0502020204030204" pitchFamily="34" charset="0"/>
                <a:hlinkClick r:id="rId3"/>
              </a:rPr>
              <a:t>www.sabeusa.org/wp-content/uploads/2019/05/My-Technology-Handbook-2.pdf</a:t>
            </a:r>
            <a:r>
              <a:rPr lang="en-US" dirty="0">
                <a:effectLst/>
                <a:latin typeface="Calibri" panose="020F0502020204030204" pitchFamily="34" charset="0"/>
              </a:rPr>
              <a:t>  </a:t>
            </a:r>
          </a:p>
          <a:p>
            <a:pPr marL="0" indent="0">
              <a:buNone/>
            </a:pPr>
            <a:endParaRPr lang="en-US" dirty="0">
              <a:effectLst/>
              <a:latin typeface="Calibri" panose="020F0502020204030204" pitchFamily="34" charset="0"/>
            </a:endParaRPr>
          </a:p>
          <a:p>
            <a:pPr marL="0" indent="0">
              <a:buNone/>
            </a:pPr>
            <a:r>
              <a:rPr lang="en-US" b="1" dirty="0">
                <a:effectLst/>
                <a:latin typeface="Calibri" panose="020F0502020204030204" pitchFamily="34" charset="0"/>
              </a:rPr>
              <a:t>Practice Money Guide:  Identify Theft</a:t>
            </a:r>
          </a:p>
          <a:p>
            <a:pPr marL="0" indent="0">
              <a:buNone/>
            </a:pPr>
            <a:r>
              <a:rPr lang="en-US" dirty="0">
                <a:effectLst/>
                <a:latin typeface="Calibri" panose="020F0502020204030204" pitchFamily="34" charset="0"/>
                <a:hlinkClick r:id="rId4"/>
              </a:rPr>
              <a:t>https://www.practicalmoneyskills.com/en/resources/free_materials/practical_money_guide-identity_theft.html</a:t>
            </a:r>
            <a:r>
              <a:rPr lang="en-US" dirty="0">
                <a:effectLst/>
                <a:latin typeface="Calibri" panose="020F0502020204030204" pitchFamily="34" charset="0"/>
              </a:rPr>
              <a:t> </a:t>
            </a:r>
          </a:p>
          <a:p>
            <a:pPr marL="0" indent="0">
              <a:buNone/>
            </a:pPr>
            <a:endParaRPr lang="en-US" dirty="0">
              <a:effectLst/>
              <a:latin typeface="Calibri" panose="020F0502020204030204" pitchFamily="34" charset="0"/>
            </a:endParaRPr>
          </a:p>
          <a:p>
            <a:pPr marL="0" indent="0">
              <a:buNone/>
            </a:pPr>
            <a:r>
              <a:rPr lang="en-US" b="1" dirty="0">
                <a:effectLst/>
                <a:latin typeface="Calibri" panose="020F0502020204030204" pitchFamily="34" charset="0"/>
              </a:rPr>
              <a:t>11 Internet Safety Tips for Your Online Security </a:t>
            </a:r>
            <a:endParaRPr lang="en-US" dirty="0">
              <a:effectLst/>
              <a:latin typeface="Calibri" panose="020F0502020204030204" pitchFamily="34" charset="0"/>
            </a:endParaRPr>
          </a:p>
          <a:p>
            <a:pPr marL="0" indent="0">
              <a:buNone/>
            </a:pPr>
            <a:r>
              <a:rPr lang="en-US" dirty="0">
                <a:effectLst/>
                <a:latin typeface="Calibri" panose="020F0502020204030204" pitchFamily="34" charset="0"/>
                <a:hlinkClick r:id="rId5"/>
              </a:rPr>
              <a:t>www.youtube.com/watch?v=aO858HyFbKI</a:t>
            </a:r>
            <a:r>
              <a:rPr lang="en-US" dirty="0">
                <a:effectLst/>
                <a:latin typeface="Calibri" panose="020F0502020204030204" pitchFamily="34" charset="0"/>
              </a:rPr>
              <a:t>  </a:t>
            </a:r>
          </a:p>
          <a:p>
            <a:pPr marL="0" indent="0">
              <a:buNone/>
            </a:pPr>
            <a:endParaRPr lang="en-US" dirty="0">
              <a:effectLst/>
              <a:latin typeface="Calibri" panose="020F0502020204030204" pitchFamily="34" charset="0"/>
            </a:endParaRPr>
          </a:p>
          <a:p>
            <a:pPr marL="0" indent="0">
              <a:buNone/>
            </a:pPr>
            <a:r>
              <a:rPr lang="en-US" b="1" dirty="0">
                <a:effectLst/>
                <a:latin typeface="Calibri" panose="020F0502020204030204" pitchFamily="34" charset="0"/>
              </a:rPr>
              <a:t>5 Tips to Stay Safe Online </a:t>
            </a:r>
          </a:p>
          <a:p>
            <a:pPr marL="0" indent="0">
              <a:buNone/>
            </a:pPr>
            <a:r>
              <a:rPr lang="en-US" dirty="0">
                <a:effectLst/>
                <a:latin typeface="Calibri" panose="020F0502020204030204" pitchFamily="34" charset="0"/>
                <a:hlinkClick r:id="rId6"/>
              </a:rPr>
              <a:t>https://netsafe.org.nz/wp-content/uploads/2022/04/5-tips-to-keep-safe-online-accessible-R.pdf</a:t>
            </a:r>
            <a:r>
              <a:rPr lang="en-US" dirty="0">
                <a:effectLst/>
                <a:latin typeface="Calibri" panose="020F0502020204030204" pitchFamily="34" charset="0"/>
              </a:rPr>
              <a:t> </a:t>
            </a:r>
          </a:p>
          <a:p>
            <a:pPr marL="0" indent="0">
              <a:buNone/>
            </a:pPr>
            <a:endParaRPr lang="en-US" dirty="0"/>
          </a:p>
        </p:txBody>
      </p:sp>
    </p:spTree>
    <p:extLst>
      <p:ext uri="{BB962C8B-B14F-4D97-AF65-F5344CB8AC3E}">
        <p14:creationId xmlns:p14="http://schemas.microsoft.com/office/powerpoint/2010/main" val="42214307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5CD82-7CCC-9641-CF4D-0506803132E6}"/>
              </a:ext>
            </a:extLst>
          </p:cNvPr>
          <p:cNvSpPr>
            <a:spLocks noGrp="1"/>
          </p:cNvSpPr>
          <p:nvPr>
            <p:ph type="title"/>
          </p:nvPr>
        </p:nvSpPr>
        <p:spPr/>
        <p:txBody>
          <a:bodyPr/>
          <a:lstStyle/>
          <a:p>
            <a:r>
              <a:rPr lang="en-US" sz="2000" dirty="0">
                <a:solidFill>
                  <a:schemeClr val="bg1"/>
                </a:solidFill>
                <a:latin typeface="+mj-lt"/>
              </a:rPr>
              <a:t>Acknowledgements: Community Life Guide: A Project of Ohio Department of Developmental Disabilities. Developed by Altarum and </a:t>
            </a:r>
            <a:r>
              <a:rPr lang="en-US" sz="2000" dirty="0">
                <a:solidFill>
                  <a:schemeClr val="bg1"/>
                </a:solidFill>
                <a:effectLst/>
                <a:latin typeface="+mj-lt"/>
                <a:ea typeface="Calibri" panose="020F0502020204030204" pitchFamily="34" charset="0"/>
              </a:rPr>
              <a:t>Life Course Nexus Training and Technical Assistance Center, UMKC institutes for Human Development, UCEDD</a:t>
            </a:r>
            <a:endParaRPr lang="en-US" dirty="0"/>
          </a:p>
        </p:txBody>
      </p:sp>
    </p:spTree>
    <p:extLst>
      <p:ext uri="{BB962C8B-B14F-4D97-AF65-F5344CB8AC3E}">
        <p14:creationId xmlns:p14="http://schemas.microsoft.com/office/powerpoint/2010/main" val="3359257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02B76-4F2A-7C55-29E6-ED39AB9E58D2}"/>
              </a:ext>
            </a:extLst>
          </p:cNvPr>
          <p:cNvSpPr>
            <a:spLocks noGrp="1"/>
          </p:cNvSpPr>
          <p:nvPr>
            <p:ph type="title"/>
          </p:nvPr>
        </p:nvSpPr>
        <p:spPr>
          <a:xfrm>
            <a:off x="751703" y="1000897"/>
            <a:ext cx="10602097" cy="824728"/>
          </a:xfrm>
        </p:spPr>
        <p:txBody>
          <a:bodyPr/>
          <a:lstStyle/>
          <a:p>
            <a:r>
              <a:rPr lang="en-US" dirty="0"/>
              <a:t>Stay Safe Online</a:t>
            </a:r>
          </a:p>
        </p:txBody>
      </p:sp>
      <p:sp>
        <p:nvSpPr>
          <p:cNvPr id="3" name="Content Placeholder 2">
            <a:extLst>
              <a:ext uri="{FF2B5EF4-FFF2-40B4-BE49-F238E27FC236}">
                <a16:creationId xmlns:a16="http://schemas.microsoft.com/office/drawing/2014/main" id="{3960DF40-A2F1-E398-4A4B-C639C69009C5}"/>
              </a:ext>
            </a:extLst>
          </p:cNvPr>
          <p:cNvSpPr>
            <a:spLocks noGrp="1"/>
          </p:cNvSpPr>
          <p:nvPr>
            <p:ph sz="half" idx="1"/>
          </p:nvPr>
        </p:nvSpPr>
        <p:spPr>
          <a:xfrm>
            <a:off x="751703" y="1915297"/>
            <a:ext cx="5181600" cy="4261666"/>
          </a:xfrm>
        </p:spPr>
        <p:txBody>
          <a:bodyPr anchor="ctr"/>
          <a:lstStyle/>
          <a:p>
            <a:pPr marL="0" indent="0">
              <a:buNone/>
            </a:pPr>
            <a:r>
              <a:rPr lang="en-US" dirty="0"/>
              <a:t>When online, there are:</a:t>
            </a:r>
          </a:p>
          <a:p>
            <a:endParaRPr lang="en-US" dirty="0"/>
          </a:p>
          <a:p>
            <a:r>
              <a:rPr lang="en-US" dirty="0"/>
              <a:t>Things that can put you at risk</a:t>
            </a:r>
          </a:p>
          <a:p>
            <a:r>
              <a:rPr lang="en-US" dirty="0"/>
              <a:t>Ways to protect yourself</a:t>
            </a:r>
          </a:p>
        </p:txBody>
      </p:sp>
      <p:pic>
        <p:nvPicPr>
          <p:cNvPr id="5" name="Content Placeholder 4">
            <a:extLst>
              <a:ext uri="{FF2B5EF4-FFF2-40B4-BE49-F238E27FC236}">
                <a16:creationId xmlns:a16="http://schemas.microsoft.com/office/drawing/2014/main" id="{1474A2F5-D65C-3DAF-AB1D-A33FC35966FC}"/>
              </a:ext>
              <a:ext uri="{C183D7F6-B498-43B3-948B-1728B52AA6E4}">
                <adec:decorative xmlns:adec="http://schemas.microsoft.com/office/drawing/2017/decorative" val="1"/>
              </a:ext>
            </a:extLst>
          </p:cNvPr>
          <p:cNvPicPr>
            <a:picLocks noGrp="1" noChangeAspect="1"/>
          </p:cNvPicPr>
          <p:nvPr>
            <p:ph sz="half" idx="2"/>
          </p:nvPr>
        </p:nvPicPr>
        <p:blipFill>
          <a:blip r:embed="rId3"/>
          <a:stretch>
            <a:fillRect/>
          </a:stretch>
        </p:blipFill>
        <p:spPr>
          <a:xfrm>
            <a:off x="6578649" y="1357696"/>
            <a:ext cx="5181600" cy="4019778"/>
          </a:xfrm>
        </p:spPr>
      </p:pic>
    </p:spTree>
    <p:extLst>
      <p:ext uri="{BB962C8B-B14F-4D97-AF65-F5344CB8AC3E}">
        <p14:creationId xmlns:p14="http://schemas.microsoft.com/office/powerpoint/2010/main" val="9990234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27F179-99F6-DA63-0721-D491AD149E95}"/>
              </a:ext>
            </a:extLst>
          </p:cNvPr>
          <p:cNvSpPr>
            <a:spLocks noGrp="1"/>
          </p:cNvSpPr>
          <p:nvPr>
            <p:ph type="title" idx="4294967295"/>
          </p:nvPr>
        </p:nvSpPr>
        <p:spPr>
          <a:xfrm>
            <a:off x="752475" y="1296988"/>
            <a:ext cx="5181600" cy="4667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DO NOT share your personal information: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Your name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Your phone number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You address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Your banking information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Your Social Security Number </a:t>
            </a:r>
          </a:p>
        </p:txBody>
      </p:sp>
      <p:pic>
        <p:nvPicPr>
          <p:cNvPr id="5" name="Content Placeholder 4">
            <a:extLst>
              <a:ext uri="{FF2B5EF4-FFF2-40B4-BE49-F238E27FC236}">
                <a16:creationId xmlns:a16="http://schemas.microsoft.com/office/drawing/2014/main" id="{193C1452-54AB-BEB3-36BE-26BB3CBDC2BF}"/>
              </a:ext>
              <a:ext uri="{C183D7F6-B498-43B3-948B-1728B52AA6E4}">
                <adec:decorative xmlns:adec="http://schemas.microsoft.com/office/drawing/2017/decorative" val="1"/>
              </a:ext>
            </a:extLst>
          </p:cNvPr>
          <p:cNvPicPr>
            <a:picLocks noGrp="1" noChangeAspect="1"/>
          </p:cNvPicPr>
          <p:nvPr>
            <p:ph sz="half" idx="2"/>
          </p:nvPr>
        </p:nvPicPr>
        <p:blipFill>
          <a:blip r:embed="rId3"/>
          <a:stretch>
            <a:fillRect/>
          </a:stretch>
        </p:blipFill>
        <p:spPr>
          <a:xfrm>
            <a:off x="6608394" y="1202246"/>
            <a:ext cx="5100248" cy="4262438"/>
          </a:xfrm>
        </p:spPr>
      </p:pic>
    </p:spTree>
    <p:extLst>
      <p:ext uri="{BB962C8B-B14F-4D97-AF65-F5344CB8AC3E}">
        <p14:creationId xmlns:p14="http://schemas.microsoft.com/office/powerpoint/2010/main" val="34105381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27F179-99F6-DA63-0721-D491AD149E95}"/>
              </a:ext>
            </a:extLst>
          </p:cNvPr>
          <p:cNvSpPr>
            <a:spLocks noGrp="1"/>
          </p:cNvSpPr>
          <p:nvPr>
            <p:ph type="title" idx="4294967295"/>
          </p:nvPr>
        </p:nvSpPr>
        <p:spPr>
          <a:xfrm>
            <a:off x="752475" y="1000125"/>
            <a:ext cx="5181600" cy="51768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DO NOT share your daily schedule: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Appointments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Trips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Work</a:t>
            </a:r>
          </a:p>
        </p:txBody>
      </p:sp>
      <p:pic>
        <p:nvPicPr>
          <p:cNvPr id="7" name="Content Placeholder 6">
            <a:extLst>
              <a:ext uri="{FF2B5EF4-FFF2-40B4-BE49-F238E27FC236}">
                <a16:creationId xmlns:a16="http://schemas.microsoft.com/office/drawing/2014/main" id="{646CC7D6-4287-2550-F1C0-2672A4E33819}"/>
              </a:ext>
              <a:ext uri="{C183D7F6-B498-43B3-948B-1728B52AA6E4}">
                <adec:decorative xmlns:adec="http://schemas.microsoft.com/office/drawing/2017/decorative" val="1"/>
              </a:ext>
            </a:extLst>
          </p:cNvPr>
          <p:cNvPicPr>
            <a:picLocks noGrp="1" noChangeAspect="1"/>
          </p:cNvPicPr>
          <p:nvPr>
            <p:ph sz="half" idx="2"/>
          </p:nvPr>
        </p:nvPicPr>
        <p:blipFill>
          <a:blip r:embed="rId3"/>
          <a:stretch>
            <a:fillRect/>
          </a:stretch>
        </p:blipFill>
        <p:spPr>
          <a:xfrm>
            <a:off x="6503586" y="1460924"/>
            <a:ext cx="5181600" cy="3690492"/>
          </a:xfrm>
        </p:spPr>
      </p:pic>
    </p:spTree>
    <p:extLst>
      <p:ext uri="{BB962C8B-B14F-4D97-AF65-F5344CB8AC3E}">
        <p14:creationId xmlns:p14="http://schemas.microsoft.com/office/powerpoint/2010/main" val="35244493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27F179-99F6-DA63-0721-D491AD149E95}"/>
              </a:ext>
            </a:extLst>
          </p:cNvPr>
          <p:cNvSpPr>
            <a:spLocks noGrp="1"/>
          </p:cNvSpPr>
          <p:nvPr>
            <p:ph type="title" idx="4294967295"/>
          </p:nvPr>
        </p:nvSpPr>
        <p:spPr>
          <a:xfrm>
            <a:off x="514350" y="1968500"/>
            <a:ext cx="5181600" cy="42624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rPr>
              <a:t>DO NOT share your current location.</a:t>
            </a:r>
            <a:endParaRPr kumimoji="0" lang="en-US" sz="20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Content Placeholder 5">
            <a:extLst>
              <a:ext uri="{FF2B5EF4-FFF2-40B4-BE49-F238E27FC236}">
                <a16:creationId xmlns:a16="http://schemas.microsoft.com/office/drawing/2014/main" id="{951045DF-DAAC-AE73-C81B-97742E9D5BDA}"/>
              </a:ext>
              <a:ext uri="{C183D7F6-B498-43B3-948B-1728B52AA6E4}">
                <adec:decorative xmlns:adec="http://schemas.microsoft.com/office/drawing/2017/decorative" val="1"/>
              </a:ext>
            </a:extLst>
          </p:cNvPr>
          <p:cNvPicPr>
            <a:picLocks noGrp="1" noChangeAspect="1"/>
          </p:cNvPicPr>
          <p:nvPr>
            <p:ph sz="half" idx="2"/>
          </p:nvPr>
        </p:nvPicPr>
        <p:blipFill>
          <a:blip r:embed="rId3"/>
          <a:stretch>
            <a:fillRect/>
          </a:stretch>
        </p:blipFill>
        <p:spPr>
          <a:xfrm>
            <a:off x="6646609" y="1443965"/>
            <a:ext cx="5181600" cy="3970070"/>
          </a:xfrm>
          <a:prstGeom prst="rect">
            <a:avLst/>
          </a:prstGeom>
        </p:spPr>
      </p:pic>
    </p:spTree>
    <p:extLst>
      <p:ext uri="{BB962C8B-B14F-4D97-AF65-F5344CB8AC3E}">
        <p14:creationId xmlns:p14="http://schemas.microsoft.com/office/powerpoint/2010/main" val="25039737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A001C08-BF63-0D4D-DC36-17AB1001BD63}"/>
              </a:ext>
            </a:extLst>
          </p:cNvPr>
          <p:cNvSpPr>
            <a:spLocks noGrp="1"/>
          </p:cNvSpPr>
          <p:nvPr>
            <p:ph type="title" idx="4294967295"/>
          </p:nvPr>
        </p:nvSpPr>
        <p:spPr>
          <a:xfrm>
            <a:off x="5303838" y="1600200"/>
            <a:ext cx="6172200" cy="42386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A strong password is one of the best ways to keep your online accounts safe.</a:t>
            </a:r>
          </a:p>
        </p:txBody>
      </p:sp>
      <p:pic>
        <p:nvPicPr>
          <p:cNvPr id="8" name="Picture 7">
            <a:extLst>
              <a:ext uri="{FF2B5EF4-FFF2-40B4-BE49-F238E27FC236}">
                <a16:creationId xmlns:a16="http://schemas.microsoft.com/office/drawing/2014/main" id="{4C0D6898-F0CA-E6A1-E420-0879FF6F0F5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95147" y="1605375"/>
            <a:ext cx="4346611" cy="3647249"/>
          </a:xfrm>
          <a:prstGeom prst="rect">
            <a:avLst/>
          </a:prstGeom>
        </p:spPr>
      </p:pic>
    </p:spTree>
    <p:extLst>
      <p:ext uri="{BB962C8B-B14F-4D97-AF65-F5344CB8AC3E}">
        <p14:creationId xmlns:p14="http://schemas.microsoft.com/office/powerpoint/2010/main" val="4105259561"/>
      </p:ext>
    </p:extLst>
  </p:cSld>
  <p:clrMapOvr>
    <a:masterClrMapping/>
  </p:clrMapOvr>
</p:sld>
</file>

<file path=ppt/theme/theme1.xml><?xml version="1.0" encoding="utf-8"?>
<a:theme xmlns:a="http://schemas.openxmlformats.org/drawingml/2006/main" name="Office Theme">
  <a:themeElements>
    <a:clrScheme name="OHDODD + Altarum">
      <a:dk1>
        <a:srgbClr val="000000"/>
      </a:dk1>
      <a:lt1>
        <a:srgbClr val="FFFFFF"/>
      </a:lt1>
      <a:dk2>
        <a:srgbClr val="44546A"/>
      </a:dk2>
      <a:lt2>
        <a:srgbClr val="E7E6E6"/>
      </a:lt2>
      <a:accent1>
        <a:srgbClr val="CAD73C"/>
      </a:accent1>
      <a:accent2>
        <a:srgbClr val="6DA9DC"/>
      </a:accent2>
      <a:accent3>
        <a:srgbClr val="0E3F74"/>
      </a:accent3>
      <a:accent4>
        <a:srgbClr val="C12637"/>
      </a:accent4>
      <a:accent5>
        <a:srgbClr val="5B9BD5"/>
      </a:accent5>
      <a:accent6>
        <a:srgbClr val="A6A6A6"/>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E506B631-C134-0A4B-A52B-CC8D79C94A16}" vid="{431F0DEB-A194-B343-952C-CBBAE6B52FE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3E1831465204F4DB895A29006AFE8C7" ma:contentTypeVersion="14" ma:contentTypeDescription="Create a new document." ma:contentTypeScope="" ma:versionID="ebd950df451a6d895557673e21316f70">
  <xsd:schema xmlns:xsd="http://www.w3.org/2001/XMLSchema" xmlns:xs="http://www.w3.org/2001/XMLSchema" xmlns:p="http://schemas.microsoft.com/office/2006/metadata/properties" xmlns:ns2="635b3177-b61c-404f-b326-16cfed8d247f" xmlns:ns3="047bb72d-e234-4d44-93a0-25620591dbf7" targetNamespace="http://schemas.microsoft.com/office/2006/metadata/properties" ma:root="true" ma:fieldsID="4c302414088ae26e400bf896f716f0b3" ns2:_="" ns3:_="">
    <xsd:import namespace="635b3177-b61c-404f-b326-16cfed8d247f"/>
    <xsd:import namespace="047bb72d-e234-4d44-93a0-25620591dbf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5b3177-b61c-404f-b326-16cfed8d24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ddddcd57-84d1-4efd-b16d-73b006936c4b"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7bb72d-e234-4d44-93a0-25620591dbf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7128c2b3-882a-4b70-8bc4-624270d8ac9d}" ma:internalName="TaxCatchAll" ma:showField="CatchAllData" ma:web="047bb72d-e234-4d44-93a0-25620591dbf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47bb72d-e234-4d44-93a0-25620591dbf7" xsi:nil="true"/>
    <lcf76f155ced4ddcb4097134ff3c332f xmlns="635b3177-b61c-404f-b326-16cfed8d247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432B301-D999-4596-B61F-5D93CFEBDE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5b3177-b61c-404f-b326-16cfed8d247f"/>
    <ds:schemaRef ds:uri="047bb72d-e234-4d44-93a0-25620591dbf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86DF335-0B64-4250-8630-BE16FD4B71E9}">
  <ds:schemaRefs>
    <ds:schemaRef ds:uri="http://schemas.microsoft.com/sharepoint/v3/contenttype/forms"/>
  </ds:schemaRefs>
</ds:datastoreItem>
</file>

<file path=customXml/itemProps3.xml><?xml version="1.0" encoding="utf-8"?>
<ds:datastoreItem xmlns:ds="http://schemas.openxmlformats.org/officeDocument/2006/customXml" ds:itemID="{5560808E-2381-4F93-AF9E-5980362F45E0}"/>
</file>

<file path=docProps/app.xml><?xml version="1.0" encoding="utf-8"?>
<Properties xmlns="http://schemas.openxmlformats.org/officeDocument/2006/extended-properties" xmlns:vt="http://schemas.openxmlformats.org/officeDocument/2006/docPropsVTypes">
  <Template>Office Theme</Template>
  <TotalTime>628</TotalTime>
  <Words>2216</Words>
  <Application>Microsoft Macintosh PowerPoint</Application>
  <PresentationFormat>Widescreen</PresentationFormat>
  <Paragraphs>346</Paragraphs>
  <Slides>45</Slides>
  <Notes>44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45</vt:i4>
      </vt:variant>
    </vt:vector>
  </HeadingPairs>
  <TitlesOfParts>
    <vt:vector size="49" baseType="lpstr">
      <vt:lpstr>Aptos</vt:lpstr>
      <vt:lpstr>Arial</vt:lpstr>
      <vt:lpstr>Calibri</vt:lpstr>
      <vt:lpstr>Office Theme</vt:lpstr>
      <vt:lpstr>  Staying Safe Online</vt:lpstr>
      <vt:lpstr>Learning Objectives</vt:lpstr>
      <vt:lpstr>The internet allows you to do many things while online.</vt:lpstr>
      <vt:lpstr>Being online comes with some risk. </vt:lpstr>
      <vt:lpstr>Stay Safe Online</vt:lpstr>
      <vt:lpstr>DO NOT share your personal information:  Your name  Your phone number  You address  Your banking information  Your Social Security Number </vt:lpstr>
      <vt:lpstr>DO NOT share your daily schedule:  Appointments Trips Work</vt:lpstr>
      <vt:lpstr>  DO NOT share your current location.  </vt:lpstr>
      <vt:lpstr>A strong password is one of the best ways to keep your online accounts safe.</vt:lpstr>
      <vt:lpstr>  A strong password should include:  UPPERCASE letters lowercase letters Numbers Symbols (%#&amp;*)</vt:lpstr>
      <vt:lpstr>  A strong password should NOT include anything that would be easy to guess:  Dates (birthdates, anniversaries) Numbers in a row (123456) </vt:lpstr>
      <vt:lpstr>Forgot Your Password </vt:lpstr>
      <vt:lpstr>What is Online Banking?</vt:lpstr>
      <vt:lpstr>Online Banking</vt:lpstr>
      <vt:lpstr>Keep Your Banking Details Private</vt:lpstr>
      <vt:lpstr>Online Banking Safety</vt:lpstr>
      <vt:lpstr>Online Banking Safety     part 1</vt:lpstr>
      <vt:lpstr>Online Banking Safety     part 2</vt:lpstr>
      <vt:lpstr>How to Avoid Scams</vt:lpstr>
      <vt:lpstr>Scammers</vt:lpstr>
      <vt:lpstr>Email Scams  part one</vt:lpstr>
      <vt:lpstr>Email Scams  part two </vt:lpstr>
      <vt:lpstr>Emails and Your Bank</vt:lpstr>
      <vt:lpstr>Phone Scams</vt:lpstr>
      <vt:lpstr>Calls and Your Bank</vt:lpstr>
      <vt:lpstr>Text Scams</vt:lpstr>
      <vt:lpstr>Social Media Security</vt:lpstr>
      <vt:lpstr>Social Media Security part 1</vt:lpstr>
      <vt:lpstr>Social Media Security part 2</vt:lpstr>
      <vt:lpstr>Social Media Security part 3 </vt:lpstr>
      <vt:lpstr>Social Media Security part 4</vt:lpstr>
      <vt:lpstr>Social Media Security part 5</vt:lpstr>
      <vt:lpstr>What Does It Mean to Get Hacked?</vt:lpstr>
      <vt:lpstr>A hacker is someone that gets into your social media account without your permission.</vt:lpstr>
      <vt:lpstr>What To Do If Your Social Media Is Hacked?</vt:lpstr>
      <vt:lpstr>What To Do If Your Social Media Is Hacked? continued</vt:lpstr>
      <vt:lpstr>What To Do If You Think You Have Been Scammed</vt:lpstr>
      <vt:lpstr>Online Shopping</vt:lpstr>
      <vt:lpstr>Online apps</vt:lpstr>
      <vt:lpstr>Tips and Reminders for Staying Safe Online</vt:lpstr>
      <vt:lpstr>Integrated Supports Star</vt:lpstr>
      <vt:lpstr>Integrated Support Star Example</vt:lpstr>
      <vt:lpstr>Integrated Support Star</vt:lpstr>
      <vt:lpstr>Resources</vt:lpstr>
      <vt:lpstr>Acknowledgements: Community Life Guide: A Project of Ohio Department of Developmental Disabilities. Developed by Altarum and Life Course Nexus Training and Technical Assistance Center, UMKC institutes for Human Development, UCEDD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Kaifes, Melynda</dc:creator>
  <cp:lastModifiedBy>John Deever</cp:lastModifiedBy>
  <cp:revision>17</cp:revision>
  <dcterms:created xsi:type="dcterms:W3CDTF">2024-01-19T17:06:07Z</dcterms:created>
  <dcterms:modified xsi:type="dcterms:W3CDTF">2024-03-22T15:25:28Z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0x010100F3E1831465204F4DB895A29006AFE8C7</vt:lpwstr>
  </property>
</Properties>
</file>