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60" r:id="rId5"/>
    <p:sldId id="281" r:id="rId6"/>
    <p:sldId id="282" r:id="rId7"/>
    <p:sldId id="283" r:id="rId8"/>
    <p:sldId id="261" r:id="rId9"/>
    <p:sldId id="265" r:id="rId10"/>
    <p:sldId id="284" r:id="rId11"/>
    <p:sldId id="262" r:id="rId12"/>
    <p:sldId id="263" r:id="rId13"/>
    <p:sldId id="264"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 id="287" r:id="rId27"/>
    <p:sldId id="285" r:id="rId28"/>
    <p:sldId id="286" r:id="rId29"/>
    <p:sldId id="280" r:id="rId30"/>
    <p:sldId id="288" r:id="rId31"/>
    <p:sldId id="183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0"/>
    <p:restoredTop sz="95918"/>
  </p:normalViewPr>
  <p:slideViewPr>
    <p:cSldViewPr snapToGrid="0">
      <p:cViewPr varScale="1">
        <p:scale>
          <a:sx n="77" d="100"/>
          <a:sy n="77" d="100"/>
        </p:scale>
        <p:origin x="224" y="1168"/>
      </p:cViewPr>
      <p:guideLst/>
    </p:cSldViewPr>
  </p:slideViewPr>
  <p:outlineViewPr>
    <p:cViewPr>
      <p:scale>
        <a:sx n="33" d="100"/>
        <a:sy n="33" d="100"/>
      </p:scale>
      <p:origin x="0" y="-170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FB037-B54D-B645-9189-B843412A6017}" type="datetimeFigureOut">
              <a:rPr lang="en-US" smtClean="0"/>
              <a:t>4/16/24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49F7F-86F1-AA46-90A1-52F61865C077}" type="slidenum">
              <a:rPr lang="en-US" smtClean="0"/>
              <a:t>‹#›</a:t>
            </a:fld>
            <a:endParaRPr lang="en-US"/>
          </a:p>
        </p:txBody>
      </p:sp>
    </p:spTree>
    <p:extLst>
      <p:ext uri="{BB962C8B-B14F-4D97-AF65-F5344CB8AC3E}">
        <p14:creationId xmlns:p14="http://schemas.microsoft.com/office/powerpoint/2010/main" val="97204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learn more about Planning for Health Care as an adult.  </a:t>
            </a:r>
          </a:p>
          <a:p>
            <a:pPr marL="0" marR="0" algn="l">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will refer to the EZ-Reader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Making the Move to Adult Health Care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throughout the training.  </a:t>
            </a:r>
          </a:p>
          <a:p>
            <a:pPr marL="0" marR="0" algn="l">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learning activity will be completed in the training.  </a:t>
            </a:r>
          </a:p>
          <a:p>
            <a:pPr marL="0" marR="0" algn="l">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Please ask questions as we go through. </a:t>
            </a:r>
            <a:endParaRPr lang="en-US" dirty="0"/>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1</a:t>
            </a:fld>
            <a:endParaRPr lang="en-US"/>
          </a:p>
        </p:txBody>
      </p:sp>
    </p:spTree>
    <p:extLst>
      <p:ext uri="{BB962C8B-B14F-4D97-AF65-F5344CB8AC3E}">
        <p14:creationId xmlns:p14="http://schemas.microsoft.com/office/powerpoint/2010/main" val="242921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You may need to pay money called a co-pay to see a doctor.  </a:t>
            </a:r>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10</a:t>
            </a:fld>
            <a:endParaRPr lang="en-US"/>
          </a:p>
        </p:txBody>
      </p:sp>
    </p:spTree>
    <p:extLst>
      <p:ext uri="{BB962C8B-B14F-4D97-AF65-F5344CB8AC3E}">
        <p14:creationId xmlns:p14="http://schemas.microsoft.com/office/powerpoint/2010/main" val="4006878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There are many questions you should ask and think about as you are choosing a new doctor.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9025211E-147F-BE44-9B8C-2163D1279766}" type="slidenum">
              <a:rPr lang="en-US" smtClean="0"/>
              <a:t>11</a:t>
            </a:fld>
            <a:endParaRPr lang="en-US"/>
          </a:p>
        </p:txBody>
      </p:sp>
    </p:spTree>
    <p:extLst>
      <p:ext uri="{BB962C8B-B14F-4D97-AF65-F5344CB8AC3E}">
        <p14:creationId xmlns:p14="http://schemas.microsoft.com/office/powerpoint/2010/main" val="1115337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9025211E-147F-BE44-9B8C-2163D1279766}" type="slidenum">
              <a:rPr lang="en-US" smtClean="0"/>
              <a:t>12</a:t>
            </a:fld>
            <a:endParaRPr lang="en-US"/>
          </a:p>
        </p:txBody>
      </p:sp>
    </p:spTree>
    <p:extLst>
      <p:ext uri="{BB962C8B-B14F-4D97-AF65-F5344CB8AC3E}">
        <p14:creationId xmlns:p14="http://schemas.microsoft.com/office/powerpoint/2010/main" val="264463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These are great questions to ask when contacting a new doctor’s office.  The receptionist or nurse can answer many of these questions.  </a:t>
            </a:r>
          </a:p>
        </p:txBody>
      </p:sp>
      <p:sp>
        <p:nvSpPr>
          <p:cNvPr id="4" name="Slide Number Placeholder 3"/>
          <p:cNvSpPr>
            <a:spLocks noGrp="1"/>
          </p:cNvSpPr>
          <p:nvPr>
            <p:ph type="sldNum" sz="quarter" idx="5"/>
          </p:nvPr>
        </p:nvSpPr>
        <p:spPr/>
        <p:txBody>
          <a:bodyPr/>
          <a:lstStyle/>
          <a:p>
            <a:fld id="{9025211E-147F-BE44-9B8C-2163D1279766}" type="slidenum">
              <a:rPr lang="en-US" smtClean="0"/>
              <a:t>13</a:t>
            </a:fld>
            <a:endParaRPr lang="en-US"/>
          </a:p>
        </p:txBody>
      </p:sp>
    </p:spTree>
    <p:extLst>
      <p:ext uri="{BB962C8B-B14F-4D97-AF65-F5344CB8AC3E}">
        <p14:creationId xmlns:p14="http://schemas.microsoft.com/office/powerpoint/2010/main" val="6992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Read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14</a:t>
            </a:fld>
            <a:endParaRPr lang="en-US"/>
          </a:p>
        </p:txBody>
      </p:sp>
    </p:spTree>
    <p:extLst>
      <p:ext uri="{BB962C8B-B14F-4D97-AF65-F5344CB8AC3E}">
        <p14:creationId xmlns:p14="http://schemas.microsoft.com/office/powerpoint/2010/main" val="1881106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It is important to think beyond the doctor.  What if you need to go to the hospital?</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9025211E-147F-BE44-9B8C-2163D1279766}" type="slidenum">
              <a:rPr lang="en-US" smtClean="0"/>
              <a:t>15</a:t>
            </a:fld>
            <a:endParaRPr lang="en-US"/>
          </a:p>
        </p:txBody>
      </p:sp>
    </p:spTree>
    <p:extLst>
      <p:ext uri="{BB962C8B-B14F-4D97-AF65-F5344CB8AC3E}">
        <p14:creationId xmlns:p14="http://schemas.microsoft.com/office/powerpoint/2010/main" val="132800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Aptos" panose="020B0004020202020204" pitchFamily="34" charset="0"/>
                <a:cs typeface="Calibri" panose="020F0502020204030204" pitchFamily="34" charset="0"/>
              </a:rPr>
              <a:t>It is important to understand what your insurance pays and what you will need to pay.</a:t>
            </a:r>
            <a:r>
              <a:rPr lang="en-US" sz="1200" b="1" dirty="0">
                <a:effectLst/>
                <a:latin typeface="Calibri" panose="020F0502020204030204" pitchFamily="34" charset="0"/>
                <a:ea typeface="Aptos" panose="020B0004020202020204" pitchFamily="34" charset="0"/>
                <a:cs typeface="Calibri" panose="020F0502020204030204" pitchFamily="34" charset="0"/>
              </a:rPr>
              <a:t> </a:t>
            </a:r>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9025211E-147F-BE44-9B8C-2163D1279766}" type="slidenum">
              <a:rPr lang="en-US" smtClean="0"/>
              <a:t>16</a:t>
            </a:fld>
            <a:endParaRPr lang="en-US"/>
          </a:p>
        </p:txBody>
      </p:sp>
    </p:spTree>
    <p:extLst>
      <p:ext uri="{BB962C8B-B14F-4D97-AF65-F5344CB8AC3E}">
        <p14:creationId xmlns:p14="http://schemas.microsoft.com/office/powerpoint/2010/main" val="1843843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 medical summary includes your history, treatments, and other things your new doctor should know about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It is important for your new doctor to have all your information before your first visit.  </a:t>
            </a:r>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17</a:t>
            </a:fld>
            <a:endParaRPr lang="en-US"/>
          </a:p>
        </p:txBody>
      </p:sp>
    </p:spTree>
    <p:extLst>
      <p:ext uri="{BB962C8B-B14F-4D97-AF65-F5344CB8AC3E}">
        <p14:creationId xmlns:p14="http://schemas.microsoft.com/office/powerpoint/2010/main" val="2521025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Have important documents like your ID and insurance card available.</a:t>
            </a:r>
          </a:p>
          <a:p>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Set a reminder on your phone or ask someone to remind you so you don’t forget appointments.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18</a:t>
            </a:fld>
            <a:endParaRPr lang="en-US"/>
          </a:p>
        </p:txBody>
      </p:sp>
    </p:spTree>
    <p:extLst>
      <p:ext uri="{BB962C8B-B14F-4D97-AF65-F5344CB8AC3E}">
        <p14:creationId xmlns:p14="http://schemas.microsoft.com/office/powerpoint/2010/main" val="46063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Call the doctor’s office to check on your medical information sent by your previous doctor.  If it has not been sent, call you previous doctor to remind them to send the information.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Plan how to get to the appointment. ( i.e., friend, family member, Uber,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Let your doctor’s office know ahead of time if you cannot keep an appointment.</a:t>
            </a:r>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19</a:t>
            </a:fld>
            <a:endParaRPr lang="en-US"/>
          </a:p>
        </p:txBody>
      </p:sp>
    </p:spTree>
    <p:extLst>
      <p:ext uri="{BB962C8B-B14F-4D97-AF65-F5344CB8AC3E}">
        <p14:creationId xmlns:p14="http://schemas.microsoft.com/office/powerpoint/2010/main" val="2171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training today, we will talk about multiple ways to choose a new doctor as well as preparing yourself for the first visit.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Demonstrate ways to choose a new doctor</a:t>
            </a:r>
          </a:p>
          <a:p>
            <a:r>
              <a:rPr lang="en-US" dirty="0"/>
              <a:t>Describe how to prepare for a new doctor</a:t>
            </a:r>
          </a:p>
          <a:p>
            <a:r>
              <a:rPr lang="en-US" dirty="0"/>
              <a:t>Identify the level of support needed for a new doctor.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2</a:t>
            </a:fld>
            <a:endParaRPr lang="en-US"/>
          </a:p>
        </p:txBody>
      </p:sp>
    </p:spTree>
    <p:extLst>
      <p:ext uri="{BB962C8B-B14F-4D97-AF65-F5344CB8AC3E}">
        <p14:creationId xmlns:p14="http://schemas.microsoft.com/office/powerpoint/2010/main" val="87116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If you brought someone to support you, ask them to</a:t>
            </a:r>
            <a:r>
              <a:rPr lang="en-US" sz="1200" dirty="0">
                <a:latin typeface="Calibri" panose="020F0502020204030204" pitchFamily="34" charset="0"/>
                <a:cs typeface="Calibri" panose="020F0502020204030204" pitchFamily="34" charset="0"/>
              </a:rPr>
              <a:t> take notes if it would help you. </a:t>
            </a:r>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20</a:t>
            </a:fld>
            <a:endParaRPr lang="en-US"/>
          </a:p>
        </p:txBody>
      </p:sp>
    </p:spTree>
    <p:extLst>
      <p:ext uri="{BB962C8B-B14F-4D97-AF65-F5344CB8AC3E}">
        <p14:creationId xmlns:p14="http://schemas.microsoft.com/office/powerpoint/2010/main" val="1086802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libri" panose="020F0502020204030204" pitchFamily="34" charset="0"/>
                <a:cs typeface="Calibri" panose="020F0502020204030204" pitchFamily="34" charset="0"/>
              </a:rPr>
              <a:t>Read Slide</a:t>
            </a:r>
          </a:p>
          <a:p>
            <a:pPr marL="0" indent="0">
              <a:buNone/>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This will help the doctor treat you the best way.</a:t>
            </a:r>
          </a:p>
          <a:p>
            <a:pPr marL="0" indent="0">
              <a:buNone/>
            </a:pPr>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21</a:t>
            </a:fld>
            <a:endParaRPr lang="en-US"/>
          </a:p>
        </p:txBody>
      </p:sp>
    </p:spTree>
    <p:extLst>
      <p:ext uri="{BB962C8B-B14F-4D97-AF65-F5344CB8AC3E}">
        <p14:creationId xmlns:p14="http://schemas.microsoft.com/office/powerpoint/2010/main" val="3459445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is very important to let your doctor know if you are unhappy with how things are going.  Be open and honest to try and resolve the problem.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Remember, it is your right to have good health care.  </a:t>
            </a:r>
          </a:p>
        </p:txBody>
      </p:sp>
      <p:sp>
        <p:nvSpPr>
          <p:cNvPr id="4" name="Slide Number Placeholder 3"/>
          <p:cNvSpPr>
            <a:spLocks noGrp="1"/>
          </p:cNvSpPr>
          <p:nvPr>
            <p:ph type="sldNum" sz="quarter" idx="5"/>
          </p:nvPr>
        </p:nvSpPr>
        <p:spPr/>
        <p:txBody>
          <a:bodyPr/>
          <a:lstStyle/>
          <a:p>
            <a:fld id="{9025211E-147F-BE44-9B8C-2163D1279766}" type="slidenum">
              <a:rPr lang="en-US" smtClean="0"/>
              <a:t>22</a:t>
            </a:fld>
            <a:endParaRPr lang="en-US"/>
          </a:p>
        </p:txBody>
      </p:sp>
    </p:spTree>
    <p:extLst>
      <p:ext uri="{BB962C8B-B14F-4D97-AF65-F5344CB8AC3E}">
        <p14:creationId xmlns:p14="http://schemas.microsoft.com/office/powerpoint/2010/main" val="2329011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Ian will share more about transitioning to adult health care.  </a:t>
            </a:r>
          </a:p>
        </p:txBody>
      </p:sp>
      <p:sp>
        <p:nvSpPr>
          <p:cNvPr id="4" name="Slide Number Placeholder 3"/>
          <p:cNvSpPr>
            <a:spLocks noGrp="1"/>
          </p:cNvSpPr>
          <p:nvPr>
            <p:ph type="sldNum" sz="quarter" idx="5"/>
          </p:nvPr>
        </p:nvSpPr>
        <p:spPr/>
        <p:txBody>
          <a:bodyPr/>
          <a:lstStyle/>
          <a:p>
            <a:fld id="{9025211E-147F-BE44-9B8C-2163D1279766}" type="slidenum">
              <a:rPr lang="en-US" smtClean="0"/>
              <a:t>23</a:t>
            </a:fld>
            <a:endParaRPr lang="en-US"/>
          </a:p>
        </p:txBody>
      </p:sp>
    </p:spTree>
    <p:extLst>
      <p:ext uri="{BB962C8B-B14F-4D97-AF65-F5344CB8AC3E}">
        <p14:creationId xmlns:p14="http://schemas.microsoft.com/office/powerpoint/2010/main" val="1841881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025211E-147F-BE44-9B8C-2163D1279766}" type="slidenum">
              <a:rPr lang="en-US" smtClean="0"/>
              <a:t>24</a:t>
            </a:fld>
            <a:endParaRPr lang="en-US"/>
          </a:p>
        </p:txBody>
      </p:sp>
    </p:spTree>
    <p:extLst>
      <p:ext uri="{BB962C8B-B14F-4D97-AF65-F5344CB8AC3E}">
        <p14:creationId xmlns:p14="http://schemas.microsoft.com/office/powerpoint/2010/main" val="2725022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Open Sans" panose="020B0606030504020204" pitchFamily="34" charset="0"/>
            </a:endParaRPr>
          </a:p>
          <a:p>
            <a:r>
              <a:rPr lang="en-US" sz="1200" b="0" i="0" dirty="0">
                <a:solidFill>
                  <a:srgbClr val="000000"/>
                </a:solidFill>
                <a:effectLst/>
                <a:latin typeface="Calibri" panose="020F0502020204030204" pitchFamily="34" charset="0"/>
                <a:cs typeface="Calibri" panose="020F0502020204030204" pitchFamily="34" charset="0"/>
              </a:rPr>
              <a:t>Living a healthy life and keeping your body in good working order can take some planning and effort.  </a:t>
            </a:r>
          </a:p>
          <a:p>
            <a:endParaRPr lang="en-US" sz="1200" b="0" i="0" dirty="0">
              <a:solidFill>
                <a:srgbClr val="000000"/>
              </a:solidFill>
              <a:effectLst/>
              <a:latin typeface="Calibri" panose="020F0502020204030204" pitchFamily="34" charset="0"/>
              <a:cs typeface="Calibri" panose="020F0502020204030204" pitchFamily="34" charset="0"/>
            </a:endParaRPr>
          </a:p>
          <a:p>
            <a:r>
              <a:rPr lang="en-US" b="0" i="0" dirty="0">
                <a:solidFill>
                  <a:srgbClr val="000000"/>
                </a:solidFill>
                <a:effectLst/>
                <a:latin typeface="Calibri" panose="020F0502020204030204" pitchFamily="34" charset="0"/>
                <a:cs typeface="Calibri" panose="020F0502020204030204" pitchFamily="34" charset="0"/>
              </a:rPr>
              <a:t>Healthy Living LifeCourse tools will help you have the conversations, explore your vision, and plan experiences and supports to achieve your healthy life. </a:t>
            </a:r>
          </a:p>
          <a:p>
            <a:endParaRPr lang="en-US" b="0" i="0" dirty="0">
              <a:solidFill>
                <a:srgbClr val="000000"/>
              </a:solidFill>
              <a:effectLst/>
              <a:latin typeface="Calibri" panose="020F0502020204030204" pitchFamily="34" charset="0"/>
              <a:cs typeface="Calibri" panose="020F0502020204030204" pitchFamily="34" charset="0"/>
            </a:endParaRPr>
          </a:p>
          <a:p>
            <a:r>
              <a:rPr lang="en-US" b="0" i="0" dirty="0">
                <a:solidFill>
                  <a:srgbClr val="000000"/>
                </a:solidFill>
                <a:effectLst/>
                <a:latin typeface="Calibri" panose="020F0502020204030204" pitchFamily="34" charset="0"/>
                <a:cs typeface="Calibri" panose="020F0502020204030204" pitchFamily="34" charset="0"/>
              </a:rPr>
              <a:t>The Learning Activity will explore </a:t>
            </a:r>
            <a:r>
              <a:rPr lang="en-US" b="0" i="1" dirty="0">
                <a:solidFill>
                  <a:srgbClr val="000000"/>
                </a:solidFill>
                <a:effectLst/>
                <a:latin typeface="Calibri" panose="020F0502020204030204" pitchFamily="34" charset="0"/>
                <a:cs typeface="Calibri" panose="020F0502020204030204" pitchFamily="34" charset="0"/>
              </a:rPr>
              <a:t>Today’s Health Care Visit </a:t>
            </a:r>
            <a:r>
              <a:rPr lang="en-US" b="0" i="0" dirty="0">
                <a:solidFill>
                  <a:srgbClr val="000000"/>
                </a:solidFill>
                <a:effectLst/>
                <a:latin typeface="Calibri" panose="020F0502020204030204" pitchFamily="34" charset="0"/>
                <a:cs typeface="Calibri" panose="020F0502020204030204" pitchFamily="34" charset="0"/>
              </a:rPr>
              <a:t>tool.  This tool will help you keep track of everything you want to share or ask about during your health care visit.  </a:t>
            </a:r>
            <a:endParaRPr lang="en-US" b="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Facilitator Notes:  </a:t>
            </a:r>
          </a:p>
          <a:p>
            <a:r>
              <a:rPr lang="en-US" dirty="0">
                <a:latin typeface="Calibri" panose="020F0502020204030204" pitchFamily="34" charset="0"/>
                <a:cs typeface="Calibri" panose="020F0502020204030204" pitchFamily="34" charset="0"/>
              </a:rPr>
              <a:t>The participants can review this now and take it with them to complete on their own.  You can split them into groups to review the tool or discuss the tool as a group.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may be helpful to read through the sections and discuss what they (or their support person) could write.  </a:t>
            </a:r>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25</a:t>
            </a:fld>
            <a:endParaRPr lang="en-US"/>
          </a:p>
        </p:txBody>
      </p:sp>
    </p:spTree>
    <p:extLst>
      <p:ext uri="{BB962C8B-B14F-4D97-AF65-F5344CB8AC3E}">
        <p14:creationId xmlns:p14="http://schemas.microsoft.com/office/powerpoint/2010/main" val="3216808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resources were used to create this training.  </a:t>
            </a:r>
          </a:p>
          <a:p>
            <a:endParaRPr lang="en-US" dirty="0"/>
          </a:p>
          <a:p>
            <a:r>
              <a:rPr lang="en-US" dirty="0"/>
              <a:t>It is important to understand how to plan for adult health care.  Understanding what you need to do when looking for a new doctor is important.</a:t>
            </a:r>
          </a:p>
          <a:p>
            <a:endParaRPr lang="en-US" dirty="0"/>
          </a:p>
          <a:p>
            <a:r>
              <a:rPr lang="en-US" dirty="0"/>
              <a:t>This training goes along with the EZ Reader </a:t>
            </a:r>
            <a:r>
              <a:rPr lang="en-US" i="1" dirty="0"/>
              <a:t>Making the Move to Adult Health Care.</a:t>
            </a:r>
          </a:p>
          <a:p>
            <a:endParaRPr lang="en-US" dirty="0"/>
          </a:p>
          <a:p>
            <a:r>
              <a:rPr lang="en-US" i="0" dirty="0"/>
              <a:t>Thank you for joining us.  </a:t>
            </a:r>
            <a:endParaRPr lang="en-US" dirty="0"/>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26</a:t>
            </a:fld>
            <a:endParaRPr lang="en-US"/>
          </a:p>
        </p:txBody>
      </p:sp>
    </p:spTree>
    <p:extLst>
      <p:ext uri="{BB962C8B-B14F-4D97-AF65-F5344CB8AC3E}">
        <p14:creationId xmlns:p14="http://schemas.microsoft.com/office/powerpoint/2010/main" val="137250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There are many ways you will know it is time to move to adult health care.  </a:t>
            </a:r>
          </a:p>
          <a:p>
            <a:endParaRPr lang="en-US" dirty="0"/>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3</a:t>
            </a:fld>
            <a:endParaRPr lang="en-US"/>
          </a:p>
        </p:txBody>
      </p:sp>
    </p:spTree>
    <p:extLst>
      <p:ext uri="{BB962C8B-B14F-4D97-AF65-F5344CB8AC3E}">
        <p14:creationId xmlns:p14="http://schemas.microsoft.com/office/powerpoint/2010/main" val="379843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You have been learning more about your own health and health care. Your health care will be different as you become an adult.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Read Slide</a:t>
            </a:r>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4</a:t>
            </a:fld>
            <a:endParaRPr lang="en-US"/>
          </a:p>
        </p:txBody>
      </p:sp>
    </p:spTree>
    <p:extLst>
      <p:ext uri="{BB962C8B-B14F-4D97-AF65-F5344CB8AC3E}">
        <p14:creationId xmlns:p14="http://schemas.microsoft.com/office/powerpoint/2010/main" val="2382464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choosing an adult doctor, ask yourself what you would like.  </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9025211E-147F-BE44-9B8C-2163D1279766}" type="slidenum">
              <a:rPr lang="en-US" smtClean="0"/>
              <a:t>5</a:t>
            </a:fld>
            <a:endParaRPr lang="en-US"/>
          </a:p>
        </p:txBody>
      </p:sp>
    </p:spTree>
    <p:extLst>
      <p:ext uri="{BB962C8B-B14F-4D97-AF65-F5344CB8AC3E}">
        <p14:creationId xmlns:p14="http://schemas.microsoft.com/office/powerpoint/2010/main" val="368756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libri" panose="020F0502020204030204" pitchFamily="34" charset="0"/>
                <a:cs typeface="Calibri" panose="020F0502020204030204" pitchFamily="34" charset="0"/>
              </a:rPr>
              <a:t>Read Slide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6</a:t>
            </a:fld>
            <a:endParaRPr lang="en-US"/>
          </a:p>
        </p:txBody>
      </p:sp>
    </p:spTree>
    <p:extLst>
      <p:ext uri="{BB962C8B-B14F-4D97-AF65-F5344CB8AC3E}">
        <p14:creationId xmlns:p14="http://schemas.microsoft.com/office/powerpoint/2010/main" val="2782178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libri" panose="020F0502020204030204" pitchFamily="34" charset="0"/>
                <a:cs typeface="Calibri" panose="020F0502020204030204" pitchFamily="34" charset="0"/>
              </a:rPr>
              <a:t>Read Slide</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What is important to you?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7</a:t>
            </a:fld>
            <a:endParaRPr lang="en-US"/>
          </a:p>
        </p:txBody>
      </p:sp>
    </p:spTree>
    <p:extLst>
      <p:ext uri="{BB962C8B-B14F-4D97-AF65-F5344CB8AC3E}">
        <p14:creationId xmlns:p14="http://schemas.microsoft.com/office/powerpoint/2010/main" val="227339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Aptos" panose="020B0004020202020204" pitchFamily="34" charset="0"/>
                <a:cs typeface="Calibri" panose="020F0502020204030204" pitchFamily="34" charset="0"/>
              </a:rPr>
              <a:t>Ask your current doctor if there is a doctor they think would be a good fit for you.</a:t>
            </a:r>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8</a:t>
            </a:fld>
            <a:endParaRPr lang="en-US"/>
          </a:p>
        </p:txBody>
      </p:sp>
    </p:spTree>
    <p:extLst>
      <p:ext uri="{BB962C8B-B14F-4D97-AF65-F5344CB8AC3E}">
        <p14:creationId xmlns:p14="http://schemas.microsoft.com/office/powerpoint/2010/main" val="3051493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Ask family members and friends if they have a doctor they think would be a good fit for you.  </a:t>
            </a:r>
          </a:p>
          <a:p>
            <a:endParaRPr lang="en-US" dirty="0"/>
          </a:p>
        </p:txBody>
      </p:sp>
      <p:sp>
        <p:nvSpPr>
          <p:cNvPr id="4" name="Slide Number Placeholder 3"/>
          <p:cNvSpPr>
            <a:spLocks noGrp="1"/>
          </p:cNvSpPr>
          <p:nvPr>
            <p:ph type="sldNum" sz="quarter" idx="5"/>
          </p:nvPr>
        </p:nvSpPr>
        <p:spPr/>
        <p:txBody>
          <a:bodyPr/>
          <a:lstStyle/>
          <a:p>
            <a:fld id="{9025211E-147F-BE44-9B8C-2163D1279766}" type="slidenum">
              <a:rPr lang="en-US" smtClean="0"/>
              <a:t>9</a:t>
            </a:fld>
            <a:endParaRPr lang="en-US"/>
          </a:p>
        </p:txBody>
      </p:sp>
    </p:spTree>
    <p:extLst>
      <p:ext uri="{BB962C8B-B14F-4D97-AF65-F5344CB8AC3E}">
        <p14:creationId xmlns:p14="http://schemas.microsoft.com/office/powerpoint/2010/main" val="1132134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2CD3-170B-6B16-065C-82FED4B1EDB3}"/>
              </a:ext>
            </a:extLst>
          </p:cNvPr>
          <p:cNvSpPr>
            <a:spLocks noGrp="1"/>
          </p:cNvSpPr>
          <p:nvPr>
            <p:ph type="ctrTitle"/>
          </p:nvPr>
        </p:nvSpPr>
        <p:spPr>
          <a:xfrm>
            <a:off x="1524000" y="2298357"/>
            <a:ext cx="9144000" cy="1608480"/>
          </a:xfrm>
        </p:spPr>
        <p:txBody>
          <a:bodyPr anchor="b">
            <a:normAutofit/>
          </a:bodyPr>
          <a:lstStyle>
            <a:lvl1pPr algn="ctr">
              <a:defRPr sz="54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5754C31-BF9C-5F4A-25F6-CC64E12CBCF9}"/>
              </a:ext>
            </a:extLst>
          </p:cNvPr>
          <p:cNvSpPr>
            <a:spLocks noGrp="1"/>
          </p:cNvSpPr>
          <p:nvPr>
            <p:ph type="subTitle" idx="1"/>
          </p:nvPr>
        </p:nvSpPr>
        <p:spPr>
          <a:xfrm>
            <a:off x="1524000" y="4040658"/>
            <a:ext cx="9144000" cy="16949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768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67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0555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3956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523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520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17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E7CEC1-DC4A-ECD3-84C1-2006FFDD713A}"/>
              </a:ext>
            </a:extLst>
          </p:cNvPr>
          <p:cNvSpPr>
            <a:spLocks noGrp="1"/>
          </p:cNvSpPr>
          <p:nvPr>
            <p:ph type="title" hasCustomPrompt="1"/>
          </p:nvPr>
        </p:nvSpPr>
        <p:spPr>
          <a:xfrm>
            <a:off x="838200" y="4907307"/>
            <a:ext cx="10515600" cy="1325563"/>
          </a:xfrm>
        </p:spPr>
        <p:txBody>
          <a:bodyPr>
            <a:normAutofit/>
          </a:bodyPr>
          <a:lstStyle>
            <a:lvl1pPr algn="ctr">
              <a:defRPr sz="2000">
                <a:latin typeface="+mn-lt"/>
              </a:defRPr>
            </a:lvl1pPr>
          </a:lstStyle>
          <a:p>
            <a:r>
              <a:rPr lang="en-US" dirty="0"/>
              <a:t>Acknowledgements</a:t>
            </a:r>
          </a:p>
        </p:txBody>
      </p:sp>
    </p:spTree>
    <p:extLst>
      <p:ext uri="{BB962C8B-B14F-4D97-AF65-F5344CB8AC3E}">
        <p14:creationId xmlns:p14="http://schemas.microsoft.com/office/powerpoint/2010/main" val="69988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A248-E9E3-8571-19A2-3FC5F6AB9C04}"/>
              </a:ext>
            </a:extLst>
          </p:cNvPr>
          <p:cNvSpPr>
            <a:spLocks noGrp="1"/>
          </p:cNvSpPr>
          <p:nvPr>
            <p:ph type="title"/>
          </p:nvPr>
        </p:nvSpPr>
        <p:spPr>
          <a:xfrm>
            <a:off x="838200" y="840259"/>
            <a:ext cx="10515600" cy="850429"/>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CD0AA1-4FBB-4053-0159-FEC6AC6C3F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5E7B-17EA-D46C-2BE3-58EF1948C8A1}"/>
              </a:ext>
            </a:extLst>
          </p:cNvPr>
          <p:cNvSpPr>
            <a:spLocks noGrp="1"/>
          </p:cNvSpPr>
          <p:nvPr>
            <p:ph type="dt" sz="half" idx="10"/>
          </p:nvPr>
        </p:nvSpPr>
        <p:spPr/>
        <p:txBody>
          <a:bodyPr/>
          <a:lstStyle/>
          <a:p>
            <a:fld id="{DF9D0DA4-B2F4-7E49-8D3E-8D4C4C3A82E1}" type="datetimeFigureOut">
              <a:rPr lang="en-US" smtClean="0"/>
              <a:t>4/16/24</a:t>
            </a:fld>
            <a:endParaRPr lang="en-US"/>
          </a:p>
        </p:txBody>
      </p:sp>
      <p:sp>
        <p:nvSpPr>
          <p:cNvPr id="5" name="Footer Placeholder 4">
            <a:extLst>
              <a:ext uri="{FF2B5EF4-FFF2-40B4-BE49-F238E27FC236}">
                <a16:creationId xmlns:a16="http://schemas.microsoft.com/office/drawing/2014/main" id="{2F0E8485-8A11-4215-CD5F-260FAD62E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6F496-E11A-3E82-62A4-196FABC0FC97}"/>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90128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A927-DE44-E684-A42C-71699571B26D}"/>
              </a:ext>
            </a:extLst>
          </p:cNvPr>
          <p:cNvSpPr>
            <a:spLocks noGrp="1"/>
          </p:cNvSpPr>
          <p:nvPr>
            <p:ph type="title"/>
          </p:nvPr>
        </p:nvSpPr>
        <p:spPr>
          <a:xfrm>
            <a:off x="831850" y="2268537"/>
            <a:ext cx="10515600" cy="1945117"/>
          </a:xfrm>
        </p:spPr>
        <p:txBody>
          <a:bodyPr anchor="b"/>
          <a:lstStyle>
            <a:lvl1pPr>
              <a:defRPr sz="6000" b="1" i="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B6823B-77B0-4927-7016-72239914358C}"/>
              </a:ext>
            </a:extLst>
          </p:cNvPr>
          <p:cNvSpPr>
            <a:spLocks noGrp="1"/>
          </p:cNvSpPr>
          <p:nvPr>
            <p:ph type="body" idx="1"/>
          </p:nvPr>
        </p:nvSpPr>
        <p:spPr>
          <a:xfrm>
            <a:off x="831850" y="422433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395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838200" y="1013253"/>
            <a:ext cx="10515600" cy="812371"/>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838200" y="1915297"/>
            <a:ext cx="5032664"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321136" y="1915297"/>
            <a:ext cx="5032664"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80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751703" y="1000897"/>
            <a:ext cx="10602097" cy="824728"/>
          </a:xfrm>
        </p:spPr>
        <p:txBody>
          <a:bodyPr>
            <a:normAutofit/>
          </a:bodyPr>
          <a:lstStyle>
            <a:lvl1pPr>
              <a:defRPr sz="4000" b="1"/>
            </a:lvl1pPr>
          </a:lstStyle>
          <a:p>
            <a:r>
              <a:rPr lang="en-US" dirty="0"/>
              <a:t>Click to edit Master title style</a:t>
            </a:r>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751703" y="1915297"/>
            <a:ext cx="5025642"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414656" y="1915297"/>
            <a:ext cx="4939143"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30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EF89-9EB2-90B6-108E-E4A3DB5E877E}"/>
              </a:ext>
            </a:extLst>
          </p:cNvPr>
          <p:cNvSpPr>
            <a:spLocks noGrp="1"/>
          </p:cNvSpPr>
          <p:nvPr>
            <p:ph type="title"/>
          </p:nvPr>
        </p:nvSpPr>
        <p:spPr>
          <a:xfrm>
            <a:off x="838200" y="864973"/>
            <a:ext cx="10515600" cy="825715"/>
          </a:xfrm>
        </p:spPr>
        <p:txBody>
          <a:bodyPr/>
          <a:lstStyle>
            <a:lvl1pPr>
              <a:defRPr b="1"/>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A423C1B-B58A-6C5C-628A-4A84121371C0}"/>
              </a:ext>
            </a:extLst>
          </p:cNvPr>
          <p:cNvSpPr>
            <a:spLocks noGrp="1"/>
          </p:cNvSpPr>
          <p:nvPr>
            <p:ph type="dt" sz="half" idx="10"/>
          </p:nvPr>
        </p:nvSpPr>
        <p:spPr/>
        <p:txBody>
          <a:bodyPr/>
          <a:lstStyle/>
          <a:p>
            <a:fld id="{DF9D0DA4-B2F4-7E49-8D3E-8D4C4C3A82E1}" type="datetimeFigureOut">
              <a:rPr lang="en-US" smtClean="0"/>
              <a:t>4/16/24</a:t>
            </a:fld>
            <a:endParaRPr lang="en-US"/>
          </a:p>
        </p:txBody>
      </p:sp>
      <p:sp>
        <p:nvSpPr>
          <p:cNvPr id="4" name="Footer Placeholder 3">
            <a:extLst>
              <a:ext uri="{FF2B5EF4-FFF2-40B4-BE49-F238E27FC236}">
                <a16:creationId xmlns:a16="http://schemas.microsoft.com/office/drawing/2014/main" id="{05145F79-AB48-8805-FA91-DE042FEB7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BDF95-1EEA-B6E5-C87D-74E964927F91}"/>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37534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39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076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872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6AA1D-06E4-72C9-30C1-85F3ED5E4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1BB660-3CD4-D107-A150-F6A8CD850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2D9A5-731C-C782-2554-872D2798A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D0DA4-B2F4-7E49-8D3E-8D4C4C3A82E1}" type="datetimeFigureOut">
              <a:rPr lang="en-US" smtClean="0"/>
              <a:t>4/16/24</a:t>
            </a:fld>
            <a:endParaRPr lang="en-US"/>
          </a:p>
        </p:txBody>
      </p:sp>
      <p:sp>
        <p:nvSpPr>
          <p:cNvPr id="5" name="Footer Placeholder 4">
            <a:extLst>
              <a:ext uri="{FF2B5EF4-FFF2-40B4-BE49-F238E27FC236}">
                <a16:creationId xmlns:a16="http://schemas.microsoft.com/office/drawing/2014/main" id="{966091D5-FCBF-44D5-F0D8-80873D71F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FFAE4F-146A-3CCC-4016-C02F8B9B5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FFF3A-021B-5543-B805-0999F10E57BC}" type="slidenum">
              <a:rPr lang="en-US" smtClean="0"/>
              <a:t>‹#›</a:t>
            </a:fld>
            <a:endParaRPr lang="en-US"/>
          </a:p>
        </p:txBody>
      </p:sp>
    </p:spTree>
    <p:extLst>
      <p:ext uri="{BB962C8B-B14F-4D97-AF65-F5344CB8AC3E}">
        <p14:creationId xmlns:p14="http://schemas.microsoft.com/office/powerpoint/2010/main" val="281503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4" r:id="rId6"/>
    <p:sldLayoutId id="2147483655" r:id="rId7"/>
    <p:sldLayoutId id="2147483656" r:id="rId8"/>
    <p:sldLayoutId id="2147483661" r:id="rId9"/>
    <p:sldLayoutId id="2147483657" r:id="rId10"/>
    <p:sldLayoutId id="2147483667" r:id="rId11"/>
    <p:sldLayoutId id="2147483664" r:id="rId12"/>
    <p:sldLayoutId id="2147483665" r:id="rId13"/>
    <p:sldLayoutId id="2147483666" r:id="rId14"/>
    <p:sldLayoutId id="2147483662" r:id="rId15"/>
    <p:sldLayoutId id="2147483663" r:id="rId16"/>
  </p:sldLayoutIdLst>
  <p:txStyles>
    <p:titleStyle>
      <a:lvl1pPr algn="l" defTabSz="914400" rtl="0" eaLnBrk="1" latinLnBrk="0" hangingPunct="1">
        <a:lnSpc>
          <a:spcPct val="90000"/>
        </a:lnSpc>
        <a:spcBef>
          <a:spcPct val="0"/>
        </a:spcBef>
        <a:buNone/>
        <a:defRPr sz="4000" b="1"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ttransition.org/6ce/?leaving-medical-summary-emergency-pla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gottransition.org/resource/?hct-questions-ask-doctor-youth" TargetMode="External"/><Relationship Id="rId4" Type="http://schemas.openxmlformats.org/officeDocument/2006/relationships/hyperlink" Target="https://www.youtube.com/watch?v=SjXIfyvqJh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medlineplus.gov/ency/article/001939.htm" TargetMode="External"/><Relationship Id="rId2" Type="http://schemas.openxmlformats.org/officeDocument/2006/relationships/hyperlink" Target="https://gottransition.org/resource/information-joint-telehealth-visit-young-adults" TargetMode="External"/><Relationship Id="rId1" Type="http://schemas.openxmlformats.org/officeDocument/2006/relationships/slideLayout" Target="../slideLayouts/slideLayout2.xml"/><Relationship Id="rId4" Type="http://schemas.openxmlformats.org/officeDocument/2006/relationships/hyperlink" Target="https://www.lifecoursetools.com/lifecourse-library/exploring-the-life-domains/healthy-livin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821754-78C6-F55A-70AD-50C1162D6D1D}"/>
              </a:ext>
            </a:extLst>
          </p:cNvPr>
          <p:cNvSpPr>
            <a:spLocks noGrp="1"/>
          </p:cNvSpPr>
          <p:nvPr>
            <p:ph type="ctrTitle"/>
          </p:nvPr>
        </p:nvSpPr>
        <p:spPr>
          <a:xfrm>
            <a:off x="1524000" y="4317656"/>
            <a:ext cx="9296400" cy="2121243"/>
          </a:xfrm>
        </p:spPr>
        <p:txBody>
          <a:bodyPr/>
          <a:lstStyle/>
          <a:p>
            <a:r>
              <a:rPr lang="en-US" dirty="0"/>
              <a:t>Planning for Adult Health Care</a:t>
            </a:r>
            <a:br>
              <a:rPr lang="en-US" dirty="0"/>
            </a:br>
            <a:endParaRPr lang="en-US" dirty="0"/>
          </a:p>
        </p:txBody>
      </p:sp>
      <p:pic>
        <p:nvPicPr>
          <p:cNvPr id="6" name="Picture 5">
            <a:extLst>
              <a:ext uri="{FF2B5EF4-FFF2-40B4-BE49-F238E27FC236}">
                <a16:creationId xmlns:a16="http://schemas.microsoft.com/office/drawing/2014/main" id="{C2B21C11-DC24-521F-316B-9CF78D2DAE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76320" y="2371456"/>
            <a:ext cx="3439360" cy="2292907"/>
          </a:xfrm>
          <a:prstGeom prst="rect">
            <a:avLst/>
          </a:prstGeom>
        </p:spPr>
      </p:pic>
    </p:spTree>
    <p:extLst>
      <p:ext uri="{BB962C8B-B14F-4D97-AF65-F5344CB8AC3E}">
        <p14:creationId xmlns:p14="http://schemas.microsoft.com/office/powerpoint/2010/main" val="346226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B64D-E172-5EA6-AD33-B0F8CD191F63}"/>
              </a:ext>
            </a:extLst>
          </p:cNvPr>
          <p:cNvSpPr>
            <a:spLocks noGrp="1"/>
          </p:cNvSpPr>
          <p:nvPr>
            <p:ph type="title"/>
          </p:nvPr>
        </p:nvSpPr>
        <p:spPr>
          <a:xfrm>
            <a:off x="605009" y="987424"/>
            <a:ext cx="3932237" cy="1069975"/>
          </a:xfrm>
        </p:spPr>
        <p:txBody>
          <a:bodyPr>
            <a:noAutofit/>
          </a:bodyPr>
          <a:lstStyle/>
          <a:p>
            <a:pPr algn="ctr"/>
            <a:r>
              <a:rPr lang="en-US" sz="3600" dirty="0"/>
              <a:t>Check with Your Health Insurance</a:t>
            </a:r>
          </a:p>
        </p:txBody>
      </p:sp>
      <p:pic>
        <p:nvPicPr>
          <p:cNvPr id="5" name="Picture Placeholder 4">
            <a:extLst>
              <a:ext uri="{FF2B5EF4-FFF2-40B4-BE49-F238E27FC236}">
                <a16:creationId xmlns:a16="http://schemas.microsoft.com/office/drawing/2014/main" id="{D4A1EEE5-B9CF-E7E0-85AD-0DACF8513D27}"/>
              </a:ext>
              <a:ext uri="{C183D7F6-B498-43B3-948B-1728B52AA6E4}">
                <adec:decorative xmlns:adec="http://schemas.microsoft.com/office/drawing/2017/decorative" val="1"/>
              </a:ext>
            </a:extLst>
          </p:cNvPr>
          <p:cNvPicPr>
            <a:picLocks noGrp="1" noChangeAspect="1"/>
          </p:cNvPicPr>
          <p:nvPr>
            <p:ph type="pic" idx="1"/>
          </p:nvPr>
        </p:nvPicPr>
        <p:blipFill>
          <a:blip r:embed="rId3"/>
          <a:srcRect l="5776" r="5776"/>
          <a:stretch/>
        </p:blipFill>
        <p:spPr>
          <a:xfrm>
            <a:off x="5877655" y="1237319"/>
            <a:ext cx="5551305" cy="4383361"/>
          </a:xfrm>
        </p:spPr>
      </p:pic>
      <p:sp>
        <p:nvSpPr>
          <p:cNvPr id="3" name="Content Placeholder 2">
            <a:extLst>
              <a:ext uri="{FF2B5EF4-FFF2-40B4-BE49-F238E27FC236}">
                <a16:creationId xmlns:a16="http://schemas.microsoft.com/office/drawing/2014/main" id="{A53D8E60-CC93-004D-6088-759943B3117F}"/>
              </a:ext>
            </a:extLst>
          </p:cNvPr>
          <p:cNvSpPr>
            <a:spLocks noGrp="1"/>
          </p:cNvSpPr>
          <p:nvPr>
            <p:ph type="body" sz="half" idx="2"/>
          </p:nvPr>
        </p:nvSpPr>
        <p:spPr>
          <a:xfrm>
            <a:off x="605009" y="2057400"/>
            <a:ext cx="3932237" cy="3811588"/>
          </a:xfrm>
        </p:spPr>
        <p:txBody>
          <a:bodyPr anchor="ctr"/>
          <a:lstStyle/>
          <a:p>
            <a:r>
              <a:rPr lang="en-US" sz="2800" dirty="0"/>
              <a:t>Health insurance companies have a list of doctors who are “in-network.”</a:t>
            </a:r>
          </a:p>
          <a:p>
            <a:endParaRPr lang="en-US" sz="2800" dirty="0"/>
          </a:p>
          <a:p>
            <a:r>
              <a:rPr lang="en-US" sz="2800" dirty="0"/>
              <a:t>In-network means your insurance will pay for part of the doctor’s visit.</a:t>
            </a:r>
            <a:endParaRPr lang="en-US" dirty="0"/>
          </a:p>
        </p:txBody>
      </p:sp>
    </p:spTree>
    <p:extLst>
      <p:ext uri="{BB962C8B-B14F-4D97-AF65-F5344CB8AC3E}">
        <p14:creationId xmlns:p14="http://schemas.microsoft.com/office/powerpoint/2010/main" val="1951492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A4322-64B4-A7EB-4998-628E684FA4FA}"/>
              </a:ext>
            </a:extLst>
          </p:cNvPr>
          <p:cNvSpPr>
            <a:spLocks noGrp="1"/>
          </p:cNvSpPr>
          <p:nvPr>
            <p:ph type="title"/>
          </p:nvPr>
        </p:nvSpPr>
        <p:spPr>
          <a:xfrm>
            <a:off x="5183186" y="987425"/>
            <a:ext cx="6172201" cy="1069975"/>
          </a:xfrm>
        </p:spPr>
        <p:txBody>
          <a:bodyPr>
            <a:noAutofit/>
          </a:bodyPr>
          <a:lstStyle/>
          <a:p>
            <a:pPr algn="ctr"/>
            <a:r>
              <a:rPr lang="en-US" sz="4000" dirty="0"/>
              <a:t>Things to Ask the New </a:t>
            </a:r>
            <a:br>
              <a:rPr lang="en-US" sz="4000" dirty="0"/>
            </a:br>
            <a:r>
              <a:rPr lang="en-US" sz="4000" dirty="0"/>
              <a:t>Doctor’s Office</a:t>
            </a:r>
          </a:p>
        </p:txBody>
      </p:sp>
      <p:pic>
        <p:nvPicPr>
          <p:cNvPr id="5" name="Picture 4" descr="Partial close up of an insurance card with text and numbers Individual HMO Plan, you must see your PCP for routine care">
            <a:extLst>
              <a:ext uri="{FF2B5EF4-FFF2-40B4-BE49-F238E27FC236}">
                <a16:creationId xmlns:a16="http://schemas.microsoft.com/office/drawing/2014/main" id="{F827EE80-52C9-D8A5-ECF0-78081D4B16EE}"/>
              </a:ext>
            </a:extLst>
          </p:cNvPr>
          <p:cNvPicPr>
            <a:picLocks noChangeAspect="1"/>
          </p:cNvPicPr>
          <p:nvPr/>
        </p:nvPicPr>
        <p:blipFill>
          <a:blip r:embed="rId3"/>
          <a:stretch>
            <a:fillRect/>
          </a:stretch>
        </p:blipFill>
        <p:spPr>
          <a:xfrm>
            <a:off x="443111" y="2057400"/>
            <a:ext cx="4256031" cy="2972388"/>
          </a:xfrm>
          <a:prstGeom prst="rect">
            <a:avLst/>
          </a:prstGeom>
        </p:spPr>
      </p:pic>
      <p:sp>
        <p:nvSpPr>
          <p:cNvPr id="3" name="Content Placeholder 2">
            <a:extLst>
              <a:ext uri="{FF2B5EF4-FFF2-40B4-BE49-F238E27FC236}">
                <a16:creationId xmlns:a16="http://schemas.microsoft.com/office/drawing/2014/main" id="{515C76FC-D780-0090-0F63-4EAE2B8F5679}"/>
              </a:ext>
            </a:extLst>
          </p:cNvPr>
          <p:cNvSpPr>
            <a:spLocks noGrp="1"/>
          </p:cNvSpPr>
          <p:nvPr>
            <p:ph idx="1"/>
          </p:nvPr>
        </p:nvSpPr>
        <p:spPr>
          <a:xfrm>
            <a:off x="5183188" y="2057400"/>
            <a:ext cx="6172200" cy="3803650"/>
          </a:xfrm>
        </p:spPr>
        <p:txBody>
          <a:bodyPr anchor="ctr">
            <a:normAutofit/>
          </a:bodyPr>
          <a:lstStyle/>
          <a:p>
            <a:r>
              <a:rPr lang="en-US" sz="2800" dirty="0"/>
              <a:t>Is the doctor taking new patients?</a:t>
            </a:r>
          </a:p>
          <a:p>
            <a:endParaRPr lang="en-US" sz="2800" dirty="0"/>
          </a:p>
          <a:p>
            <a:r>
              <a:rPr lang="en-US" sz="2800" dirty="0"/>
              <a:t>Does the doctor take your insurance?</a:t>
            </a:r>
          </a:p>
          <a:p>
            <a:endParaRPr lang="en-US" sz="2800" dirty="0"/>
          </a:p>
          <a:p>
            <a:r>
              <a:rPr lang="en-US" sz="2800" dirty="0"/>
              <a:t>What is the wait time to see the doctor?</a:t>
            </a:r>
          </a:p>
        </p:txBody>
      </p:sp>
    </p:spTree>
    <p:extLst>
      <p:ext uri="{BB962C8B-B14F-4D97-AF65-F5344CB8AC3E}">
        <p14:creationId xmlns:p14="http://schemas.microsoft.com/office/powerpoint/2010/main" val="1097952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07136-9BD1-6E65-9C26-A24B1D8D93AF}"/>
              </a:ext>
            </a:extLst>
          </p:cNvPr>
          <p:cNvSpPr>
            <a:spLocks noGrp="1"/>
          </p:cNvSpPr>
          <p:nvPr>
            <p:ph type="title"/>
          </p:nvPr>
        </p:nvSpPr>
        <p:spPr>
          <a:xfrm>
            <a:off x="5183186" y="987425"/>
            <a:ext cx="6172201" cy="1069975"/>
          </a:xfrm>
        </p:spPr>
        <p:txBody>
          <a:bodyPr anchor="t">
            <a:normAutofit/>
          </a:bodyPr>
          <a:lstStyle/>
          <a:p>
            <a:pPr algn="ctr"/>
            <a:r>
              <a:rPr lang="en-US" sz="4000" dirty="0"/>
              <a:t>More Things to Ask</a:t>
            </a:r>
          </a:p>
        </p:txBody>
      </p:sp>
      <p:pic>
        <p:nvPicPr>
          <p:cNvPr id="5" name="Picture 4">
            <a:extLst>
              <a:ext uri="{FF2B5EF4-FFF2-40B4-BE49-F238E27FC236}">
                <a16:creationId xmlns:a16="http://schemas.microsoft.com/office/drawing/2014/main" id="{C0A55B4F-49A6-AE5D-6B10-376199D469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5731" y="2107392"/>
            <a:ext cx="4210792" cy="2643216"/>
          </a:xfrm>
          <a:prstGeom prst="rect">
            <a:avLst/>
          </a:prstGeom>
        </p:spPr>
      </p:pic>
      <p:sp>
        <p:nvSpPr>
          <p:cNvPr id="3" name="Content Placeholder 2">
            <a:extLst>
              <a:ext uri="{FF2B5EF4-FFF2-40B4-BE49-F238E27FC236}">
                <a16:creationId xmlns:a16="http://schemas.microsoft.com/office/drawing/2014/main" id="{6F914248-0E6C-2EE8-567A-4F5CE2C1B324}"/>
              </a:ext>
            </a:extLst>
          </p:cNvPr>
          <p:cNvSpPr>
            <a:spLocks noGrp="1"/>
          </p:cNvSpPr>
          <p:nvPr>
            <p:ph idx="1"/>
          </p:nvPr>
        </p:nvSpPr>
        <p:spPr>
          <a:xfrm>
            <a:off x="5183188" y="2049462"/>
            <a:ext cx="6172200" cy="3811588"/>
          </a:xfrm>
        </p:spPr>
        <p:txBody>
          <a:bodyPr anchor="ctr">
            <a:normAutofit/>
          </a:bodyPr>
          <a:lstStyle/>
          <a:p>
            <a:r>
              <a:rPr lang="en-US" sz="2800" dirty="0"/>
              <a:t>When is the office open?</a:t>
            </a:r>
          </a:p>
          <a:p>
            <a:endParaRPr lang="en-US" sz="2800" dirty="0"/>
          </a:p>
          <a:p>
            <a:r>
              <a:rPr lang="en-US" sz="2800" dirty="0"/>
              <a:t>How quickly can you see the doctor if you are sick?</a:t>
            </a:r>
          </a:p>
          <a:p>
            <a:endParaRPr lang="en-US" sz="2800" dirty="0"/>
          </a:p>
          <a:p>
            <a:r>
              <a:rPr lang="en-US" sz="2800" dirty="0"/>
              <a:t>What if you get sick after hours?</a:t>
            </a:r>
          </a:p>
        </p:txBody>
      </p:sp>
    </p:spTree>
    <p:extLst>
      <p:ext uri="{BB962C8B-B14F-4D97-AF65-F5344CB8AC3E}">
        <p14:creationId xmlns:p14="http://schemas.microsoft.com/office/powerpoint/2010/main" val="2405240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2BFE-6411-BC05-E9EE-174407789C99}"/>
              </a:ext>
            </a:extLst>
          </p:cNvPr>
          <p:cNvSpPr>
            <a:spLocks noGrp="1"/>
          </p:cNvSpPr>
          <p:nvPr>
            <p:ph type="title"/>
          </p:nvPr>
        </p:nvSpPr>
        <p:spPr>
          <a:xfrm>
            <a:off x="5183188" y="987425"/>
            <a:ext cx="6172200" cy="1069975"/>
          </a:xfrm>
        </p:spPr>
        <p:txBody>
          <a:bodyPr anchor="t">
            <a:normAutofit/>
          </a:bodyPr>
          <a:lstStyle/>
          <a:p>
            <a:pPr algn="ctr"/>
            <a:r>
              <a:rPr lang="en-US" sz="4000" dirty="0"/>
              <a:t>Contacting</a:t>
            </a:r>
            <a:r>
              <a:rPr lang="en-US" sz="4400" dirty="0"/>
              <a:t> </a:t>
            </a:r>
            <a:r>
              <a:rPr lang="en-US" sz="4000" dirty="0"/>
              <a:t>Your New Doctor</a:t>
            </a:r>
            <a:endParaRPr lang="en-US" sz="4400" dirty="0"/>
          </a:p>
        </p:txBody>
      </p:sp>
      <p:sp>
        <p:nvSpPr>
          <p:cNvPr id="3" name="Content Placeholder 2">
            <a:extLst>
              <a:ext uri="{FF2B5EF4-FFF2-40B4-BE49-F238E27FC236}">
                <a16:creationId xmlns:a16="http://schemas.microsoft.com/office/drawing/2014/main" id="{A010606B-4500-6B6F-02FF-05BE77FEE218}"/>
              </a:ext>
            </a:extLst>
          </p:cNvPr>
          <p:cNvSpPr>
            <a:spLocks noGrp="1"/>
          </p:cNvSpPr>
          <p:nvPr>
            <p:ph idx="1"/>
          </p:nvPr>
        </p:nvSpPr>
        <p:spPr>
          <a:xfrm>
            <a:off x="5183188" y="2049462"/>
            <a:ext cx="6172200" cy="3811588"/>
          </a:xfrm>
        </p:spPr>
        <p:txBody>
          <a:bodyPr anchor="ctr">
            <a:normAutofit/>
          </a:bodyPr>
          <a:lstStyle/>
          <a:p>
            <a:r>
              <a:rPr lang="en-US" sz="2800" dirty="0"/>
              <a:t>Ask how you should contact your doctor (by text, phone or email).</a:t>
            </a:r>
          </a:p>
          <a:p>
            <a:endParaRPr lang="en-US" sz="2800" dirty="0"/>
          </a:p>
          <a:p>
            <a:r>
              <a:rPr lang="en-US" sz="2800" dirty="0"/>
              <a:t>Ask how you would make, change or cancel an appointment.</a:t>
            </a:r>
          </a:p>
          <a:p>
            <a:endParaRPr lang="en-US" sz="2800" dirty="0"/>
          </a:p>
          <a:p>
            <a:r>
              <a:rPr lang="en-US" sz="2800" dirty="0"/>
              <a:t>Write down any contact numbers or emails they give you.</a:t>
            </a:r>
          </a:p>
        </p:txBody>
      </p:sp>
      <p:pic>
        <p:nvPicPr>
          <p:cNvPr id="5" name="Picture 4">
            <a:extLst>
              <a:ext uri="{FF2B5EF4-FFF2-40B4-BE49-F238E27FC236}">
                <a16:creationId xmlns:a16="http://schemas.microsoft.com/office/drawing/2014/main" id="{136393F6-FB98-3DDE-A71A-41946D05C0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6263" y="2151800"/>
            <a:ext cx="4069753" cy="3117623"/>
          </a:xfrm>
          <a:prstGeom prst="rect">
            <a:avLst/>
          </a:prstGeom>
        </p:spPr>
      </p:pic>
    </p:spTree>
    <p:extLst>
      <p:ext uri="{BB962C8B-B14F-4D97-AF65-F5344CB8AC3E}">
        <p14:creationId xmlns:p14="http://schemas.microsoft.com/office/powerpoint/2010/main" val="2435527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61CE-C228-5026-E4DD-D6F46852229F}"/>
              </a:ext>
            </a:extLst>
          </p:cNvPr>
          <p:cNvSpPr>
            <a:spLocks noGrp="1"/>
          </p:cNvSpPr>
          <p:nvPr>
            <p:ph type="title"/>
          </p:nvPr>
        </p:nvSpPr>
        <p:spPr>
          <a:xfrm>
            <a:off x="752476" y="1000125"/>
            <a:ext cx="5024438" cy="825500"/>
          </a:xfrm>
        </p:spPr>
        <p:txBody>
          <a:bodyPr>
            <a:normAutofit/>
          </a:bodyPr>
          <a:lstStyle/>
          <a:p>
            <a:pPr algn="ctr"/>
            <a:r>
              <a:rPr lang="en-US" sz="4000" dirty="0"/>
              <a:t>Questions About Care</a:t>
            </a:r>
          </a:p>
        </p:txBody>
      </p:sp>
      <p:sp>
        <p:nvSpPr>
          <p:cNvPr id="3" name="Content Placeholder 2">
            <a:extLst>
              <a:ext uri="{FF2B5EF4-FFF2-40B4-BE49-F238E27FC236}">
                <a16:creationId xmlns:a16="http://schemas.microsoft.com/office/drawing/2014/main" id="{24A1F1CA-C924-068F-6965-E5AB14BD81C5}"/>
              </a:ext>
            </a:extLst>
          </p:cNvPr>
          <p:cNvSpPr>
            <a:spLocks noGrp="1"/>
          </p:cNvSpPr>
          <p:nvPr>
            <p:ph sz="half" idx="1"/>
          </p:nvPr>
        </p:nvSpPr>
        <p:spPr>
          <a:xfrm>
            <a:off x="751703" y="1915297"/>
            <a:ext cx="5025642" cy="4261666"/>
          </a:xfrm>
        </p:spPr>
        <p:txBody>
          <a:bodyPr anchor="ctr">
            <a:normAutofit/>
          </a:bodyPr>
          <a:lstStyle/>
          <a:p>
            <a:r>
              <a:rPr lang="en-US" dirty="0"/>
              <a:t>Will you always see the same doctor? Or are other health care workers available (nurse practitioner or physician's assistant)?</a:t>
            </a:r>
          </a:p>
          <a:p>
            <a:endParaRPr lang="en-US" dirty="0"/>
          </a:p>
          <a:p>
            <a:r>
              <a:rPr lang="en-US" dirty="0"/>
              <a:t>Are labs and x-rays done in the doctor’s office or somewhere else?</a:t>
            </a:r>
          </a:p>
        </p:txBody>
      </p:sp>
      <p:pic>
        <p:nvPicPr>
          <p:cNvPr id="5" name="Content Placeholder 4">
            <a:extLst>
              <a:ext uri="{FF2B5EF4-FFF2-40B4-BE49-F238E27FC236}">
                <a16:creationId xmlns:a16="http://schemas.microsoft.com/office/drawing/2014/main" id="{6FC8CB0B-79D7-8522-BA31-F9B100857C50}"/>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415088" y="1914525"/>
            <a:ext cx="4938712" cy="3292474"/>
          </a:xfrm>
        </p:spPr>
      </p:pic>
    </p:spTree>
    <p:extLst>
      <p:ext uri="{BB962C8B-B14F-4D97-AF65-F5344CB8AC3E}">
        <p14:creationId xmlns:p14="http://schemas.microsoft.com/office/powerpoint/2010/main" val="1238434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35F9-0938-1F0A-4643-6CDD2AA03137}"/>
              </a:ext>
            </a:extLst>
          </p:cNvPr>
          <p:cNvSpPr>
            <a:spLocks noGrp="1"/>
          </p:cNvSpPr>
          <p:nvPr>
            <p:ph type="title"/>
          </p:nvPr>
        </p:nvSpPr>
        <p:spPr>
          <a:xfrm>
            <a:off x="752475" y="1000125"/>
            <a:ext cx="5024437" cy="825500"/>
          </a:xfrm>
        </p:spPr>
        <p:txBody>
          <a:bodyPr>
            <a:normAutofit/>
          </a:bodyPr>
          <a:lstStyle/>
          <a:p>
            <a:pPr algn="ctr"/>
            <a:r>
              <a:rPr lang="en-US" dirty="0"/>
              <a:t>Hospital Care</a:t>
            </a:r>
          </a:p>
        </p:txBody>
      </p:sp>
      <p:sp>
        <p:nvSpPr>
          <p:cNvPr id="3" name="Content Placeholder 2">
            <a:extLst>
              <a:ext uri="{FF2B5EF4-FFF2-40B4-BE49-F238E27FC236}">
                <a16:creationId xmlns:a16="http://schemas.microsoft.com/office/drawing/2014/main" id="{57E7F7D6-22B3-9D62-A799-622996DEADAD}"/>
              </a:ext>
            </a:extLst>
          </p:cNvPr>
          <p:cNvSpPr>
            <a:spLocks noGrp="1"/>
          </p:cNvSpPr>
          <p:nvPr>
            <p:ph sz="half" idx="1"/>
          </p:nvPr>
        </p:nvSpPr>
        <p:spPr>
          <a:xfrm>
            <a:off x="751703" y="1915297"/>
            <a:ext cx="5025642" cy="4261666"/>
          </a:xfrm>
        </p:spPr>
        <p:txBody>
          <a:bodyPr anchor="ctr"/>
          <a:lstStyle/>
          <a:p>
            <a:r>
              <a:rPr lang="en-US" dirty="0"/>
              <a:t>What hospital would the doctor send you to?</a:t>
            </a:r>
          </a:p>
          <a:p>
            <a:endParaRPr lang="en-US" dirty="0"/>
          </a:p>
          <a:p>
            <a:r>
              <a:rPr lang="en-US" dirty="0"/>
              <a:t>Is the hospital covered by your insurance? </a:t>
            </a:r>
          </a:p>
        </p:txBody>
      </p:sp>
      <p:pic>
        <p:nvPicPr>
          <p:cNvPr id="8" name="Content Placeholder 7">
            <a:extLst>
              <a:ext uri="{FF2B5EF4-FFF2-40B4-BE49-F238E27FC236}">
                <a16:creationId xmlns:a16="http://schemas.microsoft.com/office/drawing/2014/main" id="{77B37987-01FE-B334-F056-A4E0BBCC7BFC}"/>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415088" y="1825625"/>
            <a:ext cx="4938712" cy="3292474"/>
          </a:xfrm>
          <a:prstGeom prst="rect">
            <a:avLst/>
          </a:prstGeom>
        </p:spPr>
      </p:pic>
    </p:spTree>
    <p:extLst>
      <p:ext uri="{BB962C8B-B14F-4D97-AF65-F5344CB8AC3E}">
        <p14:creationId xmlns:p14="http://schemas.microsoft.com/office/powerpoint/2010/main" val="2895364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E280D-8E77-DB66-9956-DA30E345BBAD}"/>
              </a:ext>
            </a:extLst>
          </p:cNvPr>
          <p:cNvSpPr>
            <a:spLocks noGrp="1"/>
          </p:cNvSpPr>
          <p:nvPr>
            <p:ph type="title"/>
          </p:nvPr>
        </p:nvSpPr>
        <p:spPr>
          <a:xfrm>
            <a:off x="752475" y="1000125"/>
            <a:ext cx="5024437" cy="825500"/>
          </a:xfrm>
        </p:spPr>
        <p:txBody>
          <a:bodyPr>
            <a:normAutofit/>
          </a:bodyPr>
          <a:lstStyle/>
          <a:p>
            <a:pPr algn="ctr"/>
            <a:r>
              <a:rPr lang="en-US" dirty="0"/>
              <a:t>What Will You Pay?</a:t>
            </a:r>
          </a:p>
        </p:txBody>
      </p:sp>
      <p:sp>
        <p:nvSpPr>
          <p:cNvPr id="3" name="Content Placeholder 2">
            <a:extLst>
              <a:ext uri="{FF2B5EF4-FFF2-40B4-BE49-F238E27FC236}">
                <a16:creationId xmlns:a16="http://schemas.microsoft.com/office/drawing/2014/main" id="{9ECC2FF2-7F1E-F45B-F102-F9F791B7A5CF}"/>
              </a:ext>
            </a:extLst>
          </p:cNvPr>
          <p:cNvSpPr>
            <a:spLocks noGrp="1"/>
          </p:cNvSpPr>
          <p:nvPr>
            <p:ph sz="half" idx="1"/>
          </p:nvPr>
        </p:nvSpPr>
        <p:spPr>
          <a:xfrm>
            <a:off x="751703" y="1915297"/>
            <a:ext cx="5025642" cy="4261666"/>
          </a:xfrm>
        </p:spPr>
        <p:txBody>
          <a:bodyPr anchor="ctr"/>
          <a:lstStyle/>
          <a:p>
            <a:r>
              <a:rPr lang="en-US" dirty="0"/>
              <a:t>What will you pay the for the visit?</a:t>
            </a:r>
          </a:p>
          <a:p>
            <a:endParaRPr lang="en-US" dirty="0"/>
          </a:p>
          <a:p>
            <a:r>
              <a:rPr lang="en-US" dirty="0"/>
              <a:t>What will happen if you cancel or miss a visit.</a:t>
            </a:r>
          </a:p>
        </p:txBody>
      </p:sp>
      <p:pic>
        <p:nvPicPr>
          <p:cNvPr id="8" name="Content Placeholder 7">
            <a:extLst>
              <a:ext uri="{FF2B5EF4-FFF2-40B4-BE49-F238E27FC236}">
                <a16:creationId xmlns:a16="http://schemas.microsoft.com/office/drawing/2014/main" id="{BC783249-FAF2-67BD-1D8D-F3A3C5F2962A}"/>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415089" y="1825625"/>
            <a:ext cx="4938712" cy="3417793"/>
          </a:xfrm>
          <a:prstGeom prst="rect">
            <a:avLst/>
          </a:prstGeom>
        </p:spPr>
      </p:pic>
    </p:spTree>
    <p:extLst>
      <p:ext uri="{BB962C8B-B14F-4D97-AF65-F5344CB8AC3E}">
        <p14:creationId xmlns:p14="http://schemas.microsoft.com/office/powerpoint/2010/main" val="814433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86B7-A06A-EEA6-4BD0-9E642AA8679C}"/>
              </a:ext>
            </a:extLst>
          </p:cNvPr>
          <p:cNvSpPr>
            <a:spLocks noGrp="1"/>
          </p:cNvSpPr>
          <p:nvPr>
            <p:ph type="title"/>
          </p:nvPr>
        </p:nvSpPr>
        <p:spPr>
          <a:xfrm>
            <a:off x="7636004" y="986779"/>
            <a:ext cx="3932237" cy="1069975"/>
          </a:xfrm>
        </p:spPr>
        <p:txBody>
          <a:bodyPr>
            <a:noAutofit/>
          </a:bodyPr>
          <a:lstStyle/>
          <a:p>
            <a:pPr algn="ctr"/>
            <a:r>
              <a:rPr lang="en-US" sz="3600" dirty="0"/>
              <a:t>Getting Ready for Your New Doctor</a:t>
            </a:r>
          </a:p>
        </p:txBody>
      </p:sp>
      <p:pic>
        <p:nvPicPr>
          <p:cNvPr id="5" name="Picture Placeholder 4">
            <a:extLst>
              <a:ext uri="{FF2B5EF4-FFF2-40B4-BE49-F238E27FC236}">
                <a16:creationId xmlns:a16="http://schemas.microsoft.com/office/drawing/2014/main" id="{53F9D3B7-CFD0-B4C6-CB9D-F48BB8BA6B00}"/>
              </a:ext>
              <a:ext uri="{C183D7F6-B498-43B3-948B-1728B52AA6E4}">
                <adec:decorative xmlns:adec="http://schemas.microsoft.com/office/drawing/2017/decorative" val="1"/>
              </a:ext>
            </a:extLst>
          </p:cNvPr>
          <p:cNvPicPr>
            <a:picLocks noGrp="1" noChangeAspect="1"/>
          </p:cNvPicPr>
          <p:nvPr>
            <p:ph type="pic" idx="1"/>
          </p:nvPr>
        </p:nvPicPr>
        <p:blipFill>
          <a:blip r:embed="rId3"/>
          <a:srcRect l="3230" r="3230"/>
          <a:stretch/>
        </p:blipFill>
        <p:spPr>
          <a:xfrm>
            <a:off x="839788" y="1149178"/>
            <a:ext cx="6172200" cy="4399004"/>
          </a:xfrm>
        </p:spPr>
      </p:pic>
      <p:sp>
        <p:nvSpPr>
          <p:cNvPr id="3" name="Content Placeholder 2">
            <a:extLst>
              <a:ext uri="{FF2B5EF4-FFF2-40B4-BE49-F238E27FC236}">
                <a16:creationId xmlns:a16="http://schemas.microsoft.com/office/drawing/2014/main" id="{0275EEA3-0B71-8058-6D34-5655ABE2F30E}"/>
              </a:ext>
            </a:extLst>
          </p:cNvPr>
          <p:cNvSpPr>
            <a:spLocks noGrp="1"/>
          </p:cNvSpPr>
          <p:nvPr>
            <p:ph type="body" sz="half" idx="2"/>
          </p:nvPr>
        </p:nvSpPr>
        <p:spPr>
          <a:xfrm>
            <a:off x="7636005" y="2058516"/>
            <a:ext cx="3932237" cy="3811588"/>
          </a:xfrm>
        </p:spPr>
        <p:txBody>
          <a:bodyPr anchor="ctr">
            <a:noAutofit/>
          </a:bodyPr>
          <a:lstStyle/>
          <a:p>
            <a:r>
              <a:rPr lang="en-US" sz="2800" dirty="0"/>
              <a:t>Ask your current doctor to send a </a:t>
            </a:r>
            <a:r>
              <a:rPr lang="en-US" sz="2800" b="1" dirty="0"/>
              <a:t>medical summary</a:t>
            </a:r>
            <a:r>
              <a:rPr lang="en-US" sz="2800" dirty="0"/>
              <a:t> to your new doctor.</a:t>
            </a:r>
          </a:p>
        </p:txBody>
      </p:sp>
    </p:spTree>
    <p:extLst>
      <p:ext uri="{BB962C8B-B14F-4D97-AF65-F5344CB8AC3E}">
        <p14:creationId xmlns:p14="http://schemas.microsoft.com/office/powerpoint/2010/main" val="1153289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A692-7D0E-1F1D-6E1F-C265C8974520}"/>
              </a:ext>
            </a:extLst>
          </p:cNvPr>
          <p:cNvSpPr>
            <a:spLocks noGrp="1"/>
          </p:cNvSpPr>
          <p:nvPr>
            <p:ph type="title"/>
          </p:nvPr>
        </p:nvSpPr>
        <p:spPr>
          <a:xfrm>
            <a:off x="7636004" y="614191"/>
            <a:ext cx="3932237" cy="856910"/>
          </a:xfrm>
        </p:spPr>
        <p:txBody>
          <a:bodyPr>
            <a:normAutofit/>
          </a:bodyPr>
          <a:lstStyle/>
          <a:p>
            <a:pPr algn="ctr"/>
            <a:r>
              <a:rPr lang="en-US" sz="4000" dirty="0"/>
              <a:t>Before the Visit</a:t>
            </a:r>
          </a:p>
        </p:txBody>
      </p:sp>
      <p:pic>
        <p:nvPicPr>
          <p:cNvPr id="5" name="Picture Placeholder 4">
            <a:extLst>
              <a:ext uri="{FF2B5EF4-FFF2-40B4-BE49-F238E27FC236}">
                <a16:creationId xmlns:a16="http://schemas.microsoft.com/office/drawing/2014/main" id="{A9C47D59-9717-CEB5-5D7B-2327926E897B}"/>
              </a:ext>
              <a:ext uri="{C183D7F6-B498-43B3-948B-1728B52AA6E4}">
                <adec:decorative xmlns:adec="http://schemas.microsoft.com/office/drawing/2017/decorative" val="1"/>
              </a:ext>
            </a:extLst>
          </p:cNvPr>
          <p:cNvPicPr>
            <a:picLocks noGrp="1" noChangeAspect="1"/>
          </p:cNvPicPr>
          <p:nvPr>
            <p:ph type="pic" idx="1"/>
          </p:nvPr>
        </p:nvPicPr>
        <p:blipFill>
          <a:blip r:embed="rId3"/>
          <a:srcRect l="1450" r="1450"/>
          <a:stretch>
            <a:fillRect/>
          </a:stretch>
        </p:blipFill>
        <p:spPr>
          <a:xfrm>
            <a:off x="519154" y="1471100"/>
            <a:ext cx="6172200" cy="4399004"/>
          </a:xfrm>
          <a:prstGeom prst="rect">
            <a:avLst/>
          </a:prstGeom>
        </p:spPr>
      </p:pic>
      <p:sp>
        <p:nvSpPr>
          <p:cNvPr id="3" name="Content Placeholder 2">
            <a:extLst>
              <a:ext uri="{FF2B5EF4-FFF2-40B4-BE49-F238E27FC236}">
                <a16:creationId xmlns:a16="http://schemas.microsoft.com/office/drawing/2014/main" id="{9A188B2D-2899-57C0-9EF5-3782649B96F4}"/>
              </a:ext>
            </a:extLst>
          </p:cNvPr>
          <p:cNvSpPr>
            <a:spLocks noGrp="1"/>
          </p:cNvSpPr>
          <p:nvPr>
            <p:ph type="body" sz="half" idx="2"/>
          </p:nvPr>
        </p:nvSpPr>
        <p:spPr>
          <a:xfrm>
            <a:off x="7636004" y="1764808"/>
            <a:ext cx="3932237" cy="3811588"/>
          </a:xfrm>
        </p:spPr>
        <p:txBody>
          <a:bodyPr anchor="ctr">
            <a:noAutofit/>
          </a:bodyPr>
          <a:lstStyle/>
          <a:p>
            <a:pPr marL="0" indent="0">
              <a:buNone/>
            </a:pPr>
            <a:r>
              <a:rPr lang="en-US" sz="2800" dirty="0"/>
              <a:t>Make a list of questions you want to ask your new doctor.</a:t>
            </a:r>
          </a:p>
          <a:p>
            <a:pPr marL="0" indent="0">
              <a:buNone/>
            </a:pPr>
            <a:endParaRPr lang="en-US" sz="2800" dirty="0"/>
          </a:p>
          <a:p>
            <a:pPr marL="0" indent="0">
              <a:buNone/>
            </a:pPr>
            <a:r>
              <a:rPr lang="en-US" sz="2800" dirty="0"/>
              <a:t>Plan to arrive 10 or 15 minutes early for your </a:t>
            </a:r>
            <a:r>
              <a:rPr lang="en-US" sz="2800" b="1" dirty="0"/>
              <a:t>appointment</a:t>
            </a:r>
            <a:r>
              <a:rPr lang="en-US" sz="2800" dirty="0"/>
              <a:t>.  </a:t>
            </a:r>
          </a:p>
        </p:txBody>
      </p:sp>
    </p:spTree>
    <p:extLst>
      <p:ext uri="{BB962C8B-B14F-4D97-AF65-F5344CB8AC3E}">
        <p14:creationId xmlns:p14="http://schemas.microsoft.com/office/powerpoint/2010/main" val="3077817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F45F-CC70-F0E6-A111-397368FC156B}"/>
              </a:ext>
            </a:extLst>
          </p:cNvPr>
          <p:cNvSpPr>
            <a:spLocks noGrp="1"/>
          </p:cNvSpPr>
          <p:nvPr>
            <p:ph type="title"/>
          </p:nvPr>
        </p:nvSpPr>
        <p:spPr>
          <a:xfrm>
            <a:off x="7636003" y="588937"/>
            <a:ext cx="3932237" cy="1081460"/>
          </a:xfrm>
        </p:spPr>
        <p:txBody>
          <a:bodyPr>
            <a:noAutofit/>
          </a:bodyPr>
          <a:lstStyle/>
          <a:p>
            <a:pPr algn="ctr"/>
            <a:r>
              <a:rPr lang="en-US" sz="4000" dirty="0"/>
              <a:t>Before the </a:t>
            </a:r>
            <a:br>
              <a:rPr lang="en-US" sz="4000" dirty="0"/>
            </a:br>
            <a:r>
              <a:rPr lang="en-US" sz="4000" dirty="0"/>
              <a:t>First Visit</a:t>
            </a:r>
          </a:p>
        </p:txBody>
      </p:sp>
      <p:sp>
        <p:nvSpPr>
          <p:cNvPr id="3" name="Content Placeholder 2">
            <a:extLst>
              <a:ext uri="{FF2B5EF4-FFF2-40B4-BE49-F238E27FC236}">
                <a16:creationId xmlns:a16="http://schemas.microsoft.com/office/drawing/2014/main" id="{34664865-3F31-BC3B-FAC7-1E5D541C15F7}"/>
              </a:ext>
            </a:extLst>
          </p:cNvPr>
          <p:cNvSpPr>
            <a:spLocks noGrp="1"/>
          </p:cNvSpPr>
          <p:nvPr>
            <p:ph type="body" sz="half" idx="2"/>
          </p:nvPr>
        </p:nvSpPr>
        <p:spPr>
          <a:xfrm>
            <a:off x="7636003" y="2276217"/>
            <a:ext cx="3932237" cy="3811588"/>
          </a:xfrm>
        </p:spPr>
        <p:txBody>
          <a:bodyPr>
            <a:noAutofit/>
          </a:bodyPr>
          <a:lstStyle/>
          <a:p>
            <a:pPr marL="0" indent="0">
              <a:buNone/>
            </a:pPr>
            <a:r>
              <a:rPr lang="en-US" sz="2800" dirty="0"/>
              <a:t>Call the doctor’s office to check on your medical information. </a:t>
            </a:r>
          </a:p>
          <a:p>
            <a:pPr marL="0" indent="0">
              <a:buNone/>
            </a:pPr>
            <a:r>
              <a:rPr lang="en-US" sz="2800" dirty="0"/>
              <a:t>  </a:t>
            </a:r>
          </a:p>
          <a:p>
            <a:pPr marL="0" indent="0">
              <a:buNone/>
            </a:pPr>
            <a:r>
              <a:rPr lang="en-US" sz="2800" dirty="0"/>
              <a:t>Plan how to get to the appointment.</a:t>
            </a:r>
          </a:p>
          <a:p>
            <a:pPr marL="0" indent="0">
              <a:buNone/>
            </a:pPr>
            <a:endParaRPr lang="en-US" sz="2800" dirty="0"/>
          </a:p>
        </p:txBody>
      </p:sp>
      <p:pic>
        <p:nvPicPr>
          <p:cNvPr id="5" name="Picture 4">
            <a:extLst>
              <a:ext uri="{FF2B5EF4-FFF2-40B4-BE49-F238E27FC236}">
                <a16:creationId xmlns:a16="http://schemas.microsoft.com/office/drawing/2014/main" id="{9AA6B826-4C8D-7058-2668-6457C20FBA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3759" y="1484416"/>
            <a:ext cx="6181329" cy="4277736"/>
          </a:xfrm>
          <a:prstGeom prst="rect">
            <a:avLst/>
          </a:prstGeom>
        </p:spPr>
      </p:pic>
    </p:spTree>
    <p:extLst>
      <p:ext uri="{BB962C8B-B14F-4D97-AF65-F5344CB8AC3E}">
        <p14:creationId xmlns:p14="http://schemas.microsoft.com/office/powerpoint/2010/main" val="1091352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5C09F-07CA-8883-BB74-FB63AD8EAD63}"/>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DE6DD76D-0361-A19A-C396-F0220C5F15FC}"/>
              </a:ext>
            </a:extLst>
          </p:cNvPr>
          <p:cNvSpPr>
            <a:spLocks noGrp="1"/>
          </p:cNvSpPr>
          <p:nvPr>
            <p:ph idx="1"/>
          </p:nvPr>
        </p:nvSpPr>
        <p:spPr/>
        <p:txBody>
          <a:bodyPr anchor="ctr"/>
          <a:lstStyle/>
          <a:p>
            <a:pPr marL="0" indent="0">
              <a:buNone/>
            </a:pPr>
            <a:r>
              <a:rPr lang="en-US" dirty="0"/>
              <a:t>The participant will:</a:t>
            </a:r>
          </a:p>
          <a:p>
            <a:pPr marL="0" indent="0">
              <a:buNone/>
            </a:pPr>
            <a:endParaRPr lang="en-US" dirty="0"/>
          </a:p>
          <a:p>
            <a:pPr marL="514350" indent="-514350">
              <a:buFont typeface="+mj-lt"/>
              <a:buAutoNum type="arabicPeriod"/>
            </a:pPr>
            <a:r>
              <a:rPr lang="en-US" dirty="0"/>
              <a:t>Demonstrate ways to choose a new doctor</a:t>
            </a:r>
          </a:p>
          <a:p>
            <a:pPr marL="514350" indent="-514350">
              <a:buFont typeface="+mj-lt"/>
              <a:buAutoNum type="arabicPeriod"/>
            </a:pPr>
            <a:r>
              <a:rPr lang="en-US" dirty="0"/>
              <a:t>Describe how to prepare for a new doctor</a:t>
            </a:r>
          </a:p>
          <a:p>
            <a:pPr marL="514350" indent="-514350">
              <a:buFont typeface="+mj-lt"/>
              <a:buAutoNum type="arabicPeriod"/>
            </a:pPr>
            <a:r>
              <a:rPr lang="en-US" dirty="0"/>
              <a:t>Identify the level of support needed for a new doctor</a:t>
            </a:r>
          </a:p>
          <a:p>
            <a:endParaRPr lang="en-US" dirty="0"/>
          </a:p>
          <a:p>
            <a:endParaRPr lang="en-US" dirty="0"/>
          </a:p>
        </p:txBody>
      </p:sp>
    </p:spTree>
    <p:extLst>
      <p:ext uri="{BB962C8B-B14F-4D97-AF65-F5344CB8AC3E}">
        <p14:creationId xmlns:p14="http://schemas.microsoft.com/office/powerpoint/2010/main" val="387589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BC05-77EC-EF8B-8B4A-E4936945064B}"/>
              </a:ext>
            </a:extLst>
          </p:cNvPr>
          <p:cNvSpPr>
            <a:spLocks noGrp="1"/>
          </p:cNvSpPr>
          <p:nvPr>
            <p:ph type="title"/>
          </p:nvPr>
        </p:nvSpPr>
        <p:spPr>
          <a:xfrm>
            <a:off x="7636004" y="986780"/>
            <a:ext cx="3932237" cy="675766"/>
          </a:xfrm>
        </p:spPr>
        <p:txBody>
          <a:bodyPr>
            <a:normAutofit/>
          </a:bodyPr>
          <a:lstStyle/>
          <a:p>
            <a:pPr algn="ctr"/>
            <a:r>
              <a:rPr lang="en-US" sz="4000" dirty="0"/>
              <a:t>During the Visit</a:t>
            </a:r>
          </a:p>
        </p:txBody>
      </p:sp>
      <p:pic>
        <p:nvPicPr>
          <p:cNvPr id="5" name="Picture Placeholder 4">
            <a:extLst>
              <a:ext uri="{FF2B5EF4-FFF2-40B4-BE49-F238E27FC236}">
                <a16:creationId xmlns:a16="http://schemas.microsoft.com/office/drawing/2014/main" id="{B9EEFC67-A593-62B4-E7F7-01343EE646C3}"/>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l="24855" t="1952" r="23769" b="-1"/>
          <a:stretch/>
        </p:blipFill>
        <p:spPr>
          <a:xfrm>
            <a:off x="1199407" y="1319319"/>
            <a:ext cx="4714504" cy="4701471"/>
          </a:xfrm>
          <a:prstGeom prst="rect">
            <a:avLst/>
          </a:prstGeom>
        </p:spPr>
      </p:pic>
      <p:sp>
        <p:nvSpPr>
          <p:cNvPr id="3" name="Content Placeholder 2">
            <a:extLst>
              <a:ext uri="{FF2B5EF4-FFF2-40B4-BE49-F238E27FC236}">
                <a16:creationId xmlns:a16="http://schemas.microsoft.com/office/drawing/2014/main" id="{B8FECE89-A18D-2053-313A-9F4D7B4568EC}"/>
              </a:ext>
            </a:extLst>
          </p:cNvPr>
          <p:cNvSpPr>
            <a:spLocks noGrp="1"/>
          </p:cNvSpPr>
          <p:nvPr>
            <p:ph type="body" sz="half" idx="2"/>
          </p:nvPr>
        </p:nvSpPr>
        <p:spPr/>
        <p:txBody>
          <a:bodyPr>
            <a:noAutofit/>
          </a:bodyPr>
          <a:lstStyle/>
          <a:p>
            <a:pPr marL="0" indent="0">
              <a:buNone/>
            </a:pPr>
            <a:endParaRPr lang="en-US" sz="2800" dirty="0"/>
          </a:p>
          <a:p>
            <a:pPr marL="0" indent="0">
              <a:buNone/>
            </a:pPr>
            <a:r>
              <a:rPr lang="en-US" sz="2800" dirty="0"/>
              <a:t>Ask your doctor questions from your list.</a:t>
            </a:r>
          </a:p>
          <a:p>
            <a:pPr marL="0" indent="0">
              <a:buNone/>
            </a:pPr>
            <a:endParaRPr lang="en-US" sz="2800" dirty="0"/>
          </a:p>
          <a:p>
            <a:pPr marL="0" indent="0">
              <a:buNone/>
            </a:pPr>
            <a:r>
              <a:rPr lang="en-US" sz="2800" dirty="0"/>
              <a:t>Take notes on what happens at the appointment.</a:t>
            </a:r>
          </a:p>
          <a:p>
            <a:pPr marL="0" indent="0">
              <a:buNone/>
            </a:pPr>
            <a:endParaRPr lang="en-US" sz="2800" dirty="0"/>
          </a:p>
        </p:txBody>
      </p:sp>
    </p:spTree>
    <p:extLst>
      <p:ext uri="{BB962C8B-B14F-4D97-AF65-F5344CB8AC3E}">
        <p14:creationId xmlns:p14="http://schemas.microsoft.com/office/powerpoint/2010/main" val="3267091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BEB2-DAED-7AD2-D3FA-F97DDEEE2244}"/>
              </a:ext>
            </a:extLst>
          </p:cNvPr>
          <p:cNvSpPr>
            <a:spLocks noGrp="1"/>
          </p:cNvSpPr>
          <p:nvPr>
            <p:ph type="title"/>
          </p:nvPr>
        </p:nvSpPr>
        <p:spPr>
          <a:xfrm>
            <a:off x="839787" y="790575"/>
            <a:ext cx="6172201" cy="1292225"/>
          </a:xfrm>
        </p:spPr>
        <p:txBody>
          <a:bodyPr anchor="ctr">
            <a:normAutofit/>
          </a:bodyPr>
          <a:lstStyle/>
          <a:p>
            <a:pPr algn="ctr"/>
            <a:r>
              <a:rPr lang="en-US" sz="3600" dirty="0"/>
              <a:t>Important Things to Remember</a:t>
            </a:r>
          </a:p>
        </p:txBody>
      </p:sp>
      <p:sp>
        <p:nvSpPr>
          <p:cNvPr id="6" name="Content Placeholder 5">
            <a:extLst>
              <a:ext uri="{FF2B5EF4-FFF2-40B4-BE49-F238E27FC236}">
                <a16:creationId xmlns:a16="http://schemas.microsoft.com/office/drawing/2014/main" id="{E4886E46-43E6-8619-3483-32E818F2D9D5}"/>
              </a:ext>
            </a:extLst>
          </p:cNvPr>
          <p:cNvSpPr>
            <a:spLocks noGrp="1"/>
          </p:cNvSpPr>
          <p:nvPr>
            <p:ph idx="1"/>
          </p:nvPr>
        </p:nvSpPr>
        <p:spPr>
          <a:xfrm>
            <a:off x="839788" y="2082370"/>
            <a:ext cx="6172200" cy="3762805"/>
          </a:xfrm>
        </p:spPr>
        <p:txBody>
          <a:bodyPr anchor="ctr">
            <a:normAutofit/>
          </a:bodyPr>
          <a:lstStyle/>
          <a:p>
            <a:pPr marL="0" indent="0">
              <a:buNone/>
            </a:pPr>
            <a:r>
              <a:rPr lang="en-US" sz="3200" dirty="0"/>
              <a:t>Tell your doctor about your health history.</a:t>
            </a:r>
          </a:p>
          <a:p>
            <a:pPr marL="0" indent="0">
              <a:buNone/>
            </a:pPr>
            <a:endParaRPr lang="en-US" sz="3200" dirty="0"/>
          </a:p>
          <a:p>
            <a:pPr marL="0" indent="0">
              <a:buNone/>
            </a:pPr>
            <a:r>
              <a:rPr lang="en-US" sz="3200" dirty="0"/>
              <a:t>Tell the doctor about your symptoms if you are sick.</a:t>
            </a:r>
            <a:endParaRPr lang="en-US" dirty="0"/>
          </a:p>
        </p:txBody>
      </p:sp>
      <p:sp>
        <p:nvSpPr>
          <p:cNvPr id="5" name="Text Placeholder 4">
            <a:extLst>
              <a:ext uri="{FF2B5EF4-FFF2-40B4-BE49-F238E27FC236}">
                <a16:creationId xmlns:a16="http://schemas.microsoft.com/office/drawing/2014/main" id="{19028233-057C-5479-47B8-A0D262BF7BBE}"/>
              </a:ext>
            </a:extLst>
          </p:cNvPr>
          <p:cNvSpPr>
            <a:spLocks noGrp="1"/>
          </p:cNvSpPr>
          <p:nvPr>
            <p:ph type="body" sz="half" idx="2"/>
          </p:nvPr>
        </p:nvSpPr>
        <p:spPr/>
        <p:txBody>
          <a:bodyPr/>
          <a:lstStyle/>
          <a:p>
            <a:endParaRPr lang="en-US"/>
          </a:p>
        </p:txBody>
      </p:sp>
      <p:pic>
        <p:nvPicPr>
          <p:cNvPr id="9" name="Picture 8">
            <a:extLst>
              <a:ext uri="{FF2B5EF4-FFF2-40B4-BE49-F238E27FC236}">
                <a16:creationId xmlns:a16="http://schemas.microsoft.com/office/drawing/2014/main" id="{78ABD513-EE52-0C35-B019-37CDD5A214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95236" y="2082370"/>
            <a:ext cx="4238483" cy="3194463"/>
          </a:xfrm>
          <a:prstGeom prst="rect">
            <a:avLst/>
          </a:prstGeom>
        </p:spPr>
      </p:pic>
    </p:spTree>
    <p:extLst>
      <p:ext uri="{BB962C8B-B14F-4D97-AF65-F5344CB8AC3E}">
        <p14:creationId xmlns:p14="http://schemas.microsoft.com/office/powerpoint/2010/main" val="3950336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9678-416F-C823-D36D-8DD18B5B2B8D}"/>
              </a:ext>
            </a:extLst>
          </p:cNvPr>
          <p:cNvSpPr>
            <a:spLocks noGrp="1"/>
          </p:cNvSpPr>
          <p:nvPr>
            <p:ph type="title"/>
          </p:nvPr>
        </p:nvSpPr>
        <p:spPr>
          <a:xfrm>
            <a:off x="839787" y="790575"/>
            <a:ext cx="6172201" cy="1292225"/>
          </a:xfrm>
        </p:spPr>
        <p:txBody>
          <a:bodyPr anchor="ctr">
            <a:normAutofit/>
          </a:bodyPr>
          <a:lstStyle/>
          <a:p>
            <a:pPr algn="ctr"/>
            <a:r>
              <a:rPr lang="en-US" sz="3600" dirty="0"/>
              <a:t>Your Responsibilities</a:t>
            </a:r>
          </a:p>
        </p:txBody>
      </p:sp>
      <p:sp>
        <p:nvSpPr>
          <p:cNvPr id="3" name="Content Placeholder 2">
            <a:extLst>
              <a:ext uri="{FF2B5EF4-FFF2-40B4-BE49-F238E27FC236}">
                <a16:creationId xmlns:a16="http://schemas.microsoft.com/office/drawing/2014/main" id="{F962B09B-FB97-AF4E-1639-5E201F4818AC}"/>
              </a:ext>
            </a:extLst>
          </p:cNvPr>
          <p:cNvSpPr>
            <a:spLocks noGrp="1"/>
          </p:cNvSpPr>
          <p:nvPr>
            <p:ph idx="1"/>
          </p:nvPr>
        </p:nvSpPr>
        <p:spPr>
          <a:xfrm>
            <a:off x="839788" y="2005620"/>
            <a:ext cx="6172200" cy="3839555"/>
          </a:xfrm>
        </p:spPr>
        <p:txBody>
          <a:bodyPr anchor="ctr">
            <a:normAutofit/>
          </a:bodyPr>
          <a:lstStyle/>
          <a:p>
            <a:r>
              <a:rPr lang="en-US" dirty="0"/>
              <a:t>Ask questions about your care.</a:t>
            </a:r>
          </a:p>
          <a:p>
            <a:endParaRPr lang="en-US" dirty="0"/>
          </a:p>
          <a:p>
            <a:r>
              <a:rPr lang="en-US" dirty="0"/>
              <a:t>Follow treatment plans that you and your doctor decide.</a:t>
            </a:r>
          </a:p>
          <a:p>
            <a:endParaRPr lang="en-US" dirty="0"/>
          </a:p>
          <a:p>
            <a:r>
              <a:rPr lang="en-US" dirty="0"/>
              <a:t>Let your doctor know if you are unhappy with your care.</a:t>
            </a:r>
          </a:p>
        </p:txBody>
      </p:sp>
      <p:sp>
        <p:nvSpPr>
          <p:cNvPr id="7" name="Text Placeholder 6">
            <a:extLst>
              <a:ext uri="{FF2B5EF4-FFF2-40B4-BE49-F238E27FC236}">
                <a16:creationId xmlns:a16="http://schemas.microsoft.com/office/drawing/2014/main" id="{0E46EF3A-1420-7097-B676-65F20A301458}"/>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6B97C6A6-6DDB-78C8-C459-86EBE7BFB8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59026" y="2005620"/>
            <a:ext cx="4310905" cy="3356794"/>
          </a:xfrm>
          <a:prstGeom prst="rect">
            <a:avLst/>
          </a:prstGeom>
        </p:spPr>
      </p:pic>
    </p:spTree>
    <p:extLst>
      <p:ext uri="{BB962C8B-B14F-4D97-AF65-F5344CB8AC3E}">
        <p14:creationId xmlns:p14="http://schemas.microsoft.com/office/powerpoint/2010/main" val="3096950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7BC4-2C4F-5A6A-7D23-7AECCA66B4C6}"/>
              </a:ext>
            </a:extLst>
          </p:cNvPr>
          <p:cNvSpPr>
            <a:spLocks noGrp="1"/>
          </p:cNvSpPr>
          <p:nvPr>
            <p:ph type="title"/>
          </p:nvPr>
        </p:nvSpPr>
        <p:spPr/>
        <p:txBody>
          <a:bodyPr>
            <a:normAutofit/>
          </a:bodyPr>
          <a:lstStyle/>
          <a:p>
            <a:pPr algn="ctr"/>
            <a:r>
              <a:rPr lang="en-US" sz="4400" dirty="0"/>
              <a:t>Ian S</a:t>
            </a:r>
            <a:r>
              <a:rPr lang="en-US" dirty="0"/>
              <a:t>. </a:t>
            </a:r>
          </a:p>
        </p:txBody>
      </p:sp>
      <p:pic>
        <p:nvPicPr>
          <p:cNvPr id="6" name="Content Placeholder 5" descr="A person sitting in a chair holding a paper&#10;&#10;Description automatically generated">
            <a:extLst>
              <a:ext uri="{FF2B5EF4-FFF2-40B4-BE49-F238E27FC236}">
                <a16:creationId xmlns:a16="http://schemas.microsoft.com/office/drawing/2014/main" id="{E1CAB4A3-AF48-273C-5F09-269236BEDA81}"/>
              </a:ext>
            </a:extLst>
          </p:cNvPr>
          <p:cNvPicPr>
            <a:picLocks noGrp="1" noChangeAspect="1"/>
          </p:cNvPicPr>
          <p:nvPr>
            <p:ph idx="1"/>
          </p:nvPr>
        </p:nvPicPr>
        <p:blipFill>
          <a:blip r:embed="rId3"/>
          <a:stretch>
            <a:fillRect/>
          </a:stretch>
        </p:blipFill>
        <p:spPr>
          <a:xfrm>
            <a:off x="3542569" y="24426"/>
            <a:ext cx="5106861" cy="6809148"/>
          </a:xfrm>
          <a:prstGeom prst="rect">
            <a:avLst/>
          </a:prstGeom>
        </p:spPr>
      </p:pic>
    </p:spTree>
    <p:extLst>
      <p:ext uri="{BB962C8B-B14F-4D97-AF65-F5344CB8AC3E}">
        <p14:creationId xmlns:p14="http://schemas.microsoft.com/office/powerpoint/2010/main" val="1341672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D7A82C-001D-CC83-93A9-C3B41D529955}"/>
              </a:ext>
            </a:extLst>
          </p:cNvPr>
          <p:cNvSpPr>
            <a:spLocks noGrp="1"/>
          </p:cNvSpPr>
          <p:nvPr>
            <p:ph type="title"/>
          </p:nvPr>
        </p:nvSpPr>
        <p:spPr>
          <a:xfrm>
            <a:off x="1026561" y="1800224"/>
            <a:ext cx="5069439" cy="3257551"/>
          </a:xfrm>
        </p:spPr>
        <p:txBody>
          <a:bodyPr>
            <a:normAutofit/>
          </a:bodyPr>
          <a:lstStyle/>
          <a:p>
            <a:r>
              <a:rPr lang="en-US" b="0" dirty="0">
                <a:solidFill>
                  <a:schemeClr val="tx1"/>
                </a:solidFill>
              </a:rPr>
              <a:t>Today, you learned about finding a new doctor and how to communicate your adult health care needs.  </a:t>
            </a:r>
            <a:br>
              <a:rPr lang="en-US" dirty="0"/>
            </a:br>
            <a:endParaRPr lang="en-US" dirty="0"/>
          </a:p>
        </p:txBody>
      </p:sp>
      <p:sp>
        <p:nvSpPr>
          <p:cNvPr id="3" name="Content Placeholder 2">
            <a:extLst>
              <a:ext uri="{FF2B5EF4-FFF2-40B4-BE49-F238E27FC236}">
                <a16:creationId xmlns:a16="http://schemas.microsoft.com/office/drawing/2014/main" id="{C3C41BEE-DFA6-173A-74D0-86DDC5FA08EB}"/>
              </a:ext>
            </a:extLst>
          </p:cNvPr>
          <p:cNvSpPr>
            <a:spLocks noGrp="1"/>
          </p:cNvSpPr>
          <p:nvPr>
            <p:ph type="body" sz="half" idx="2"/>
          </p:nvPr>
        </p:nvSpPr>
        <p:spPr/>
        <p:txBody>
          <a:bodyPr anchor="ctr"/>
          <a:lstStyle/>
          <a:p>
            <a:pPr marL="0" indent="0">
              <a:buNone/>
            </a:pPr>
            <a:r>
              <a:rPr lang="en-US" sz="2800" dirty="0"/>
              <a:t>Today, you learned about finding a new doctor and how to communicate your adult health care needs.  </a:t>
            </a:r>
            <a:endParaRPr lang="en-US" dirty="0"/>
          </a:p>
        </p:txBody>
      </p:sp>
      <p:pic>
        <p:nvPicPr>
          <p:cNvPr id="5" name="Picture 4">
            <a:extLst>
              <a:ext uri="{FF2B5EF4-FFF2-40B4-BE49-F238E27FC236}">
                <a16:creationId xmlns:a16="http://schemas.microsoft.com/office/drawing/2014/main" id="{CF12C45F-979B-4467-5199-CB6CDD82C6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94856" y="1596324"/>
            <a:ext cx="3904079" cy="3626605"/>
          </a:xfrm>
          <a:prstGeom prst="rect">
            <a:avLst/>
          </a:prstGeom>
        </p:spPr>
      </p:pic>
    </p:spTree>
    <p:extLst>
      <p:ext uri="{BB962C8B-B14F-4D97-AF65-F5344CB8AC3E}">
        <p14:creationId xmlns:p14="http://schemas.microsoft.com/office/powerpoint/2010/main" val="1510170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473C475-9194-A409-3D9D-A3BD6C7C631D}"/>
              </a:ext>
            </a:extLst>
          </p:cNvPr>
          <p:cNvSpPr>
            <a:spLocks noGrp="1"/>
          </p:cNvSpPr>
          <p:nvPr>
            <p:ph type="title"/>
          </p:nvPr>
        </p:nvSpPr>
        <p:spPr>
          <a:xfrm>
            <a:off x="839789" y="790575"/>
            <a:ext cx="6172200" cy="1292225"/>
          </a:xfrm>
        </p:spPr>
        <p:txBody>
          <a:bodyPr anchor="ctr">
            <a:normAutofit/>
          </a:bodyPr>
          <a:lstStyle/>
          <a:p>
            <a:r>
              <a:rPr lang="en-US" sz="3600" dirty="0"/>
              <a:t>Today’s Health Care Visit</a:t>
            </a:r>
          </a:p>
        </p:txBody>
      </p:sp>
      <p:sp>
        <p:nvSpPr>
          <p:cNvPr id="21" name="Content Placeholder 20">
            <a:extLst>
              <a:ext uri="{FF2B5EF4-FFF2-40B4-BE49-F238E27FC236}">
                <a16:creationId xmlns:a16="http://schemas.microsoft.com/office/drawing/2014/main" id="{DD9343EF-5957-A12C-1D13-DD4F7E5D5499}"/>
              </a:ext>
            </a:extLst>
          </p:cNvPr>
          <p:cNvSpPr>
            <a:spLocks noGrp="1"/>
          </p:cNvSpPr>
          <p:nvPr>
            <p:ph idx="1"/>
          </p:nvPr>
        </p:nvSpPr>
        <p:spPr>
          <a:xfrm>
            <a:off x="839788" y="2082197"/>
            <a:ext cx="6172200" cy="3762806"/>
          </a:xfrm>
        </p:spPr>
        <p:txBody>
          <a:bodyPr anchor="ctr">
            <a:normAutofit/>
          </a:bodyPr>
          <a:lstStyle/>
          <a:p>
            <a:r>
              <a:rPr lang="en-US" sz="2800" b="0" i="0" dirty="0">
                <a:solidFill>
                  <a:srgbClr val="000000"/>
                </a:solidFill>
                <a:effectLst/>
                <a:latin typeface="Open Sans" panose="020B0606030504020204" pitchFamily="34" charset="0"/>
              </a:rPr>
              <a:t>You have learned about what to do when transitioning to an adult health care provider.  </a:t>
            </a:r>
          </a:p>
          <a:p>
            <a:endParaRPr lang="en-US" sz="2800" dirty="0">
              <a:solidFill>
                <a:srgbClr val="000000"/>
              </a:solidFill>
              <a:latin typeface="Open Sans" panose="020B0606030504020204" pitchFamily="34" charset="0"/>
            </a:endParaRPr>
          </a:p>
          <a:p>
            <a:r>
              <a:rPr lang="en-US" sz="2800" b="0" i="0" dirty="0">
                <a:solidFill>
                  <a:srgbClr val="000000"/>
                </a:solidFill>
                <a:effectLst/>
                <a:latin typeface="Open Sans" panose="020B0606030504020204" pitchFamily="34" charset="0"/>
              </a:rPr>
              <a:t>The adult doctor you decide on will need to learn about you and your health care needs.  </a:t>
            </a:r>
          </a:p>
        </p:txBody>
      </p:sp>
      <p:pic>
        <p:nvPicPr>
          <p:cNvPr id="22" name="Content Placeholder 5" descr="Todays Health Care Visit form with fields for personal information, reason for the visit, questions and answers, and take away information">
            <a:extLst>
              <a:ext uri="{FF2B5EF4-FFF2-40B4-BE49-F238E27FC236}">
                <a16:creationId xmlns:a16="http://schemas.microsoft.com/office/drawing/2014/main" id="{D7DADEFF-400B-FB8F-6BD6-4D2EAEF93E6D}"/>
              </a:ext>
            </a:extLst>
          </p:cNvPr>
          <p:cNvPicPr>
            <a:picLocks noGrp="1" noChangeAspect="1"/>
          </p:cNvPicPr>
          <p:nvPr>
            <p:ph idx="1"/>
          </p:nvPr>
        </p:nvPicPr>
        <p:blipFill>
          <a:blip r:embed="rId3"/>
          <a:stretch>
            <a:fillRect/>
          </a:stretch>
        </p:blipFill>
        <p:spPr>
          <a:xfrm>
            <a:off x="7931898" y="1149179"/>
            <a:ext cx="3504609" cy="4516126"/>
          </a:xfrm>
        </p:spPr>
      </p:pic>
    </p:spTree>
    <p:extLst>
      <p:ext uri="{BB962C8B-B14F-4D97-AF65-F5344CB8AC3E}">
        <p14:creationId xmlns:p14="http://schemas.microsoft.com/office/powerpoint/2010/main" val="1281092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23F8-4539-CBD5-530C-0F96BA2D61BA}"/>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176BAED9-613C-2F40-AD50-7C15F75A4F74}"/>
              </a:ext>
            </a:extLst>
          </p:cNvPr>
          <p:cNvSpPr>
            <a:spLocks noGrp="1"/>
          </p:cNvSpPr>
          <p:nvPr>
            <p:ph idx="1"/>
          </p:nvPr>
        </p:nvSpPr>
        <p:spPr/>
        <p:txBody>
          <a:bodyPr>
            <a:normAutofit/>
          </a:bodyPr>
          <a:lstStyle/>
          <a:p>
            <a:pPr marL="0" marR="0" indent="0">
              <a:spcBef>
                <a:spcPts val="0"/>
              </a:spcBef>
              <a:spcAft>
                <a:spcPts val="0"/>
              </a:spcAft>
              <a:buNone/>
            </a:pPr>
            <a:r>
              <a:rPr lang="en-US" sz="2400" b="1" dirty="0">
                <a:effectLst/>
                <a:latin typeface="Calibri" panose="020F0502020204030204" pitchFamily="34" charset="0"/>
                <a:ea typeface="DengXian" panose="02010600030101010101" pitchFamily="2" charset="-122"/>
                <a:cs typeface="Arial" panose="020B0604020202020204" pitchFamily="34" charset="0"/>
              </a:rPr>
              <a:t>Got Transition – Sample Medical Summary</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0" marR="0" indent="0">
              <a:spcBef>
                <a:spcPts val="0"/>
              </a:spcBef>
              <a:spcAft>
                <a:spcPts val="0"/>
              </a:spcAft>
              <a:buNone/>
            </a:pPr>
            <a:r>
              <a:rPr lang="en-US" sz="2400" dirty="0">
                <a:solidFill>
                  <a:srgbClr val="0563C1"/>
                </a:solidFill>
                <a:effectLst/>
                <a:latin typeface="Calibri" panose="020F0502020204030204" pitchFamily="34" charset="0"/>
                <a:ea typeface="DengXian" panose="02010600030101010101" pitchFamily="2" charset="-122"/>
                <a:cs typeface="Arial" panose="020B0604020202020204" pitchFamily="34" charset="0"/>
                <a:hlinkClick r:id="rId3"/>
              </a:rPr>
              <a:t>https://www.gottransition.org/6ce/?leaving-medical-summary-emergency-plan</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0" marR="0" indent="0">
              <a:spcBef>
                <a:spcPts val="0"/>
              </a:spcBef>
              <a:spcAft>
                <a:spcPts val="0"/>
              </a:spcAft>
              <a:buNone/>
            </a:pPr>
            <a:r>
              <a:rPr lang="en-US" sz="2400" dirty="0">
                <a:effectLst/>
                <a:latin typeface="Calibri" panose="020F0502020204030204" pitchFamily="34" charset="0"/>
                <a:ea typeface="DengXian" panose="02010600030101010101" pitchFamily="2" charset="-122"/>
                <a:cs typeface="Arial" panose="020B0604020202020204" pitchFamily="34" charset="0"/>
              </a:rPr>
              <a:t> </a:t>
            </a:r>
          </a:p>
          <a:p>
            <a:pPr marL="0" marR="0" indent="0">
              <a:spcBef>
                <a:spcPts val="0"/>
              </a:spcBef>
              <a:spcAft>
                <a:spcPts val="0"/>
              </a:spcAft>
              <a:buNone/>
            </a:pPr>
            <a:r>
              <a:rPr lang="en-US" sz="2400" b="1" dirty="0">
                <a:effectLst/>
                <a:latin typeface="Calibri" panose="020F0502020204030204" pitchFamily="34" charset="0"/>
                <a:ea typeface="DengXian" panose="02010600030101010101" pitchFamily="2" charset="-122"/>
                <a:cs typeface="Arial" panose="020B0604020202020204" pitchFamily="34" charset="0"/>
              </a:rPr>
              <a:t>YouTube – How Hunter found his adult doctor</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0" marR="0" indent="0">
              <a:spcBef>
                <a:spcPts val="0"/>
              </a:spcBef>
              <a:spcAft>
                <a:spcPts val="0"/>
              </a:spcAft>
              <a:buNone/>
            </a:pPr>
            <a:r>
              <a:rPr lang="en-US" sz="2400" u="sng" dirty="0">
                <a:solidFill>
                  <a:srgbClr val="0563C1"/>
                </a:solidFill>
                <a:effectLst/>
                <a:latin typeface="Calibri" panose="020F0502020204030204" pitchFamily="34" charset="0"/>
                <a:ea typeface="DengXian" panose="02010600030101010101" pitchFamily="2" charset="-122"/>
                <a:cs typeface="Arial" panose="020B0604020202020204" pitchFamily="34" charset="0"/>
                <a:hlinkClick r:id="rId4"/>
              </a:rPr>
              <a:t>https://www.youtube.com/watch?v=SjXIfyvqJhA</a:t>
            </a:r>
            <a:r>
              <a:rPr lang="en-US" sz="2400" dirty="0">
                <a:effectLst/>
                <a:latin typeface="Calibri" panose="020F0502020204030204" pitchFamily="34" charset="0"/>
                <a:ea typeface="DengXian" panose="02010600030101010101" pitchFamily="2" charset="-122"/>
                <a:cs typeface="Arial" panose="020B0604020202020204" pitchFamily="34" charset="0"/>
              </a:rPr>
              <a:t> </a:t>
            </a:r>
          </a:p>
          <a:p>
            <a:pPr marL="0" marR="0" indent="0">
              <a:spcBef>
                <a:spcPts val="0"/>
              </a:spcBef>
              <a:spcAft>
                <a:spcPts val="0"/>
              </a:spcAft>
              <a:buNone/>
            </a:pPr>
            <a:r>
              <a:rPr lang="en-US" sz="2400" dirty="0">
                <a:effectLst/>
                <a:latin typeface="Calibri" panose="020F0502020204030204" pitchFamily="34" charset="0"/>
                <a:ea typeface="DengXian" panose="02010600030101010101" pitchFamily="2" charset="-122"/>
                <a:cs typeface="Arial" panose="020B0604020202020204" pitchFamily="34" charset="0"/>
              </a:rPr>
              <a:t> </a:t>
            </a:r>
          </a:p>
          <a:p>
            <a:pPr marL="0" marR="0" indent="0">
              <a:spcBef>
                <a:spcPts val="0"/>
              </a:spcBef>
              <a:spcAft>
                <a:spcPts val="0"/>
              </a:spcAft>
              <a:buNone/>
            </a:pPr>
            <a:r>
              <a:rPr lang="en-US" sz="2400" b="1" dirty="0">
                <a:effectLst/>
                <a:latin typeface="Calibri" panose="020F0502020204030204" pitchFamily="34" charset="0"/>
                <a:ea typeface="DengXian" panose="02010600030101010101" pitchFamily="2" charset="-122"/>
                <a:cs typeface="Arial" panose="020B0604020202020204" pitchFamily="34" charset="0"/>
              </a:rPr>
              <a:t>Got Transition – Questions to Ask Your Doctor</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0" marR="0" indent="0">
              <a:spcBef>
                <a:spcPts val="0"/>
              </a:spcBef>
              <a:spcAft>
                <a:spcPts val="0"/>
              </a:spcAft>
              <a:buNone/>
            </a:pPr>
            <a:r>
              <a:rPr lang="en-US" sz="2400" u="sng" dirty="0">
                <a:solidFill>
                  <a:srgbClr val="0563C1"/>
                </a:solidFill>
                <a:effectLst/>
                <a:latin typeface="Calibri" panose="020F0502020204030204" pitchFamily="34" charset="0"/>
                <a:ea typeface="DengXian" panose="02010600030101010101" pitchFamily="2" charset="-122"/>
                <a:cs typeface="Arial" panose="020B0604020202020204" pitchFamily="34" charset="0"/>
                <a:hlinkClick r:id="rId5"/>
              </a:rPr>
              <a:t>https://gottransition.org/resource/?hct-questions-ask-doctor-youth</a:t>
            </a:r>
            <a:r>
              <a:rPr lang="en-US" sz="2400" dirty="0">
                <a:effectLst/>
                <a:latin typeface="Calibri" panose="020F0502020204030204" pitchFamily="34" charset="0"/>
                <a:ea typeface="DengXian" panose="02010600030101010101" pitchFamily="2" charset="-122"/>
                <a:cs typeface="Arial" panose="020B0604020202020204" pitchFamily="34" charset="0"/>
              </a:rPr>
              <a:t> </a:t>
            </a:r>
          </a:p>
          <a:p>
            <a:pPr marL="0" marR="0" indent="0">
              <a:spcBef>
                <a:spcPts val="0"/>
              </a:spcBef>
              <a:spcAft>
                <a:spcPts val="0"/>
              </a:spcAft>
              <a:buNone/>
            </a:pPr>
            <a:r>
              <a:rPr lang="en-US" sz="2400" dirty="0">
                <a:effectLst/>
                <a:latin typeface="Calibri" panose="020F0502020204030204" pitchFamily="34" charset="0"/>
                <a:ea typeface="DengXian" panose="02010600030101010101" pitchFamily="2" charset="-122"/>
                <a:cs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2878638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23F8-4539-CBD5-530C-0F96BA2D61BA}"/>
              </a:ext>
            </a:extLst>
          </p:cNvPr>
          <p:cNvSpPr>
            <a:spLocks noGrp="1"/>
          </p:cNvSpPr>
          <p:nvPr>
            <p:ph type="title"/>
          </p:nvPr>
        </p:nvSpPr>
        <p:spPr/>
        <p:txBody>
          <a:bodyPr/>
          <a:lstStyle/>
          <a:p>
            <a:r>
              <a:rPr lang="en-US" dirty="0"/>
              <a:t>Resources Continued</a:t>
            </a:r>
          </a:p>
        </p:txBody>
      </p:sp>
      <p:sp>
        <p:nvSpPr>
          <p:cNvPr id="3" name="Content Placeholder 2">
            <a:extLst>
              <a:ext uri="{FF2B5EF4-FFF2-40B4-BE49-F238E27FC236}">
                <a16:creationId xmlns:a16="http://schemas.microsoft.com/office/drawing/2014/main" id="{176BAED9-613C-2F40-AD50-7C15F75A4F74}"/>
              </a:ext>
            </a:extLst>
          </p:cNvPr>
          <p:cNvSpPr>
            <a:spLocks noGrp="1"/>
          </p:cNvSpPr>
          <p:nvPr>
            <p:ph idx="1"/>
          </p:nvPr>
        </p:nvSpPr>
        <p:spPr>
          <a:xfrm>
            <a:off x="695696" y="1837500"/>
            <a:ext cx="10515600" cy="4351338"/>
          </a:xfrm>
        </p:spPr>
        <p:txBody>
          <a:bodyPr>
            <a:normAutofit/>
          </a:bodyPr>
          <a:lstStyle/>
          <a:p>
            <a:pPr marL="0" marR="0" indent="0">
              <a:lnSpc>
                <a:spcPct val="100000"/>
              </a:lnSpc>
              <a:spcBef>
                <a:spcPts val="0"/>
              </a:spcBef>
              <a:buNone/>
            </a:pPr>
            <a:r>
              <a:rPr lang="en-US" sz="2400" b="1" dirty="0">
                <a:effectLst/>
                <a:latin typeface="Calibri" panose="020F0502020204030204" pitchFamily="34" charset="0"/>
                <a:ea typeface="DengXian" panose="02010600030101010101" pitchFamily="2" charset="-122"/>
                <a:cs typeface="Arial" panose="020B0604020202020204" pitchFamily="34" charset="0"/>
              </a:rPr>
              <a:t>Got Transition – One page information sheet</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0000"/>
              </a:lnSpc>
              <a:spcBef>
                <a:spcPts val="0"/>
              </a:spcBef>
              <a:buNone/>
            </a:pPr>
            <a:r>
              <a:rPr lang="en-US" sz="2400" u="sng" dirty="0">
                <a:solidFill>
                  <a:srgbClr val="0000FF"/>
                </a:solidFill>
                <a:effectLst/>
                <a:ea typeface="DengXian" panose="02010600030101010101" pitchFamily="2" charset="-122"/>
                <a:cs typeface="Arial" panose="020B0604020202020204" pitchFamily="34" charset="0"/>
                <a:hlinkClick r:id="rId2"/>
              </a:rPr>
              <a:t>Information about a Joint Telehealth Visit for Young Adults</a:t>
            </a:r>
            <a:r>
              <a:rPr lang="en-US" sz="2400" u="sng" dirty="0">
                <a:solidFill>
                  <a:srgbClr val="0000FF"/>
                </a:solidFill>
                <a:effectLst/>
                <a:ea typeface="DengXian" panose="02010600030101010101" pitchFamily="2" charset="-122"/>
                <a:cs typeface="Arial" panose="020B0604020202020204" pitchFamily="34" charset="0"/>
              </a:rPr>
              <a:t> </a:t>
            </a:r>
          </a:p>
          <a:p>
            <a:pPr marL="0" marR="0" indent="0">
              <a:lnSpc>
                <a:spcPct val="100000"/>
              </a:lnSpc>
              <a:spcBef>
                <a:spcPts val="0"/>
              </a:spcBef>
              <a:buNone/>
            </a:pPr>
            <a:r>
              <a:rPr lang="en-US" sz="2400" dirty="0">
                <a:effectLst/>
                <a:latin typeface="Calibri" panose="020F0502020204030204" pitchFamily="34" charset="0"/>
                <a:ea typeface="DengXian" panose="02010600030101010101" pitchFamily="2" charset="-122"/>
                <a:cs typeface="Arial" panose="020B0604020202020204" pitchFamily="34" charset="0"/>
              </a:rPr>
              <a:t> </a:t>
            </a:r>
          </a:p>
          <a:p>
            <a:pPr marL="0" marR="0" indent="0">
              <a:lnSpc>
                <a:spcPct val="100000"/>
              </a:lnSpc>
              <a:spcBef>
                <a:spcPts val="0"/>
              </a:spcBef>
              <a:buNone/>
            </a:pPr>
            <a:r>
              <a:rPr lang="en-US" sz="2400" b="1" dirty="0">
                <a:effectLst/>
                <a:latin typeface="Calibri" panose="020F0502020204030204" pitchFamily="34" charset="0"/>
                <a:ea typeface="DengXian" panose="02010600030101010101" pitchFamily="2" charset="-122"/>
                <a:cs typeface="Arial" panose="020B0604020202020204" pitchFamily="34" charset="0"/>
              </a:rPr>
              <a:t>Medline Plus – Choosing a Primary Care Provider</a:t>
            </a:r>
          </a:p>
          <a:p>
            <a:pPr marL="0" marR="0" indent="0">
              <a:lnSpc>
                <a:spcPct val="100000"/>
              </a:lnSpc>
              <a:spcBef>
                <a:spcPts val="0"/>
              </a:spcBef>
              <a:buNone/>
            </a:pPr>
            <a:r>
              <a:rPr lang="en-US" sz="2400" u="sng" dirty="0">
                <a:solidFill>
                  <a:srgbClr val="0563C1"/>
                </a:solidFill>
                <a:effectLst/>
                <a:latin typeface="Calibri" panose="020F0502020204030204" pitchFamily="34" charset="0"/>
                <a:ea typeface="DengXian" panose="02010600030101010101" pitchFamily="2" charset="-122"/>
                <a:cs typeface="Arial" panose="020B0604020202020204" pitchFamily="34" charset="0"/>
                <a:hlinkClick r:id="rId3"/>
              </a:rPr>
              <a:t>https://medlineplus.gov/ency/article/001939.htm</a:t>
            </a:r>
            <a:r>
              <a:rPr lang="en-US" sz="2400" dirty="0">
                <a:effectLst/>
                <a:latin typeface="Calibri" panose="020F0502020204030204" pitchFamily="34" charset="0"/>
                <a:ea typeface="DengXian" panose="02010600030101010101" pitchFamily="2" charset="-122"/>
                <a:cs typeface="Arial" panose="020B0604020202020204" pitchFamily="34" charset="0"/>
              </a:rPr>
              <a:t> </a:t>
            </a:r>
          </a:p>
          <a:p>
            <a:pPr marL="0" marR="0" indent="0">
              <a:lnSpc>
                <a:spcPct val="100000"/>
              </a:lnSpc>
              <a:spcBef>
                <a:spcPts val="0"/>
              </a:spcBef>
              <a:buNone/>
            </a:pPr>
            <a:endParaRPr lang="en-US" sz="2400" dirty="0"/>
          </a:p>
          <a:p>
            <a:pPr marL="0" indent="0">
              <a:lnSpc>
                <a:spcPct val="100000"/>
              </a:lnSpc>
              <a:spcBef>
                <a:spcPts val="0"/>
              </a:spcBef>
              <a:buNone/>
            </a:pPr>
            <a:r>
              <a:rPr lang="en-US" sz="2400" b="1" dirty="0"/>
              <a:t>Today’s Health Care Visit tool</a:t>
            </a:r>
          </a:p>
          <a:p>
            <a:pPr marL="0" indent="0">
              <a:lnSpc>
                <a:spcPct val="100000"/>
              </a:lnSpc>
              <a:spcBef>
                <a:spcPts val="0"/>
              </a:spcBef>
              <a:buNone/>
            </a:pPr>
            <a:r>
              <a:rPr lang="en-US" sz="2400" dirty="0">
                <a:hlinkClick r:id="rId4"/>
              </a:rPr>
              <a:t>https://www.lifecoursetools.com/lifecourse-library/exploring-the-life-domains/healthy-living/</a:t>
            </a:r>
            <a:r>
              <a:rPr lang="en-US" sz="2400" dirty="0"/>
              <a:t> </a:t>
            </a:r>
          </a:p>
        </p:txBody>
      </p:sp>
    </p:spTree>
    <p:extLst>
      <p:ext uri="{BB962C8B-B14F-4D97-AF65-F5344CB8AC3E}">
        <p14:creationId xmlns:p14="http://schemas.microsoft.com/office/powerpoint/2010/main" val="4201131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88134E-F63D-6489-CB2C-0C0D90C98C3C}"/>
              </a:ext>
            </a:extLst>
          </p:cNvPr>
          <p:cNvSpPr>
            <a:spLocks noGrp="1"/>
          </p:cNvSpPr>
          <p:nvPr>
            <p:ph type="title"/>
          </p:nvPr>
        </p:nvSpPr>
        <p:spPr>
          <a:xfrm>
            <a:off x="3818965" y="5263359"/>
            <a:ext cx="4823012" cy="1042329"/>
          </a:xfrm>
        </p:spPr>
        <p:txBody>
          <a:bodyPr/>
          <a:lstStyle/>
          <a:p>
            <a:pPr algn="ctr"/>
            <a:r>
              <a:rPr lang="en-US" dirty="0"/>
              <a:t>Acknowledgments</a:t>
            </a:r>
          </a:p>
        </p:txBody>
      </p:sp>
      <p:pic>
        <p:nvPicPr>
          <p:cNvPr id="10" name="Content Placeholder 9" descr="Community Life Guide a Project of Ohio Department of Developmental Disabilities developed by UCCEDD Ohio family to family and LifeCourse Nexus">
            <a:extLst>
              <a:ext uri="{FF2B5EF4-FFF2-40B4-BE49-F238E27FC236}">
                <a16:creationId xmlns:a16="http://schemas.microsoft.com/office/drawing/2014/main" id="{033C87F4-D371-6AF2-EB88-B9C9FDCDEC1F}"/>
              </a:ext>
            </a:extLst>
          </p:cNvPr>
          <p:cNvPicPr>
            <a:picLocks noGrp="1" noChangeAspect="1"/>
          </p:cNvPicPr>
          <p:nvPr>
            <p:ph idx="1"/>
          </p:nvPr>
        </p:nvPicPr>
        <p:blipFill>
          <a:blip r:embed="rId2"/>
          <a:stretch>
            <a:fillRect/>
          </a:stretch>
        </p:blipFill>
        <p:spPr>
          <a:xfrm>
            <a:off x="2412354" y="1073476"/>
            <a:ext cx="7636234" cy="4065588"/>
          </a:xfrm>
        </p:spPr>
      </p:pic>
    </p:spTree>
    <p:extLst>
      <p:ext uri="{BB962C8B-B14F-4D97-AF65-F5344CB8AC3E}">
        <p14:creationId xmlns:p14="http://schemas.microsoft.com/office/powerpoint/2010/main" val="3548614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AE060-8BEC-0FD9-DBF7-736752317415}"/>
              </a:ext>
            </a:extLst>
          </p:cNvPr>
          <p:cNvSpPr>
            <a:spLocks noGrp="1"/>
          </p:cNvSpPr>
          <p:nvPr>
            <p:ph type="title"/>
          </p:nvPr>
        </p:nvSpPr>
        <p:spPr>
          <a:xfrm>
            <a:off x="6923314" y="1013253"/>
            <a:ext cx="4430486" cy="812371"/>
          </a:xfrm>
        </p:spPr>
        <p:txBody>
          <a:bodyPr>
            <a:normAutofit fontScale="90000"/>
          </a:bodyPr>
          <a:lstStyle/>
          <a:p>
            <a:pPr algn="ctr"/>
            <a:r>
              <a:rPr lang="en-US" dirty="0"/>
              <a:t>When Is It Time to Move to Adult Health Care?</a:t>
            </a:r>
          </a:p>
        </p:txBody>
      </p:sp>
      <p:sp>
        <p:nvSpPr>
          <p:cNvPr id="3" name="Content Placeholder 2">
            <a:extLst>
              <a:ext uri="{FF2B5EF4-FFF2-40B4-BE49-F238E27FC236}">
                <a16:creationId xmlns:a16="http://schemas.microsoft.com/office/drawing/2014/main" id="{52617615-27AA-4D8C-4769-8E0F6978BF54}"/>
              </a:ext>
            </a:extLst>
          </p:cNvPr>
          <p:cNvSpPr>
            <a:spLocks noGrp="1"/>
          </p:cNvSpPr>
          <p:nvPr>
            <p:ph sz="half" idx="1"/>
          </p:nvPr>
        </p:nvSpPr>
        <p:spPr>
          <a:xfrm>
            <a:off x="6562109" y="1825624"/>
            <a:ext cx="5181600" cy="4261666"/>
          </a:xfrm>
        </p:spPr>
        <p:txBody>
          <a:bodyPr/>
          <a:lstStyle/>
          <a:p>
            <a:pPr marL="0" indent="0">
              <a:buNone/>
            </a:pPr>
            <a:endParaRPr lang="en-US" dirty="0"/>
          </a:p>
          <a:p>
            <a:pPr marL="0" indent="0">
              <a:buNone/>
            </a:pPr>
            <a:endParaRPr lang="en-US" dirty="0"/>
          </a:p>
          <a:p>
            <a:pPr marL="0" indent="0">
              <a:buNone/>
            </a:pPr>
            <a:r>
              <a:rPr lang="en-US" dirty="0"/>
              <a:t>Your parents or doctor may say you are old enough to see a doctor that treats adults.  </a:t>
            </a:r>
          </a:p>
          <a:p>
            <a:pPr marL="0" marR="0" indent="0">
              <a:spcBef>
                <a:spcPts val="0"/>
              </a:spcBef>
              <a:spcAft>
                <a:spcPts val="0"/>
              </a:spcAft>
              <a:buNone/>
            </a:pP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0" marR="0" indent="0">
              <a:spcBef>
                <a:spcPts val="0"/>
              </a:spcBef>
              <a:spcAft>
                <a:spcPts val="0"/>
              </a:spcAft>
              <a:buNone/>
            </a:pPr>
            <a:r>
              <a:rPr lang="en-US" dirty="0">
                <a:effectLst/>
                <a:latin typeface="Calibri" panose="020F0502020204030204" pitchFamily="34" charset="0"/>
                <a:ea typeface="DengXian" panose="02010600030101010101" pitchFamily="2" charset="-122"/>
                <a:cs typeface="Arial" panose="020B0604020202020204" pitchFamily="34" charset="0"/>
              </a:rPr>
              <a:t>You may feel that it is time for you to move to adult health care. </a:t>
            </a:r>
          </a:p>
          <a:p>
            <a:pPr marL="0" indent="0">
              <a:buNone/>
            </a:pPr>
            <a:endParaRPr lang="en-US" dirty="0"/>
          </a:p>
        </p:txBody>
      </p:sp>
      <p:pic>
        <p:nvPicPr>
          <p:cNvPr id="5" name="Content Placeholder 4">
            <a:extLst>
              <a:ext uri="{FF2B5EF4-FFF2-40B4-BE49-F238E27FC236}">
                <a16:creationId xmlns:a16="http://schemas.microsoft.com/office/drawing/2014/main" id="{6ECFA6EE-05EC-4BD6-EFB8-588786B9339D}"/>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531420" y="2057286"/>
            <a:ext cx="5181600" cy="3454400"/>
          </a:xfrm>
          <a:prstGeom prst="rect">
            <a:avLst/>
          </a:prstGeom>
        </p:spPr>
      </p:pic>
    </p:spTree>
    <p:extLst>
      <p:ext uri="{BB962C8B-B14F-4D97-AF65-F5344CB8AC3E}">
        <p14:creationId xmlns:p14="http://schemas.microsoft.com/office/powerpoint/2010/main" val="34086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20E94-C9E5-A931-CE82-92B15248E758}"/>
              </a:ext>
            </a:extLst>
          </p:cNvPr>
          <p:cNvSpPr>
            <a:spLocks noGrp="1"/>
          </p:cNvSpPr>
          <p:nvPr>
            <p:ph type="title"/>
          </p:nvPr>
        </p:nvSpPr>
        <p:spPr>
          <a:xfrm>
            <a:off x="6400800" y="1012825"/>
            <a:ext cx="4953000" cy="812800"/>
          </a:xfrm>
        </p:spPr>
        <p:txBody>
          <a:bodyPr>
            <a:noAutofit/>
          </a:bodyPr>
          <a:lstStyle/>
          <a:p>
            <a:pPr algn="ctr"/>
            <a:r>
              <a:rPr lang="en-US" sz="3600" dirty="0"/>
              <a:t>Making the Move to Adult Health Care</a:t>
            </a:r>
          </a:p>
        </p:txBody>
      </p:sp>
      <p:sp>
        <p:nvSpPr>
          <p:cNvPr id="11" name="Content Placeholder 10">
            <a:extLst>
              <a:ext uri="{FF2B5EF4-FFF2-40B4-BE49-F238E27FC236}">
                <a16:creationId xmlns:a16="http://schemas.microsoft.com/office/drawing/2014/main" id="{3E461FAC-1ADB-B2EB-4183-32DB59C2A1C5}"/>
              </a:ext>
            </a:extLst>
          </p:cNvPr>
          <p:cNvSpPr>
            <a:spLocks noGrp="1"/>
          </p:cNvSpPr>
          <p:nvPr>
            <p:ph sz="half" idx="2"/>
          </p:nvPr>
        </p:nvSpPr>
        <p:spPr/>
        <p:txBody>
          <a:bodyPr anchor="ctr"/>
          <a:lstStyle/>
          <a:p>
            <a:pPr marL="0" indent="0">
              <a:buNone/>
            </a:pPr>
            <a:r>
              <a:rPr lang="en-US" dirty="0"/>
              <a:t>You may have already started managing more of your own health care.</a:t>
            </a:r>
          </a:p>
        </p:txBody>
      </p:sp>
      <p:pic>
        <p:nvPicPr>
          <p:cNvPr id="12" name="Content Placeholder 4">
            <a:extLst>
              <a:ext uri="{FF2B5EF4-FFF2-40B4-BE49-F238E27FC236}">
                <a16:creationId xmlns:a16="http://schemas.microsoft.com/office/drawing/2014/main" id="{5C2D7D5D-3CD8-E92E-FFB3-08152E9C5808}"/>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1164648" y="1640574"/>
            <a:ext cx="4381422" cy="4262438"/>
          </a:xfrm>
          <a:prstGeom prst="rect">
            <a:avLst/>
          </a:prstGeom>
        </p:spPr>
      </p:pic>
    </p:spTree>
    <p:extLst>
      <p:ext uri="{BB962C8B-B14F-4D97-AF65-F5344CB8AC3E}">
        <p14:creationId xmlns:p14="http://schemas.microsoft.com/office/powerpoint/2010/main" val="255037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CD0C-7ECA-306B-44EC-9AEBB7B09436}"/>
              </a:ext>
            </a:extLst>
          </p:cNvPr>
          <p:cNvSpPr>
            <a:spLocks noGrp="1"/>
          </p:cNvSpPr>
          <p:nvPr>
            <p:ph type="title"/>
          </p:nvPr>
        </p:nvSpPr>
        <p:spPr>
          <a:xfrm>
            <a:off x="6321424" y="1012825"/>
            <a:ext cx="5032375" cy="812800"/>
          </a:xfrm>
        </p:spPr>
        <p:txBody>
          <a:bodyPr>
            <a:normAutofit fontScale="90000"/>
          </a:bodyPr>
          <a:lstStyle/>
          <a:p>
            <a:pPr algn="ctr"/>
            <a:r>
              <a:rPr lang="en-US" dirty="0"/>
              <a:t> What Do You Want in a Doctor?</a:t>
            </a:r>
          </a:p>
        </p:txBody>
      </p:sp>
      <p:pic>
        <p:nvPicPr>
          <p:cNvPr id="13" name="Content Placeholder 4">
            <a:extLst>
              <a:ext uri="{FF2B5EF4-FFF2-40B4-BE49-F238E27FC236}">
                <a16:creationId xmlns:a16="http://schemas.microsoft.com/office/drawing/2014/main" id="{6EDDB7F3-5BC0-7DDC-22CA-3CC14A125786}"/>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838200" y="1825625"/>
            <a:ext cx="5032375" cy="3354916"/>
          </a:xfrm>
        </p:spPr>
      </p:pic>
      <p:sp>
        <p:nvSpPr>
          <p:cNvPr id="10" name="Content Placeholder 9">
            <a:extLst>
              <a:ext uri="{FF2B5EF4-FFF2-40B4-BE49-F238E27FC236}">
                <a16:creationId xmlns:a16="http://schemas.microsoft.com/office/drawing/2014/main" id="{43254C2B-3174-C07D-3E8E-006F6493D249}"/>
              </a:ext>
            </a:extLst>
          </p:cNvPr>
          <p:cNvSpPr>
            <a:spLocks noGrp="1"/>
          </p:cNvSpPr>
          <p:nvPr>
            <p:ph sz="half" idx="2"/>
          </p:nvPr>
        </p:nvSpPr>
        <p:spPr>
          <a:xfrm>
            <a:off x="6321425" y="1914525"/>
            <a:ext cx="5032375" cy="3930650"/>
          </a:xfrm>
        </p:spPr>
        <p:txBody>
          <a:bodyPr anchor="ctr"/>
          <a:lstStyle/>
          <a:p>
            <a:pPr marL="0" indent="0">
              <a:buNone/>
            </a:pPr>
            <a:r>
              <a:rPr lang="en-US" dirty="0"/>
              <a:t>Do you prefer a male or female doctor?</a:t>
            </a:r>
          </a:p>
          <a:p>
            <a:pPr marL="0" indent="0">
              <a:buNone/>
            </a:pPr>
            <a:endParaRPr lang="en-US" dirty="0"/>
          </a:p>
          <a:p>
            <a:pPr marL="0" indent="0">
              <a:buNone/>
            </a:pPr>
            <a:r>
              <a:rPr lang="en-US" dirty="0"/>
              <a:t>Would you like a doctor in a small or a large practice? </a:t>
            </a:r>
          </a:p>
          <a:p>
            <a:endParaRPr lang="en-US" dirty="0"/>
          </a:p>
        </p:txBody>
      </p:sp>
    </p:spTree>
    <p:extLst>
      <p:ext uri="{BB962C8B-B14F-4D97-AF65-F5344CB8AC3E}">
        <p14:creationId xmlns:p14="http://schemas.microsoft.com/office/powerpoint/2010/main" val="85725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75CE-51F5-CDDC-CF40-5F3BC8E4770E}"/>
              </a:ext>
            </a:extLst>
          </p:cNvPr>
          <p:cNvSpPr>
            <a:spLocks noGrp="1"/>
          </p:cNvSpPr>
          <p:nvPr>
            <p:ph type="title"/>
          </p:nvPr>
        </p:nvSpPr>
        <p:spPr>
          <a:xfrm>
            <a:off x="838200" y="840259"/>
            <a:ext cx="10753578" cy="985366"/>
          </a:xfrm>
        </p:spPr>
        <p:txBody>
          <a:bodyPr>
            <a:noAutofit/>
          </a:bodyPr>
          <a:lstStyle/>
          <a:p>
            <a:r>
              <a:rPr lang="en-US" sz="3600" dirty="0"/>
              <a:t>What to Think About When Choosing an Adult Doctor 1</a:t>
            </a:r>
          </a:p>
        </p:txBody>
      </p:sp>
      <p:sp>
        <p:nvSpPr>
          <p:cNvPr id="4" name="Content Placeholder 3">
            <a:extLst>
              <a:ext uri="{FF2B5EF4-FFF2-40B4-BE49-F238E27FC236}">
                <a16:creationId xmlns:a16="http://schemas.microsoft.com/office/drawing/2014/main" id="{CBFBF273-2A31-8C23-A990-F875CD5367F9}"/>
              </a:ext>
            </a:extLst>
          </p:cNvPr>
          <p:cNvSpPr>
            <a:spLocks noGrp="1"/>
          </p:cNvSpPr>
          <p:nvPr>
            <p:ph idx="1"/>
          </p:nvPr>
        </p:nvSpPr>
        <p:spPr>
          <a:xfrm>
            <a:off x="838200" y="1825625"/>
            <a:ext cx="5593597" cy="4351338"/>
          </a:xfrm>
        </p:spPr>
        <p:txBody>
          <a:bodyPr anchor="ctr"/>
          <a:lstStyle/>
          <a:p>
            <a:pPr marL="342900" indent="-342900">
              <a:buFont typeface="Arial" panose="020B0604020202020204" pitchFamily="34" charset="0"/>
              <a:buChar char="•"/>
            </a:pPr>
            <a:r>
              <a:rPr lang="en-US" sz="2800" dirty="0"/>
              <a:t>Is the doctor’s office near you?</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Is the doctor’s office easy to get to?</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Does the doctor have more than one location?</a:t>
            </a:r>
          </a:p>
        </p:txBody>
      </p:sp>
      <p:pic>
        <p:nvPicPr>
          <p:cNvPr id="11" name="Picture 10">
            <a:extLst>
              <a:ext uri="{FF2B5EF4-FFF2-40B4-BE49-F238E27FC236}">
                <a16:creationId xmlns:a16="http://schemas.microsoft.com/office/drawing/2014/main" id="{A385526F-21C4-3B9C-2366-5CDDF3F707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7294" y="2517697"/>
            <a:ext cx="4248592" cy="2967193"/>
          </a:xfrm>
          <a:prstGeom prst="rect">
            <a:avLst/>
          </a:prstGeom>
        </p:spPr>
      </p:pic>
    </p:spTree>
    <p:extLst>
      <p:ext uri="{BB962C8B-B14F-4D97-AF65-F5344CB8AC3E}">
        <p14:creationId xmlns:p14="http://schemas.microsoft.com/office/powerpoint/2010/main" val="2283696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75CE-51F5-CDDC-CF40-5F3BC8E4770E}"/>
              </a:ext>
            </a:extLst>
          </p:cNvPr>
          <p:cNvSpPr>
            <a:spLocks noGrp="1"/>
          </p:cNvSpPr>
          <p:nvPr>
            <p:ph type="title"/>
          </p:nvPr>
        </p:nvSpPr>
        <p:spPr>
          <a:xfrm>
            <a:off x="838199" y="840259"/>
            <a:ext cx="10729831" cy="875999"/>
          </a:xfrm>
        </p:spPr>
        <p:txBody>
          <a:bodyPr>
            <a:noAutofit/>
          </a:bodyPr>
          <a:lstStyle/>
          <a:p>
            <a:r>
              <a:rPr lang="en-US" sz="3600" dirty="0"/>
              <a:t>What to Think About When Choosing an Adult Doctor 2</a:t>
            </a:r>
          </a:p>
        </p:txBody>
      </p:sp>
      <p:sp>
        <p:nvSpPr>
          <p:cNvPr id="6" name="Content Placeholder 5">
            <a:extLst>
              <a:ext uri="{FF2B5EF4-FFF2-40B4-BE49-F238E27FC236}">
                <a16:creationId xmlns:a16="http://schemas.microsoft.com/office/drawing/2014/main" id="{174F6D00-43BA-8006-92B4-54203EE9BD0D}"/>
              </a:ext>
            </a:extLst>
          </p:cNvPr>
          <p:cNvSpPr>
            <a:spLocks noGrp="1"/>
          </p:cNvSpPr>
          <p:nvPr>
            <p:ph idx="1"/>
          </p:nvPr>
        </p:nvSpPr>
        <p:spPr>
          <a:xfrm>
            <a:off x="838200" y="1825625"/>
            <a:ext cx="5940972" cy="4351338"/>
          </a:xfrm>
        </p:spPr>
        <p:txBody>
          <a:bodyPr anchor="ctr"/>
          <a:lstStyle/>
          <a:p>
            <a:pPr marL="342900" indent="-342900">
              <a:buFont typeface="Arial" panose="020B0604020202020204" pitchFamily="34" charset="0"/>
              <a:buChar char="•"/>
            </a:pPr>
            <a:r>
              <a:rPr lang="en-US" sz="2800" dirty="0"/>
              <a:t>How will you get to appointments?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Is the parking lot accessible?</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Is the building easy to get into and get around inside?</a:t>
            </a:r>
            <a:endParaRPr lang="en-US" dirty="0"/>
          </a:p>
        </p:txBody>
      </p:sp>
      <p:pic>
        <p:nvPicPr>
          <p:cNvPr id="4" name="Picture 3">
            <a:extLst>
              <a:ext uri="{FF2B5EF4-FFF2-40B4-BE49-F238E27FC236}">
                <a16:creationId xmlns:a16="http://schemas.microsoft.com/office/drawing/2014/main" id="{7E426ADD-A53B-26E2-647F-7618FD5DD0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69707" y="2662466"/>
            <a:ext cx="3598324" cy="2677656"/>
          </a:xfrm>
          <a:prstGeom prst="rect">
            <a:avLst/>
          </a:prstGeom>
        </p:spPr>
      </p:pic>
    </p:spTree>
    <p:extLst>
      <p:ext uri="{BB962C8B-B14F-4D97-AF65-F5344CB8AC3E}">
        <p14:creationId xmlns:p14="http://schemas.microsoft.com/office/powerpoint/2010/main" val="643656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CAE49-D331-D35D-F789-231332F72D3E}"/>
              </a:ext>
            </a:extLst>
          </p:cNvPr>
          <p:cNvSpPr>
            <a:spLocks noGrp="1"/>
          </p:cNvSpPr>
          <p:nvPr>
            <p:ph type="title"/>
          </p:nvPr>
        </p:nvSpPr>
        <p:spPr>
          <a:xfrm>
            <a:off x="605009" y="987424"/>
            <a:ext cx="3932237" cy="1069975"/>
          </a:xfrm>
        </p:spPr>
        <p:txBody>
          <a:bodyPr anchor="b">
            <a:noAutofit/>
          </a:bodyPr>
          <a:lstStyle/>
          <a:p>
            <a:pPr algn="ctr"/>
            <a:r>
              <a:rPr lang="en-US" sz="3600" dirty="0"/>
              <a:t>Where Can You Find Doctors?</a:t>
            </a:r>
          </a:p>
        </p:txBody>
      </p:sp>
      <p:sp>
        <p:nvSpPr>
          <p:cNvPr id="3" name="Content Placeholder 2">
            <a:extLst>
              <a:ext uri="{FF2B5EF4-FFF2-40B4-BE49-F238E27FC236}">
                <a16:creationId xmlns:a16="http://schemas.microsoft.com/office/drawing/2014/main" id="{B4D18506-E6F6-2805-AD89-B36FCBF668A9}"/>
              </a:ext>
            </a:extLst>
          </p:cNvPr>
          <p:cNvSpPr>
            <a:spLocks noGrp="1"/>
          </p:cNvSpPr>
          <p:nvPr>
            <p:ph type="body" sz="half" idx="2"/>
          </p:nvPr>
        </p:nvSpPr>
        <p:spPr>
          <a:xfrm>
            <a:off x="605009" y="2057400"/>
            <a:ext cx="3932237" cy="3811588"/>
          </a:xfrm>
        </p:spPr>
        <p:txBody>
          <a:bodyPr anchor="ctr">
            <a:normAutofit/>
          </a:bodyPr>
          <a:lstStyle/>
          <a:p>
            <a:r>
              <a:rPr lang="en-US" sz="2800" dirty="0"/>
              <a:t>Start with the doctor you see now.</a:t>
            </a:r>
          </a:p>
          <a:p>
            <a:endParaRPr lang="en-US" sz="2800" dirty="0"/>
          </a:p>
          <a:p>
            <a:r>
              <a:rPr lang="en-US" sz="2800" dirty="0"/>
              <a:t>Ask for a list of adult doctors you could see.</a:t>
            </a:r>
          </a:p>
        </p:txBody>
      </p:sp>
      <p:pic>
        <p:nvPicPr>
          <p:cNvPr id="8" name="Content Placeholder 7">
            <a:extLst>
              <a:ext uri="{FF2B5EF4-FFF2-40B4-BE49-F238E27FC236}">
                <a16:creationId xmlns:a16="http://schemas.microsoft.com/office/drawing/2014/main" id="{74B3742D-EF22-16CB-2DAC-074120BF21D0}"/>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12951"/>
          <a:stretch/>
        </p:blipFill>
        <p:spPr>
          <a:xfrm>
            <a:off x="6494230" y="1307771"/>
            <a:ext cx="3655218" cy="4242457"/>
          </a:xfrm>
          <a:prstGeom prst="rect">
            <a:avLst/>
          </a:prstGeom>
        </p:spPr>
      </p:pic>
    </p:spTree>
    <p:extLst>
      <p:ext uri="{BB962C8B-B14F-4D97-AF65-F5344CB8AC3E}">
        <p14:creationId xmlns:p14="http://schemas.microsoft.com/office/powerpoint/2010/main" val="3695580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EF86-1A6F-DC8C-DB8F-BDFA74C6FDDB}"/>
              </a:ext>
            </a:extLst>
          </p:cNvPr>
          <p:cNvSpPr>
            <a:spLocks noGrp="1"/>
          </p:cNvSpPr>
          <p:nvPr>
            <p:ph type="title"/>
          </p:nvPr>
        </p:nvSpPr>
        <p:spPr>
          <a:xfrm>
            <a:off x="605009" y="987424"/>
            <a:ext cx="3932237" cy="1069975"/>
          </a:xfrm>
        </p:spPr>
        <p:txBody>
          <a:bodyPr>
            <a:noAutofit/>
          </a:bodyPr>
          <a:lstStyle/>
          <a:p>
            <a:pPr algn="ctr"/>
            <a:r>
              <a:rPr lang="en-US" sz="3600" dirty="0"/>
              <a:t>Ask People You Know and Trust</a:t>
            </a:r>
          </a:p>
        </p:txBody>
      </p:sp>
      <p:pic>
        <p:nvPicPr>
          <p:cNvPr id="5" name="Picture Placeholder 4">
            <a:extLst>
              <a:ext uri="{FF2B5EF4-FFF2-40B4-BE49-F238E27FC236}">
                <a16:creationId xmlns:a16="http://schemas.microsoft.com/office/drawing/2014/main" id="{C129C78E-F7EC-F121-F7AB-3AA9D5965979}"/>
              </a:ext>
              <a:ext uri="{C183D7F6-B498-43B3-948B-1728B52AA6E4}">
                <adec:decorative xmlns:adec="http://schemas.microsoft.com/office/drawing/2017/decorative" val="1"/>
              </a:ext>
            </a:extLst>
          </p:cNvPr>
          <p:cNvPicPr>
            <a:picLocks noGrp="1" noChangeAspect="1"/>
          </p:cNvPicPr>
          <p:nvPr>
            <p:ph type="pic" idx="1"/>
          </p:nvPr>
        </p:nvPicPr>
        <p:blipFill>
          <a:blip r:embed="rId3"/>
          <a:srcRect l="6193" r="6193"/>
          <a:stretch/>
        </p:blipFill>
        <p:spPr>
          <a:xfrm>
            <a:off x="5866360" y="987425"/>
            <a:ext cx="5364954" cy="4236216"/>
          </a:xfrm>
        </p:spPr>
      </p:pic>
      <p:sp>
        <p:nvSpPr>
          <p:cNvPr id="3" name="Content Placeholder 2">
            <a:extLst>
              <a:ext uri="{FF2B5EF4-FFF2-40B4-BE49-F238E27FC236}">
                <a16:creationId xmlns:a16="http://schemas.microsoft.com/office/drawing/2014/main" id="{95BF352E-FB0B-F882-8BE9-D1A5EF22EC26}"/>
              </a:ext>
            </a:extLst>
          </p:cNvPr>
          <p:cNvSpPr>
            <a:spLocks noGrp="1"/>
          </p:cNvSpPr>
          <p:nvPr>
            <p:ph type="body" sz="half" idx="2"/>
          </p:nvPr>
        </p:nvSpPr>
        <p:spPr>
          <a:xfrm>
            <a:off x="605009" y="2057400"/>
            <a:ext cx="3932237" cy="3811588"/>
          </a:xfrm>
        </p:spPr>
        <p:txBody>
          <a:bodyPr anchor="ctr"/>
          <a:lstStyle/>
          <a:p>
            <a:r>
              <a:rPr lang="en-US" sz="2800" dirty="0"/>
              <a:t>Ask family members and friends about which doctors they see.</a:t>
            </a:r>
            <a:endParaRPr lang="en-US" dirty="0"/>
          </a:p>
        </p:txBody>
      </p:sp>
    </p:spTree>
    <p:extLst>
      <p:ext uri="{BB962C8B-B14F-4D97-AF65-F5344CB8AC3E}">
        <p14:creationId xmlns:p14="http://schemas.microsoft.com/office/powerpoint/2010/main" val="317526711"/>
      </p:ext>
    </p:extLst>
  </p:cSld>
  <p:clrMapOvr>
    <a:masterClrMapping/>
  </p:clrMapOvr>
</p:sld>
</file>

<file path=ppt/theme/theme1.xml><?xml version="1.0" encoding="utf-8"?>
<a:theme xmlns:a="http://schemas.openxmlformats.org/drawingml/2006/main" name="Office Theme">
  <a:themeElements>
    <a:clrScheme name="OHDODD + Altarum">
      <a:dk1>
        <a:srgbClr val="000000"/>
      </a:dk1>
      <a:lt1>
        <a:srgbClr val="FFFFFF"/>
      </a:lt1>
      <a:dk2>
        <a:srgbClr val="44546A"/>
      </a:dk2>
      <a:lt2>
        <a:srgbClr val="E7E6E6"/>
      </a:lt2>
      <a:accent1>
        <a:srgbClr val="CAD73C"/>
      </a:accent1>
      <a:accent2>
        <a:srgbClr val="6DA9DC"/>
      </a:accent2>
      <a:accent3>
        <a:srgbClr val="0E3F74"/>
      </a:accent3>
      <a:accent4>
        <a:srgbClr val="C12637"/>
      </a:accent4>
      <a:accent5>
        <a:srgbClr val="5B9BD5"/>
      </a:accent5>
      <a:accent6>
        <a:srgbClr val="A6A6A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DODD_HC_OHF2F+UCCEDD" id="{5AC1F96A-4633-CC46-84E2-04786339B073}" vid="{B0002769-61F6-214D-9867-9B54EAE76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E1831465204F4DB895A29006AFE8C7" ma:contentTypeVersion="14" ma:contentTypeDescription="Create a new document." ma:contentTypeScope="" ma:versionID="ebd950df451a6d895557673e21316f70">
  <xsd:schema xmlns:xsd="http://www.w3.org/2001/XMLSchema" xmlns:xs="http://www.w3.org/2001/XMLSchema" xmlns:p="http://schemas.microsoft.com/office/2006/metadata/properties" xmlns:ns2="635b3177-b61c-404f-b326-16cfed8d247f" xmlns:ns3="047bb72d-e234-4d44-93a0-25620591dbf7" targetNamespace="http://schemas.microsoft.com/office/2006/metadata/properties" ma:root="true" ma:fieldsID="4c302414088ae26e400bf896f716f0b3" ns2:_="" ns3:_="">
    <xsd:import namespace="635b3177-b61c-404f-b326-16cfed8d247f"/>
    <xsd:import namespace="047bb72d-e234-4d44-93a0-25620591db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b3177-b61c-404f-b326-16cfed8d2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dddcd57-84d1-4efd-b16d-73b006936c4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7bb72d-e234-4d44-93a0-25620591db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128c2b3-882a-4b70-8bc4-624270d8ac9d}" ma:internalName="TaxCatchAll" ma:showField="CatchAllData" ma:web="047bb72d-e234-4d44-93a0-25620591db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635b3177-b61c-404f-b326-16cfed8d247f" xsi:nil="true"/>
    <SharedWithUsers xmlns="047bb72d-e234-4d44-93a0-25620591dbf7">
      <UserInfo>
        <DisplayName/>
        <AccountId xsi:nil="true"/>
        <AccountType/>
      </UserInfo>
    </SharedWithUsers>
    <TaxCatchAll xmlns="047bb72d-e234-4d44-93a0-25620591dbf7" xsi:nil="true"/>
    <lcf76f155ced4ddcb4097134ff3c332f xmlns="635b3177-b61c-404f-b326-16cfed8d247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D06647-BE46-463B-BF6E-F054E22230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b3177-b61c-404f-b326-16cfed8d247f"/>
    <ds:schemaRef ds:uri="047bb72d-e234-4d44-93a0-25620591db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6BFF63-9F77-4603-80CC-F893A16BB83B}">
  <ds:schemaRefs>
    <ds:schemaRef ds:uri="http://schemas.microsoft.com/office/2006/metadata/properties"/>
    <ds:schemaRef ds:uri="http://schemas.microsoft.com/office/infopath/2007/PartnerControls"/>
    <ds:schemaRef ds:uri="635b3177-b61c-404f-b326-16cfed8d247f"/>
    <ds:schemaRef ds:uri="047bb72d-e234-4d44-93a0-25620591dbf7"/>
  </ds:schemaRefs>
</ds:datastoreItem>
</file>

<file path=customXml/itemProps3.xml><?xml version="1.0" encoding="utf-8"?>
<ds:datastoreItem xmlns:ds="http://schemas.openxmlformats.org/officeDocument/2006/customXml" ds:itemID="{3A9B03AF-54D4-4056-A432-786EFF55A0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115</TotalTime>
  <Words>1579</Words>
  <Application>Microsoft Macintosh PowerPoint</Application>
  <PresentationFormat>Widescreen</PresentationFormat>
  <Paragraphs>248</Paragraphs>
  <Slides>28</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DengXian</vt:lpstr>
      <vt:lpstr>Arial</vt:lpstr>
      <vt:lpstr>Calibri</vt:lpstr>
      <vt:lpstr>Open Sans</vt:lpstr>
      <vt:lpstr>Office Theme</vt:lpstr>
      <vt:lpstr>Planning for Adult Health Care </vt:lpstr>
      <vt:lpstr>Learning Objectives</vt:lpstr>
      <vt:lpstr>When Is It Time to Move to Adult Health Care?</vt:lpstr>
      <vt:lpstr>Making the Move to Adult Health Care</vt:lpstr>
      <vt:lpstr> What Do You Want in a Doctor?</vt:lpstr>
      <vt:lpstr>What to Think About When Choosing an Adult Doctor 1</vt:lpstr>
      <vt:lpstr>What to Think About When Choosing an Adult Doctor 2</vt:lpstr>
      <vt:lpstr>Where Can You Find Doctors?</vt:lpstr>
      <vt:lpstr>Ask People You Know and Trust</vt:lpstr>
      <vt:lpstr>Check with Your Health Insurance</vt:lpstr>
      <vt:lpstr>Things to Ask the New  Doctor’s Office</vt:lpstr>
      <vt:lpstr>More Things to Ask</vt:lpstr>
      <vt:lpstr>Contacting Your New Doctor</vt:lpstr>
      <vt:lpstr>Questions About Care</vt:lpstr>
      <vt:lpstr>Hospital Care</vt:lpstr>
      <vt:lpstr>What Will You Pay?</vt:lpstr>
      <vt:lpstr>Getting Ready for Your New Doctor</vt:lpstr>
      <vt:lpstr>Before the Visit</vt:lpstr>
      <vt:lpstr>Before the  First Visit</vt:lpstr>
      <vt:lpstr>During the Visit</vt:lpstr>
      <vt:lpstr>Important Things to Remember</vt:lpstr>
      <vt:lpstr>Your Responsibilities</vt:lpstr>
      <vt:lpstr>Ian S. </vt:lpstr>
      <vt:lpstr>Today, you learned about finding a new doctor and how to communicate your adult health care needs.   </vt:lpstr>
      <vt:lpstr>Today’s Health Care Visit</vt:lpstr>
      <vt:lpstr>Resources</vt:lpstr>
      <vt:lpstr>Resources Continued</vt:lpstr>
      <vt:lpstr>Acknowledgments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Adult Health Care</dc:title>
  <dc:subject>adult healthcare</dc:subject>
  <dc:creator>Ohio DODD</dc:creator>
  <cp:keywords>adult, health care, planning</cp:keywords>
  <dc:description/>
  <cp:lastModifiedBy>Jeff Liffick</cp:lastModifiedBy>
  <cp:revision>6</cp:revision>
  <dcterms:created xsi:type="dcterms:W3CDTF">2024-03-05T15:50:51Z</dcterms:created>
  <dcterms:modified xsi:type="dcterms:W3CDTF">2024-04-16T19:19:40Z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51000.0000000000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0x010100F3E1831465204F4DB895A29006AFE8C7</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