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sldIdLst>
    <p:sldId id="256" r:id="rId5"/>
    <p:sldId id="284" r:id="rId6"/>
    <p:sldId id="257" r:id="rId7"/>
    <p:sldId id="260" r:id="rId8"/>
    <p:sldId id="289" r:id="rId9"/>
    <p:sldId id="261" r:id="rId10"/>
    <p:sldId id="262" r:id="rId11"/>
    <p:sldId id="277" r:id="rId12"/>
    <p:sldId id="264" r:id="rId13"/>
    <p:sldId id="278" r:id="rId14"/>
    <p:sldId id="265" r:id="rId15"/>
    <p:sldId id="287" r:id="rId16"/>
    <p:sldId id="266" r:id="rId17"/>
    <p:sldId id="279" r:id="rId18"/>
    <p:sldId id="267" r:id="rId19"/>
    <p:sldId id="268" r:id="rId20"/>
    <p:sldId id="269" r:id="rId21"/>
    <p:sldId id="270" r:id="rId22"/>
    <p:sldId id="271" r:id="rId23"/>
    <p:sldId id="288" r:id="rId24"/>
    <p:sldId id="272" r:id="rId25"/>
    <p:sldId id="274" r:id="rId26"/>
    <p:sldId id="286" r:id="rId27"/>
    <p:sldId id="275" r:id="rId28"/>
    <p:sldId id="276" r:id="rId29"/>
    <p:sldId id="281" r:id="rId30"/>
    <p:sldId id="291" r:id="rId31"/>
    <p:sldId id="1835" r:id="rId32"/>
    <p:sldId id="282" r:id="rId33"/>
    <p:sldId id="285" r:id="rId34"/>
    <p:sldId id="25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18B63E-9475-4150-B36D-02146C4DED2D}" v="1582" dt="2024-03-19T20:11:07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29" autoAdjust="0"/>
    <p:restoredTop sz="78571" autoAdjust="0"/>
  </p:normalViewPr>
  <p:slideViewPr>
    <p:cSldViewPr snapToGrid="0">
      <p:cViewPr varScale="1">
        <p:scale>
          <a:sx n="87" d="100"/>
          <a:sy n="87" d="100"/>
        </p:scale>
        <p:origin x="200" y="448"/>
      </p:cViewPr>
      <p:guideLst/>
    </p:cSldViewPr>
  </p:slideViewPr>
  <p:outlineViewPr>
    <p:cViewPr>
      <p:scale>
        <a:sx n="33" d="100"/>
        <a:sy n="33" d="100"/>
      </p:scale>
      <p:origin x="0" y="-12041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9144A-D5D0-E847-AE6B-B6B3A3EC2639}" type="datetimeFigureOut">
              <a:rPr lang="en-US" smtClean="0"/>
              <a:t>3/22/24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0FD2A-069E-E14F-B4F5-17B84966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 to the EZ-Reader </a:t>
            </a:r>
            <a:r>
              <a:rPr lang="en-US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Learning About Savings and Investing </a:t>
            </a:r>
            <a:r>
              <a:rPr lang="en-US" sz="1200" i="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throughout the training.</a:t>
            </a:r>
            <a:endParaRPr lang="en-US" sz="12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This training will discuss why it is important to save money.  It is meant to help you get started with a savings plan and setting goals for saving or investing money.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learning activity is at the end of the training.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ask questions as we go through.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58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List your savings amount with your other expenses in your budget each 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 that we will discuss budgeting in a different training. 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Budget is listing your income and expenses.  A budget helps you determine how much money you have each pay period.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72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 goal could be saving enough money for a: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down payment to buy a home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vacation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guitar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53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Your bank or financial advisor can help you choose a savings tool that will work for you.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Watch your savings grow.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Co-trainer can share:  A financial advisor is someone who can help you make decisions with your money.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13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way to save more money each month is to spend less.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How can you cut spending?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83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50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83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sz="1200" dirty="0">
              <a:effectLst/>
              <a:latin typeface="+mn-lt"/>
              <a:ea typeface="+mn-ea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How many of you have bank accounts?  What kind?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51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savings account is a safe place to keep your money.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93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/>
          </a:p>
          <a:p>
            <a:br>
              <a:rPr lang="en-US" dirty="0">
                <a:effectLst/>
                <a:latin typeface="Helvetica" pitchFamily="2" charset="0"/>
              </a:rPr>
            </a:br>
            <a:endParaRPr lang="en-US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45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bank pays a rate, or percentage, of the money you have in your account back to you.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more money in your savings account, the more interest you get paid.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06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the training today, we will talk about:</a:t>
            </a:r>
          </a:p>
          <a:p>
            <a:pPr marL="0" lv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Ways to save money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and why to start a savings plan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Differences between savings vs. investing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C4905-5268-AB40-9264-176026CC14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9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While interest rates in savings accounts aren’t as high as investment products, they are more secure because they are federally insured.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means that, even if a bank closes, you are guaranteed to keep your money.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Co-trainer can </a:t>
            </a:r>
            <a:r>
              <a:rPr lang="en-US" sz="12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share:  </a:t>
            </a:r>
            <a:r>
              <a:rPr lang="en-US" sz="12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Interest rates for a savings account are low and the money does not grow quickly. </a:t>
            </a:r>
            <a:endParaRPr lang="en-US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12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When getting ready to create a savings plan, where do you put your money? </a:t>
            </a:r>
          </a:p>
          <a:p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Do you put your money in a savings account or invest it in something? </a:t>
            </a:r>
          </a:p>
          <a:p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942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Savings accounts are safe places to put your money. Your money is safe and grows slowly with the interest the bank adds.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126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980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If the company you invest in loses money, you lose money too.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122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366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is a video on Savings vs. Investing.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www.youtube.com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watch?v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DcFKLOWsSRg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(1:59)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609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33F8B-763A-014A-B6C0-1EBBD70788B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33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kinds of things do you</a:t>
            </a: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 want for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YOUR good life?  </a:t>
            </a:r>
          </a:p>
          <a:p>
            <a:pPr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TRAJECTORY is a path that will either lead you toward the good life or toward things you don’t want.  </a:t>
            </a:r>
          </a:p>
          <a:p>
            <a:pPr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If thinking about your Savings Plan.  How could you use this trajectory?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41D41-FB1B-0A40-9FCB-26D1C627103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262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is your plan for saving money? What would you like to save money for?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Charting the LifeCourse trajectory is a tool to help you focus on what your goal is for Saving money.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the slide and refer to the trajectory tool.  Put the participants in groups to practice using a trajectory.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Give the groups 10 minutes to complete the activity.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Pull the group back together to share out what their group determined.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15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People save money for different reasons.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Saving money means you can have money to spend in the future.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519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These resources were used to create this training.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is important to understand savings and investing.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training goes along with the EZ-Reader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Learning About Savings and Investing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Thank you for joining us.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0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Saving money can also help you stay out of debt.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22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Slide</a:t>
            </a:r>
          </a:p>
          <a:p>
            <a:endParaRPr lang="en-US" dirty="0"/>
          </a:p>
          <a:p>
            <a:r>
              <a:rPr lang="en-US" dirty="0"/>
              <a:t>What is something you would save your money for?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88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 unexpected expense could be an unplanned repair to your home or car.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 unexpected expense could be replacing your broken television or computer.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76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serious illness or accident can be an emergency cost.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Losing your job can be an emergency cost.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92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Let’s talk about how to get started Saving!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28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If you keep a budget, you can see how much money you have left after paying your expenses.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If there is extra money after paying your expenses, you can decide how much of that money you want to save.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0FD2A-069E-E14F-B4F5-17B849669B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7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22CD3-170B-6B16-065C-82FED4B1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98357"/>
            <a:ext cx="9144000" cy="1608480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754C31-BF9C-5F4A-25F6-CC64E12CB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0658"/>
            <a:ext cx="9144000" cy="169497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768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5780-A45D-1A64-C466-460ACEBE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9" y="987424"/>
            <a:ext cx="3932237" cy="1069975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7B06-7C13-7D4B-7657-A0479C9E2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926A7-F24A-B2D7-8830-BEE8D2CCB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675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5780-A45D-1A64-C466-460ACEBE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004" y="986779"/>
            <a:ext cx="3932237" cy="1069975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7B06-7C13-7D4B-7657-A0479C9E2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149178"/>
            <a:ext cx="6172200" cy="43990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926A7-F24A-B2D7-8830-BEE8D2CCB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6005" y="205851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0555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00587-438D-66E3-429F-A1D5E787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9" y="987424"/>
            <a:ext cx="3932237" cy="1069975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74A3-4D4B-EFCF-A310-D546E3BDC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ED255-E460-98DB-7568-60E41C4AE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3956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00587-438D-66E3-429F-A1D5E787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361" y="790832"/>
            <a:ext cx="3932237" cy="1291753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74A3-4D4B-EFCF-A310-D546E3BDC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149178"/>
            <a:ext cx="6172200" cy="46962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ED255-E460-98DB-7568-60E41C4AE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8360" y="2082585"/>
            <a:ext cx="3932237" cy="37628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236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5780-A45D-1A64-C466-460ACEBE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9" y="987424"/>
            <a:ext cx="3932237" cy="1069975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7B06-7C13-7D4B-7657-A0479C9E2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926A7-F24A-B2D7-8830-BEE8D2CCB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9520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5780-A45D-1A64-C466-460ACEBE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004" y="986779"/>
            <a:ext cx="3932237" cy="1069975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7B06-7C13-7D4B-7657-A0479C9E2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149178"/>
            <a:ext cx="6172200" cy="43990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926A7-F24A-B2D7-8830-BEE8D2CCB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6005" y="205851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177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E7CEC1-DC4A-ECD3-84C1-2006FFDD7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07307"/>
            <a:ext cx="10515600" cy="1325563"/>
          </a:xfrm>
        </p:spPr>
        <p:txBody>
          <a:bodyPr>
            <a:normAutofit/>
          </a:bodyPr>
          <a:lstStyle>
            <a:lvl1pPr algn="ctr">
              <a:defRPr sz="2000">
                <a:latin typeface="+mn-lt"/>
              </a:defRPr>
            </a:lvl1pPr>
          </a:lstStyle>
          <a:p>
            <a:r>
              <a:rPr lang="en-US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69988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3A248-E9E3-8571-19A2-3FC5F6AB9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259"/>
            <a:ext cx="10515600" cy="850429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D0AA1-4FBB-4053-0159-FEC6AC6C3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35E7B-17EA-D46C-2BE3-58EF1948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D0DA4-B2F4-7E49-8D3E-8D4C4C3A82E1}" type="datetimeFigureOut">
              <a:rPr lang="en-US" smtClean="0"/>
              <a:t>3/22/24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E8485-8A11-4215-CD5F-260FAD62E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6F496-E11A-3E82-62A4-196FABC0F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FFF3A-021B-5543-B805-0999F10E5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81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1A927-DE44-E684-A42C-71699571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1945117"/>
          </a:xfrm>
        </p:spPr>
        <p:txBody>
          <a:bodyPr anchor="b"/>
          <a:lstStyle>
            <a:lvl1pPr>
              <a:defRPr sz="6000"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6823B-77B0-4927-7016-722399143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2433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3952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182B-E7BF-0C39-AA82-B9D316B6E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3253"/>
            <a:ext cx="10515600" cy="812371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2711-2311-D8E6-5B15-07CEBDC14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15297"/>
            <a:ext cx="5078506" cy="426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C7AFF-6B6E-C801-A32B-DBF1D429B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294" y="1915297"/>
            <a:ext cx="5078506" cy="426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2807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182B-E7BF-0C39-AA82-B9D316B6E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1000897"/>
            <a:ext cx="10602097" cy="8247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6E81A4-B2D4-6D2A-79D4-8A6EE201C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703" y="1915297"/>
            <a:ext cx="5078506" cy="426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1CBAAB8-251F-D033-809B-B56D0E262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294" y="1915297"/>
            <a:ext cx="5078506" cy="426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0303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6EF89-9EB2-90B6-108E-E4A3DB5E8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4973"/>
            <a:ext cx="10515600" cy="82571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23C1B-B58A-6C5C-628A-4A8412137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D0DA4-B2F4-7E49-8D3E-8D4C4C3A82E1}" type="datetimeFigureOut">
              <a:rPr lang="en-US" smtClean="0"/>
              <a:t>3/22/24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145F79-AB48-8805-FA91-DE042FEB7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EBDF95-1EEA-B6E5-C87D-74E964927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FFF3A-021B-5543-B805-0999F10E5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4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39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00587-438D-66E3-429F-A1D5E787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9" y="987424"/>
            <a:ext cx="3932237" cy="1069975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74A3-4D4B-EFCF-A310-D546E3BDC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ED255-E460-98DB-7568-60E41C4AE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076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00587-438D-66E3-429F-A1D5E787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361" y="790832"/>
            <a:ext cx="3932237" cy="1291753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74A3-4D4B-EFCF-A310-D546E3BDC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149178"/>
            <a:ext cx="6172200" cy="46962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ED255-E460-98DB-7568-60E41C4AE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8360" y="2082585"/>
            <a:ext cx="3932237" cy="37628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8728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F6AA1D-06E4-72C9-30C1-85F3ED5E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BB660-3CD4-D107-A150-F6A8CD850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2D9A5-731C-C782-2554-872D2798A9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D0DA4-B2F4-7E49-8D3E-8D4C4C3A82E1}" type="datetimeFigureOut">
              <a:rPr lang="en-US" smtClean="0"/>
              <a:t>3/22/24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091D5-FCBF-44D5-F0D8-80873D71FD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FAE4F-146A-3CCC-4016-C02F8B9B5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FFF3A-021B-5543-B805-0999F10E5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3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7" r:id="rId11"/>
    <p:sldLayoutId id="2147483664" r:id="rId12"/>
    <p:sldLayoutId id="2147483665" r:id="rId13"/>
    <p:sldLayoutId id="2147483666" r:id="rId14"/>
    <p:sldLayoutId id="2147483662" r:id="rId15"/>
    <p:sldLayoutId id="214748366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flickr.com/photos/68751915@N05/6870878979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ngimg.com/download/7052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amjanata.com/inr-990-crore-deducted-farmers-accounts-nationwide-without-notic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flickr.com/photos/144373132@N05/2853150323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cFKLOWsSR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mseysolutions.com/budgeting/the-secret-to-saving-money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lifecoursetools.com/lifecourse-library/exploring-the-life-domains/daily-life-and-employment/" TargetMode="External"/><Relationship Id="rId5" Type="http://schemas.openxmlformats.org/officeDocument/2006/relationships/hyperlink" Target="https://www.youtube.com/watch?v=IrA2xv4vEPM" TargetMode="External"/><Relationship Id="rId4" Type="http://schemas.openxmlformats.org/officeDocument/2006/relationships/hyperlink" Target="http://bettermoneyhabits.bankofamerica.com/en/saving-budgeting/ways-to-save-money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munity Life Guide. Three logos: Ohio Department of Developmental Disabilities, Altarum, and Life Course Nexus Training and Technical Assistance Center, UMKC institutes for Human Development, UCEDD">
            <a:extLst>
              <a:ext uri="{FF2B5EF4-FFF2-40B4-BE49-F238E27FC236}">
                <a16:creationId xmlns:a16="http://schemas.microsoft.com/office/drawing/2014/main" id="{8233A4CA-506D-5716-1120-E8B43094A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E18ED3D-BBE0-9CC4-C54A-9CF3FFBA46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4976813"/>
            <a:ext cx="9144000" cy="758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Learning About Saving and Investing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572E6-9A01-C964-AA48-C9B65B201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597" y="2388184"/>
            <a:ext cx="6228806" cy="239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88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57C2B0C-26AE-E474-D6F0-319BF286C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9" y="871539"/>
            <a:ext cx="3932237" cy="1557336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</a:rPr>
              <a:t>Ways to Save Money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1E6D05-D92C-95FE-B042-BD70E58FF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Keep track of your expenses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Include “savings” in your budget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7DF9BB2-E027-3CDB-CA9E-2E535695B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642" b="2642"/>
          <a:stretch/>
        </p:blipFill>
        <p:spPr>
          <a:xfrm>
            <a:off x="5183188" y="987425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1084361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5C8D4FA-1F2C-E98D-581E-EF0B158AF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9" y="1293570"/>
            <a:ext cx="3932237" cy="1557336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Ways to Save Money</a:t>
            </a:r>
            <a:br>
              <a:rPr lang="en-US" sz="4000" dirty="0"/>
            </a:br>
            <a:r>
              <a:rPr lang="en-US" sz="4000" dirty="0">
                <a:solidFill>
                  <a:schemeClr val="bg1"/>
                </a:solidFill>
              </a:rPr>
              <a:t>part two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59FA8-3BFC-5A3D-721F-6325F3B01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228850"/>
            <a:ext cx="3932237" cy="3811588"/>
          </a:xfrm>
        </p:spPr>
        <p:txBody>
          <a:bodyPr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Set a savings goal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Decide what is most important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BCDBE38-6922-3DB0-F1F4-9E3DB0AF1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20" b="1220"/>
          <a:stretch/>
        </p:blipFill>
        <p:spPr>
          <a:xfrm>
            <a:off x="5414791" y="562565"/>
            <a:ext cx="6172200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09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96488-F615-2823-B231-285AC729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8" y="1276594"/>
            <a:ext cx="3932237" cy="1557336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Ways to Save Money</a:t>
            </a:r>
            <a:br>
              <a:rPr lang="en-US" sz="4000" dirty="0"/>
            </a:br>
            <a:r>
              <a:rPr lang="en-US" sz="4000" dirty="0">
                <a:solidFill>
                  <a:schemeClr val="bg1"/>
                </a:solidFill>
              </a:rPr>
              <a:t>part three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ED852F-4E9A-2802-539D-5C930D3C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58471" y="987425"/>
            <a:ext cx="6021634" cy="48736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59FA8-3BFC-5A3D-721F-6325F3B01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625968"/>
            <a:ext cx="3932237" cy="3889131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Choose the right tools for saving: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Savings account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Savings bonds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Certificates of Deposit (CD)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Money Market deposit accounts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1367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4D46314-E42B-EA72-2BF2-D7AB2A1B0E0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5009" y="1457693"/>
            <a:ext cx="3932237" cy="15573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Ways to Save Money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</a:br>
            <a:r>
              <a:rPr lang="en-US" sz="4000" dirty="0">
                <a:solidFill>
                  <a:schemeClr val="bg1"/>
                </a:solidFill>
              </a:rPr>
              <a:t>part four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63BF4-3E4F-D6D0-9472-D85B4B79B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Look closely at your monthly spending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Cut out buying things you don’t really need.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7A6E47-A7F2-9678-6FDE-F5900F2D9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3188" y="1098031"/>
            <a:ext cx="6172200" cy="4652412"/>
          </a:xfrm>
        </p:spPr>
      </p:pic>
    </p:spTree>
    <p:extLst>
      <p:ext uri="{BB962C8B-B14F-4D97-AF65-F5344CB8AC3E}">
        <p14:creationId xmlns:p14="http://schemas.microsoft.com/office/powerpoint/2010/main" val="2390542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E32534-DEBF-FB35-14C2-A8B5E4F83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757" y="3167565"/>
            <a:ext cx="10515600" cy="825715"/>
          </a:xfrm>
        </p:spPr>
        <p:txBody>
          <a:bodyPr>
            <a:normAutofit/>
          </a:bodyPr>
          <a:lstStyle/>
          <a:p>
            <a:pPr algn="ctr"/>
            <a:r>
              <a:rPr lang="en-US"/>
              <a:t>How Can I Save Money? </a:t>
            </a:r>
          </a:p>
        </p:txBody>
      </p:sp>
    </p:spTree>
    <p:extLst>
      <p:ext uri="{BB962C8B-B14F-4D97-AF65-F5344CB8AC3E}">
        <p14:creationId xmlns:p14="http://schemas.microsoft.com/office/powerpoint/2010/main" val="4030307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4E217-9556-E287-D3B7-5FC166283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6" y="1012825"/>
            <a:ext cx="5078413" cy="812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Bank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0AF62B-FFBA-AF3C-3D29-CCB93C38D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1914525"/>
            <a:ext cx="5078412" cy="3930650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/>
              <a:t>A bank has different types of accounts where you can put money.  </a:t>
            </a: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E7D3C586-4C98-380D-5B92-62B1525AB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8200" y="1582737"/>
            <a:ext cx="4903556" cy="426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97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FFC4C-889D-6689-301D-EF6075599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1361790"/>
            <a:ext cx="5078413" cy="8128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Bank </a:t>
            </a: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part two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75174-9559-54B6-0561-ED79653FA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1914525"/>
            <a:ext cx="5078412" cy="3930650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/>
              <a:t>A </a:t>
            </a:r>
            <a:r>
              <a:rPr lang="en-US" b="1" dirty="0"/>
              <a:t>checking account </a:t>
            </a:r>
            <a:r>
              <a:rPr lang="en-US" dirty="0"/>
              <a:t>can be for money that is spent right away on bills or other expenses.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</a:t>
            </a:r>
            <a:r>
              <a:rPr lang="en-US" b="1" dirty="0"/>
              <a:t>savings account </a:t>
            </a:r>
            <a:r>
              <a:rPr lang="en-US" dirty="0"/>
              <a:t>can be for money you want to save for later.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970B29-52F7-6DA7-14F7-E6B47B5FE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0292" y="1768190"/>
            <a:ext cx="5078413" cy="4223320"/>
          </a:xfrm>
        </p:spPr>
      </p:pic>
    </p:spTree>
    <p:extLst>
      <p:ext uri="{BB962C8B-B14F-4D97-AF65-F5344CB8AC3E}">
        <p14:creationId xmlns:p14="http://schemas.microsoft.com/office/powerpoint/2010/main" val="1212894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895F4-EA47-3590-E61D-F216AF138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7" y="1364518"/>
            <a:ext cx="5078413" cy="8128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Bank</a:t>
            </a: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part three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C43E35-BC60-7B94-B7FE-EBEE2B1A4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294" y="1915297"/>
            <a:ext cx="5078506" cy="4261666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/>
              <a:t>The bank keeps your money safe.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If something happens to the bank, there is insurance to protect your money.  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9287676-3860-2707-4F89-9D6CD9B9F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31126" y="2023697"/>
            <a:ext cx="5078413" cy="4044866"/>
          </a:xfrm>
        </p:spPr>
      </p:pic>
    </p:spTree>
    <p:extLst>
      <p:ext uri="{BB962C8B-B14F-4D97-AF65-F5344CB8AC3E}">
        <p14:creationId xmlns:p14="http://schemas.microsoft.com/office/powerpoint/2010/main" val="3172802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95E33-C220-5A06-DB03-55CEA6F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6" y="1012825"/>
            <a:ext cx="5078413" cy="812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How Does My Savings Account Grow?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07257-A95F-DE62-F6F2-00AE655A0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1914525"/>
            <a:ext cx="5078412" cy="39306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Your savings account grows when:</a:t>
            </a:r>
          </a:p>
          <a:p>
            <a:pPr lvl="1"/>
            <a:r>
              <a:rPr lang="en-US" dirty="0"/>
              <a:t>You add money </a:t>
            </a:r>
          </a:p>
          <a:p>
            <a:pPr lvl="1"/>
            <a:r>
              <a:rPr lang="en-US" dirty="0"/>
              <a:t>The bank adds interest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AFEDAC-DF31-1A9F-3A46-B841718B5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37330" y="1582737"/>
            <a:ext cx="4863027" cy="4262438"/>
          </a:xfrm>
        </p:spPr>
      </p:pic>
    </p:spTree>
    <p:extLst>
      <p:ext uri="{BB962C8B-B14F-4D97-AF65-F5344CB8AC3E}">
        <p14:creationId xmlns:p14="http://schemas.microsoft.com/office/powerpoint/2010/main" val="2295769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C1DA4E-C03D-EF41-2E22-62909D6B7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92" y="1012825"/>
            <a:ext cx="5078507" cy="812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Is Interest?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A0242-411F-E071-455F-A099F6FB7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294" y="1915297"/>
            <a:ext cx="5078506" cy="3929878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/>
              <a:t>Interest</a:t>
            </a:r>
            <a:r>
              <a:rPr lang="en-US" dirty="0"/>
              <a:t> is extra money the bank pays you for keeping your money in their bank.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BDC737-B619-6AF8-26F7-DBB1564C8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62886" y="1825625"/>
            <a:ext cx="5078413" cy="392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61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AC49D-E748-7286-8113-DD1F36D1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A5CE2-21C3-D8E6-8A16-10DB2EED4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participants will: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 ways to save money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how to start a savings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Describe the differences between savings vs. investing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629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C1DA4E-C03D-EF41-2E22-62909D6B7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94" y="1301994"/>
            <a:ext cx="5078506" cy="8128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What Is Interest?</a:t>
            </a: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continued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1F786B-F1F3-2E9C-9C51-BFD0D0A5C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294" y="1915297"/>
            <a:ext cx="5078506" cy="3929878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/>
              <a:t>Interest rates on savings accounts are not very high. But savings accounts are a secure way to slowly grow your money.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B58BE8F-4DC9-3292-4420-ECFEBA3CC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3829" y="1996541"/>
            <a:ext cx="5078413" cy="384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50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3EDFCBEA-0DFA-8226-FE89-D71A1368E9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9788" y="1012825"/>
            <a:ext cx="10514012" cy="812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Savings vs.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4CD1B-77B8-448F-8E34-346F3A66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825625"/>
            <a:ext cx="6172200" cy="4019550"/>
          </a:xfrm>
        </p:spPr>
        <p:txBody>
          <a:bodyPr anchor="ctr">
            <a:normAutofit/>
          </a:bodyPr>
          <a:lstStyle/>
          <a:p>
            <a:r>
              <a:rPr lang="en-US" dirty="0"/>
              <a:t>Savings and investing are two different ways to save money.  </a:t>
            </a:r>
          </a:p>
          <a:p>
            <a:endParaRPr lang="en-US" dirty="0"/>
          </a:p>
          <a:p>
            <a:r>
              <a:rPr lang="en-US" dirty="0"/>
              <a:t>Each will help you build financial habits and develop a savings plan.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4C6F5-A318-9DC1-0BE7-AEADC33C6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370" y="2028275"/>
            <a:ext cx="4164986" cy="310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14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2471BC-C817-596C-3282-6D99B8421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361" y="790832"/>
            <a:ext cx="3932237" cy="1291753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Savings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CD9CA7-5FE5-7C41-8E04-A079E3360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8360" y="2082585"/>
            <a:ext cx="3932237" cy="3762805"/>
          </a:xfrm>
        </p:spPr>
        <p:txBody>
          <a:bodyPr anchor="ctr">
            <a:normAutofit/>
          </a:bodyPr>
          <a:lstStyle/>
          <a:p>
            <a:r>
              <a:rPr lang="en-US" sz="2800"/>
              <a:t>Your money in a savings account can only grow.  </a:t>
            </a:r>
            <a:endParaRPr lang="en-US" sz="28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D7D74DC-BA08-6484-B37B-E41B2C617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6088" y="1591797"/>
            <a:ext cx="6172200" cy="4629150"/>
          </a:xfrm>
        </p:spPr>
      </p:pic>
    </p:spTree>
    <p:extLst>
      <p:ext uri="{BB962C8B-B14F-4D97-AF65-F5344CB8AC3E}">
        <p14:creationId xmlns:p14="http://schemas.microsoft.com/office/powerpoint/2010/main" val="491669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12B79-48FF-1B25-B0BF-490BC2CF2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361" y="790832"/>
            <a:ext cx="3932237" cy="1291753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Investing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29C86B-235F-06DE-BAE7-283911BEE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8360" y="2082585"/>
            <a:ext cx="3932237" cy="3762805"/>
          </a:xfrm>
        </p:spPr>
        <p:txBody>
          <a:bodyPr anchor="ctr">
            <a:normAutofit/>
          </a:bodyPr>
          <a:lstStyle/>
          <a:p>
            <a:r>
              <a:rPr lang="en-US" sz="2800" b="1" dirty="0"/>
              <a:t>Investing</a:t>
            </a:r>
            <a:r>
              <a:rPr lang="en-US" sz="2800" dirty="0"/>
              <a:t> means you buy a share in a company or invest in something.</a:t>
            </a:r>
          </a:p>
          <a:p>
            <a:endParaRPr lang="en-US" sz="2800" dirty="0"/>
          </a:p>
          <a:p>
            <a:r>
              <a:rPr lang="en-US" sz="2800" dirty="0"/>
              <a:t>When the company makes money, you get more money added to what you invested.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ABCF2E-A9CA-5C95-C47B-A35BD8AC9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3" t="10331" r="6720" b="11007"/>
          <a:stretch/>
        </p:blipFill>
        <p:spPr>
          <a:xfrm>
            <a:off x="718458" y="1536220"/>
            <a:ext cx="5954224" cy="430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61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B5877-35B6-083C-1F70-605EB593B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360" y="1012610"/>
            <a:ext cx="3932237" cy="1291753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Investing</a:t>
            </a:r>
            <a:br>
              <a:rPr lang="en-US" sz="4400" dirty="0"/>
            </a:br>
            <a:r>
              <a:rPr lang="en-US" sz="4400" dirty="0">
                <a:solidFill>
                  <a:schemeClr val="bg1"/>
                </a:solidFill>
              </a:rPr>
              <a:t>continued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E5C107-3A57-90CF-A6AE-CA513C8F3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8360" y="2082585"/>
            <a:ext cx="3932237" cy="3762805"/>
          </a:xfrm>
        </p:spPr>
        <p:txBody>
          <a:bodyPr anchor="ctr">
            <a:normAutofit/>
          </a:bodyPr>
          <a:lstStyle/>
          <a:p>
            <a:r>
              <a:rPr lang="en-US" sz="2800" dirty="0"/>
              <a:t>With investing, you can lose money.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01773C-721C-717A-E9CA-55299A33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8499" y="1436708"/>
            <a:ext cx="5594278" cy="4695825"/>
          </a:xfrm>
        </p:spPr>
      </p:pic>
    </p:spTree>
    <p:extLst>
      <p:ext uri="{BB962C8B-B14F-4D97-AF65-F5344CB8AC3E}">
        <p14:creationId xmlns:p14="http://schemas.microsoft.com/office/powerpoint/2010/main" val="998923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BE0C7B-0FE4-FB62-1AC1-99B9C11EE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86" y="3157599"/>
            <a:ext cx="10515600" cy="136139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You can decide how much risk you want to take with your money</a:t>
            </a:r>
            <a:r>
              <a:rPr lang="en-US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299940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96E27B-8D06-D33C-0A27-2C2F2CE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25715"/>
            <a:ext cx="10515600" cy="8257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Saving and Investing: A Video</a:t>
            </a:r>
          </a:p>
        </p:txBody>
      </p:sp>
      <p:pic>
        <p:nvPicPr>
          <p:cNvPr id="4" name="Picture 3" descr="A screenshot of a video with the words saving and investing, and an image of a hand putting money in a piggy bank.">
            <a:hlinkClick r:id="rId3"/>
            <a:extLst>
              <a:ext uri="{FF2B5EF4-FFF2-40B4-BE49-F238E27FC236}">
                <a16:creationId xmlns:a16="http://schemas.microsoft.com/office/drawing/2014/main" id="{9BDE95F8-C8DE-D9B4-6C13-4EE294E1E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628" y="1554745"/>
            <a:ext cx="6132744" cy="34350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72B098-9055-57FF-A543-3B11F452D9FD}"/>
              </a:ext>
            </a:extLst>
          </p:cNvPr>
          <p:cNvSpPr txBox="1"/>
          <p:nvPr/>
        </p:nvSpPr>
        <p:spPr>
          <a:xfrm>
            <a:off x="9307462" y="2305615"/>
            <a:ext cx="24012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Ctrl + Click on the image to watch the video on YouTube!</a:t>
            </a:r>
          </a:p>
        </p:txBody>
      </p:sp>
    </p:spTree>
    <p:extLst>
      <p:ext uri="{BB962C8B-B14F-4D97-AF65-F5344CB8AC3E}">
        <p14:creationId xmlns:p14="http://schemas.microsoft.com/office/powerpoint/2010/main" val="1001210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C1C0A-3DE3-917B-DC59-349C191E37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48575" y="1066800"/>
            <a:ext cx="3932238" cy="46053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Charting the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LifeCourse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a framework and set of tools that can help you organize your ideas, vision and goals.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Content Placeholder 5" descr="A logo of Charting the LifeCourse Framework and Tools">
            <a:extLst>
              <a:ext uri="{FF2B5EF4-FFF2-40B4-BE49-F238E27FC236}">
                <a16:creationId xmlns:a16="http://schemas.microsoft.com/office/drawing/2014/main" id="{B98BF31D-0E62-578E-A729-63B59C407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9788" y="1823053"/>
            <a:ext cx="6172200" cy="33484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7660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95A24-B2BA-7A45-9BEF-8B65C949D5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23535" y="1382050"/>
            <a:ext cx="4071937" cy="2543175"/>
          </a:xfrm>
        </p:spPr>
        <p:txBody>
          <a:bodyPr>
            <a:normAutofit/>
          </a:bodyPr>
          <a:lstStyle/>
          <a:p>
            <a:pPr algn="ctr"/>
            <a:r>
              <a:rPr lang="en-US" sz="5300" dirty="0"/>
              <a:t>Vision &amp; Trajectory for a Good Life</a:t>
            </a:r>
          </a:p>
        </p:txBody>
      </p:sp>
      <p:grpSp>
        <p:nvGrpSpPr>
          <p:cNvPr id="11" name="Group 10" descr="image of two arrows pointing to separate clouds. One arrow has the words trajectory towards life outcome next to it and is pointing to a pink cloud that says friends, family, job I like, home, health, choice, freedom. The second arrow has the words trajectory towards thing unwanted and is pointing to a blue cloud that says vision of what I don't want.">
            <a:extLst>
              <a:ext uri="{FF2B5EF4-FFF2-40B4-BE49-F238E27FC236}">
                <a16:creationId xmlns:a16="http://schemas.microsoft.com/office/drawing/2014/main" id="{3AD2F683-9280-4820-FD8F-BE737450BBF3}"/>
              </a:ext>
            </a:extLst>
          </p:cNvPr>
          <p:cNvGrpSpPr/>
          <p:nvPr/>
        </p:nvGrpSpPr>
        <p:grpSpPr>
          <a:xfrm>
            <a:off x="713062" y="944758"/>
            <a:ext cx="7010473" cy="5345053"/>
            <a:chOff x="713062" y="944758"/>
            <a:chExt cx="7010473" cy="5345053"/>
          </a:xfrm>
        </p:grpSpPr>
        <p:sp>
          <p:nvSpPr>
            <p:cNvPr id="5" name="Cloud 4" descr="Purple cloud with words describing a good life, such as friends, family, health, freedom">
              <a:extLst>
                <a:ext uri="{FF2B5EF4-FFF2-40B4-BE49-F238E27FC236}">
                  <a16:creationId xmlns:a16="http://schemas.microsoft.com/office/drawing/2014/main" id="{7F131A71-C024-7140-AFEE-7006238219B0}"/>
                </a:ext>
              </a:extLst>
            </p:cNvPr>
            <p:cNvSpPr/>
            <p:nvPr/>
          </p:nvSpPr>
          <p:spPr>
            <a:xfrm>
              <a:off x="4273902" y="944758"/>
              <a:ext cx="2588161" cy="2225525"/>
            </a:xfrm>
            <a:prstGeom prst="cloud">
              <a:avLst/>
            </a:prstGeom>
            <a:solidFill>
              <a:srgbClr val="AF4AFD">
                <a:alpha val="48000"/>
              </a:srgbClr>
            </a:soli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endParaRPr lang="en-US" altLang="en-US" sz="2200" b="1" i="1" dirty="0">
                <a:solidFill>
                  <a:srgbClr val="000000"/>
                </a:solidFill>
                <a:latin typeface="Tw Cen MT" charset="0"/>
              </a:endParaRPr>
            </a:p>
            <a:p>
              <a:pPr algn="ctr"/>
              <a:r>
                <a:rPr lang="en-US" altLang="en-US" sz="2000" i="1" dirty="0">
                  <a:solidFill>
                    <a:srgbClr val="000000"/>
                  </a:solidFill>
                  <a:latin typeface="Tw Cen MT" charset="0"/>
                </a:rPr>
                <a:t>Friends, family, </a:t>
              </a:r>
            </a:p>
            <a:p>
              <a:pPr algn="ctr"/>
              <a:r>
                <a:rPr lang="en-US" altLang="en-US" sz="2000" i="1" dirty="0">
                  <a:solidFill>
                    <a:srgbClr val="000000"/>
                  </a:solidFill>
                  <a:latin typeface="Tw Cen MT" charset="0"/>
                </a:rPr>
                <a:t>job I like, home, health, choice, freedom</a:t>
              </a:r>
              <a:endParaRPr lang="en-US" altLang="en-US" sz="2000" dirty="0">
                <a:solidFill>
                  <a:srgbClr val="000000"/>
                </a:solidFill>
                <a:latin typeface="Tw Cen MT" charset="0"/>
              </a:endParaRPr>
            </a:p>
            <a:p>
              <a:pPr algn="ctr"/>
              <a:endParaRPr lang="en-US" altLang="en-US" sz="2200" b="1" dirty="0">
                <a:solidFill>
                  <a:srgbClr val="000000"/>
                </a:solidFill>
                <a:latin typeface="Tw Cen MT" charset="0"/>
              </a:endParaRPr>
            </a:p>
          </p:txBody>
        </p:sp>
        <p:sp>
          <p:nvSpPr>
            <p:cNvPr id="6" name="Cloud 5" descr="Gray cloud with words: Vision of what I don't want">
              <a:extLst>
                <a:ext uri="{FF2B5EF4-FFF2-40B4-BE49-F238E27FC236}">
                  <a16:creationId xmlns:a16="http://schemas.microsoft.com/office/drawing/2014/main" id="{ADE61B23-F4DF-0B4C-B096-D2D5B59B204E}"/>
                </a:ext>
              </a:extLst>
            </p:cNvPr>
            <p:cNvSpPr/>
            <p:nvPr/>
          </p:nvSpPr>
          <p:spPr bwMode="auto">
            <a:xfrm>
              <a:off x="4228119" y="4218384"/>
              <a:ext cx="3495416" cy="2071427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prstClr val="black"/>
                </a:solidFill>
              </a:endParaRPr>
            </a:p>
          </p:txBody>
        </p:sp>
        <p:sp>
          <p:nvSpPr>
            <p:cNvPr id="7" name="Rectangle 14">
              <a:extLst>
                <a:ext uri="{FF2B5EF4-FFF2-40B4-BE49-F238E27FC236}">
                  <a16:creationId xmlns:a16="http://schemas.microsoft.com/office/drawing/2014/main" id="{D07D8E49-C0C6-6E4D-8F91-4C92C5487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4169" y="4898936"/>
              <a:ext cx="334936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altLang="en-US" sz="1600" b="1" dirty="0">
                  <a:solidFill>
                    <a:srgbClr val="000000"/>
                  </a:solidFill>
                </a:rPr>
                <a:t>Vision of What I Don’t Want</a:t>
              </a:r>
            </a:p>
          </p:txBody>
        </p:sp>
        <p:pic>
          <p:nvPicPr>
            <p:cNvPr id="8" name="Picture 15" descr="small blue cloud with a question mark">
              <a:extLst>
                <a:ext uri="{FF2B5EF4-FFF2-40B4-BE49-F238E27FC236}">
                  <a16:creationId xmlns:a16="http://schemas.microsoft.com/office/drawing/2014/main" id="{7493812D-92B6-434D-8E09-4738A464B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9319" y="5334634"/>
              <a:ext cx="848218" cy="858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29" descr="Straight black arrow">
              <a:extLst>
                <a:ext uri="{FF2B5EF4-FFF2-40B4-BE49-F238E27FC236}">
                  <a16:creationId xmlns:a16="http://schemas.microsoft.com/office/drawing/2014/main" id="{DD94D0E4-E145-944F-8BE2-BF8E4A30795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58845" y="2393851"/>
              <a:ext cx="3560840" cy="1411154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Arrow Connector 29" descr="black dashed arrow">
              <a:extLst>
                <a:ext uri="{FF2B5EF4-FFF2-40B4-BE49-F238E27FC236}">
                  <a16:creationId xmlns:a16="http://schemas.microsoft.com/office/drawing/2014/main" id="{6EC5E0DB-0FB6-0F42-816D-5B9328A12CD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13062" y="3835490"/>
              <a:ext cx="3560840" cy="1008359"/>
            </a:xfrm>
            <a:prstGeom prst="straightConnector1">
              <a:avLst/>
            </a:prstGeom>
            <a:ln>
              <a:prstDash val="dash"/>
              <a:headEnd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35510F6B-8BDF-0247-83B1-B55062FDC6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338090">
              <a:off x="1329107" y="3147252"/>
              <a:ext cx="280222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Trajectory towards Life Outcomes</a:t>
              </a: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5FBBA522-8FDF-C241-BD8F-FAED0738BA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982819">
              <a:off x="884929" y="4366825"/>
              <a:ext cx="282168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Trajectory towards things unwanted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5423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E8629-01FE-43EA-E139-9C6F74BF4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575" y="790575"/>
            <a:ext cx="4191000" cy="1292225"/>
          </a:xfrm>
        </p:spPr>
        <p:txBody>
          <a:bodyPr>
            <a:noAutofit/>
          </a:bodyPr>
          <a:lstStyle/>
          <a:p>
            <a:r>
              <a:rPr lang="en-US" sz="3600" dirty="0"/>
              <a:t>Charting the</a:t>
            </a:r>
            <a:br>
              <a:rPr lang="en-US" sz="3600" dirty="0"/>
            </a:br>
            <a:r>
              <a:rPr lang="en-US" sz="3600" dirty="0"/>
              <a:t>LifeCourse Trajectory</a:t>
            </a:r>
          </a:p>
        </p:txBody>
      </p:sp>
      <p:pic>
        <p:nvPicPr>
          <p:cNvPr id="7" name="Content Placeholder 6" descr="A screenshot of the charting the life course trajectory activity sheet,">
            <a:extLst>
              <a:ext uri="{FF2B5EF4-FFF2-40B4-BE49-F238E27FC236}">
                <a16:creationId xmlns:a16="http://schemas.microsoft.com/office/drawing/2014/main" id="{EB34E0CD-623D-7679-AF18-D89A1B71B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7834" y="1702989"/>
            <a:ext cx="6892473" cy="452318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ADD9E8-8BB9-2228-AD7D-966E10CFB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8360" y="2082585"/>
            <a:ext cx="3932237" cy="3762805"/>
          </a:xfrm>
        </p:spPr>
        <p:txBody>
          <a:bodyPr anchor="ctr">
            <a:normAutofit fontScale="92500"/>
          </a:bodyPr>
          <a:lstStyle/>
          <a:p>
            <a:r>
              <a:rPr lang="en-US" sz="2800" dirty="0"/>
              <a:t>The Charting the LifeCourse trajectory is a goal setting tool to help you focus on what you want for your savings plan.  </a:t>
            </a:r>
          </a:p>
          <a:p>
            <a:endParaRPr lang="en-US" sz="2800" dirty="0"/>
          </a:p>
          <a:p>
            <a:r>
              <a:rPr lang="en-US" sz="2800" dirty="0"/>
              <a:t>Discuss the scenarios and complete a CtLC Trajectory based on the savings plan. </a:t>
            </a:r>
          </a:p>
        </p:txBody>
      </p:sp>
    </p:spTree>
    <p:extLst>
      <p:ext uri="{BB962C8B-B14F-4D97-AF65-F5344CB8AC3E}">
        <p14:creationId xmlns:p14="http://schemas.microsoft.com/office/powerpoint/2010/main" val="79273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C9284BE-AF03-37F5-B468-DDDD4E9B2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8" y="987425"/>
            <a:ext cx="6172200" cy="1069975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Saving Money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FA9F8-4A75-99ED-5DDF-AA1247E58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49462"/>
            <a:ext cx="6172200" cy="3811588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/>
              <a:t>Saving money means you are choosing not to spend that money right now.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DFEEB7D-A537-E145-EBEA-296D1D881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20" b="3"/>
          <a:stretch/>
        </p:blipFill>
        <p:spPr>
          <a:xfrm>
            <a:off x="429212" y="1737859"/>
            <a:ext cx="4283488" cy="33822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4791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7B54D4-EB52-FB73-C229-DAACCB7C2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/>
            </a:br>
            <a:r>
              <a:rPr lang="en-US"/>
              <a:t>Resources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5FF95-BA1E-2305-C2C0-214DDC1DDE61}"/>
              </a:ext>
            </a:extLst>
          </p:cNvPr>
          <p:cNvSpPr txBox="1"/>
          <p:nvPr/>
        </p:nvSpPr>
        <p:spPr>
          <a:xfrm>
            <a:off x="897193" y="2136338"/>
            <a:ext cx="103976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/>
                <a:latin typeface="Calibri" panose="020F0502020204030204" pitchFamily="34" charset="0"/>
              </a:rPr>
              <a:t>How to Save Money: 23 Tips that Work </a:t>
            </a:r>
            <a:endParaRPr lang="en-US" dirty="0">
              <a:effectLst/>
              <a:latin typeface="Calibri" panose="020F0502020204030204" pitchFamily="34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  <a:hlinkClick r:id="rId3"/>
              </a:rPr>
              <a:t>http://www.ramseysolutions.com/budgeting/the-secret-to-saving-money</a:t>
            </a:r>
            <a:r>
              <a:rPr lang="en-US" dirty="0">
                <a:effectLst/>
                <a:latin typeface="Calibri" panose="020F0502020204030204" pitchFamily="34" charset="0"/>
              </a:rPr>
              <a:t>  </a:t>
            </a:r>
          </a:p>
          <a:p>
            <a:endParaRPr lang="en-US" dirty="0">
              <a:effectLst/>
              <a:latin typeface="Calibri" panose="020F0502020204030204" pitchFamily="34" charset="0"/>
            </a:endParaRPr>
          </a:p>
          <a:p>
            <a:r>
              <a:rPr lang="en-US" b="1" dirty="0">
                <a:effectLst/>
                <a:latin typeface="Calibri" panose="020F0502020204030204" pitchFamily="34" charset="0"/>
              </a:rPr>
              <a:t>Eight Simple Ways to Save Money </a:t>
            </a:r>
            <a:endParaRPr lang="en-US" dirty="0">
              <a:effectLst/>
              <a:latin typeface="Calibri" panose="020F0502020204030204" pitchFamily="34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  <a:hlinkClick r:id="rId4"/>
              </a:rPr>
              <a:t>http://bettermoneyhabits.bankofamerica.com/en/saving-budgeting/ways-to-save-money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</a:p>
          <a:p>
            <a:r>
              <a:rPr lang="en-US" dirty="0">
                <a:effectLst/>
                <a:latin typeface="Calibri" panose="020F0502020204030204" pitchFamily="34" charset="0"/>
              </a:rPr>
              <a:t> </a:t>
            </a:r>
          </a:p>
          <a:p>
            <a:r>
              <a:rPr lang="en-US" b="1" dirty="0">
                <a:effectLst/>
                <a:latin typeface="Calibri" panose="020F0502020204030204" pitchFamily="34" charset="0"/>
              </a:rPr>
              <a:t>Video: How to Set Up Your Emergency Fund </a:t>
            </a:r>
            <a:endParaRPr lang="en-US" dirty="0">
              <a:effectLst/>
              <a:latin typeface="Calibri" panose="020F0502020204030204" pitchFamily="34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  <a:hlinkClick r:id="rId5"/>
              </a:rPr>
              <a:t>https://www.youtube.com/watch?v=IrA2xv4vEPM</a:t>
            </a:r>
            <a:r>
              <a:rPr lang="en-US" dirty="0">
                <a:effectLst/>
                <a:latin typeface="Calibri" panose="020F0502020204030204" pitchFamily="34" charset="0"/>
              </a:rPr>
              <a:t>  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b="1" dirty="0">
                <a:effectLst/>
                <a:latin typeface="Calibri" panose="020F0502020204030204" pitchFamily="34" charset="0"/>
              </a:rPr>
              <a:t>Charting the LifeCourse Daily Life and Employment</a:t>
            </a:r>
          </a:p>
          <a:p>
            <a:r>
              <a:rPr lang="en-US" dirty="0">
                <a:effectLst/>
                <a:latin typeface="Calibri" panose="020F0502020204030204" pitchFamily="34" charset="0"/>
                <a:hlinkClick r:id="rId6"/>
              </a:rPr>
              <a:t>https://www.lifecoursetools.com/lifecourse-library/exploring-the-life-domains/daily-life-and-employment/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805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5CD82-7CCC-9641-CF4D-050680313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Acknowledgements: Community Life Guide: A Project of Ohio Department of Developmental Disabilities. Developed by Altarum and </a:t>
            </a: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</a:rPr>
              <a:t>Life Course Nexus Training and Technical Assistance Center, UMKC institutes for Human Development, UCEDD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257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97BB6-B8BD-3D91-4B08-D647D9576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8" y="987425"/>
            <a:ext cx="6315129" cy="1069975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What Is a Savings Plan?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75F8A9-641F-DF97-7960-E2F2BF6A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05680"/>
            <a:ext cx="6172200" cy="3955370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/>
              <a:t>A savings plan helps you set aside money to buy or pay for something in the future.  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0087D381-3941-9961-CB9E-187980C1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71" y="1905680"/>
            <a:ext cx="4185993" cy="304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96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1E912-A1ED-08BF-6526-1871F70F5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8" y="987425"/>
            <a:ext cx="6172200" cy="1069975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Why Save Money?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C8C2AC4-D5CC-6F6A-C06F-8E20FB6AC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/>
              <a:t>You can save money to buy something you want in the future that may be more expensive than you have the money to pay for now.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F77A9E-6C14-92D5-7BEB-859EA625C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27" y="1915885"/>
            <a:ext cx="4256114" cy="30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3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1E912-A1ED-08BF-6526-1871F70F5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8" y="987425"/>
            <a:ext cx="6172200" cy="1069975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Why Save Money? </a:t>
            </a:r>
            <a:br>
              <a:rPr lang="en-US" sz="4000" dirty="0"/>
            </a:br>
            <a:r>
              <a:rPr lang="en-US" sz="4000" dirty="0">
                <a:solidFill>
                  <a:schemeClr val="bg1"/>
                </a:solidFill>
              </a:rPr>
              <a:t>Part two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7FE70-4A21-A8EA-B3AE-77BFFD0C4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/>
              <a:t>You can save money for unexpected expenses.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83A4D0D-3557-1D35-BAB5-E8BAC801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81" y="1852613"/>
            <a:ext cx="4278521" cy="368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16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4E47-2B6D-4126-C0D9-6A3C57B76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8" y="914400"/>
            <a:ext cx="6486298" cy="1838569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Why Save Money?</a:t>
            </a:r>
            <a:br>
              <a:rPr lang="en-US" sz="4000" dirty="0">
                <a:solidFill>
                  <a:schemeClr val="tx2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Part three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376110-8031-3ED9-F47A-92C703C10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486298" cy="3803650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/>
              <a:t>You can save money for emergencies.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7FA5C65-7C2A-8EEB-6158-A269C678B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10" y="2057400"/>
            <a:ext cx="4400035" cy="314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66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C048C0-4B01-B474-782F-FE541EC66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4347"/>
            <a:ext cx="10515600" cy="825715"/>
          </a:xfrm>
        </p:spPr>
        <p:txBody>
          <a:bodyPr/>
          <a:lstStyle/>
          <a:p>
            <a:pPr algn="ctr"/>
            <a:r>
              <a:rPr lang="en-US" dirty="0"/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980611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EC7296-F64F-91C2-F159-42F3B2D310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4838" y="2057400"/>
            <a:ext cx="3932237" cy="38115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Start by keeping track of how much money you have coming in and going out. 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50B86F6-C69B-7C7A-09F7-7C8788D00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3188" y="1124183"/>
            <a:ext cx="6172200" cy="460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70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HDODD + Altaru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AD73C"/>
      </a:accent1>
      <a:accent2>
        <a:srgbClr val="6DA9DC"/>
      </a:accent2>
      <a:accent3>
        <a:srgbClr val="0E3F74"/>
      </a:accent3>
      <a:accent4>
        <a:srgbClr val="C12637"/>
      </a:accent4>
      <a:accent5>
        <a:srgbClr val="5B9BD5"/>
      </a:accent5>
      <a:accent6>
        <a:srgbClr val="A6A6A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506B631-C134-0A4B-A52B-CC8D79C94A16}" vid="{431F0DEB-A194-B343-952C-CBBAE6B52F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E1831465204F4DB895A29006AFE8C7" ma:contentTypeVersion="14" ma:contentTypeDescription="Create a new document." ma:contentTypeScope="" ma:versionID="ebd950df451a6d895557673e21316f70">
  <xsd:schema xmlns:xsd="http://www.w3.org/2001/XMLSchema" xmlns:xs="http://www.w3.org/2001/XMLSchema" xmlns:p="http://schemas.microsoft.com/office/2006/metadata/properties" xmlns:ns2="635b3177-b61c-404f-b326-16cfed8d247f" xmlns:ns3="047bb72d-e234-4d44-93a0-25620591dbf7" targetNamespace="http://schemas.microsoft.com/office/2006/metadata/properties" ma:root="true" ma:fieldsID="4c302414088ae26e400bf896f716f0b3" ns2:_="" ns3:_="">
    <xsd:import namespace="635b3177-b61c-404f-b326-16cfed8d247f"/>
    <xsd:import namespace="047bb72d-e234-4d44-93a0-25620591db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5b3177-b61c-404f-b326-16cfed8d24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dddcd57-84d1-4efd-b16d-73b006936c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7bb72d-e234-4d44-93a0-25620591dbf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128c2b3-882a-4b70-8bc4-624270d8ac9d}" ma:internalName="TaxCatchAll" ma:showField="CatchAllData" ma:web="047bb72d-e234-4d44-93a0-25620591db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7bb72d-e234-4d44-93a0-25620591dbf7" xsi:nil="true"/>
    <lcf76f155ced4ddcb4097134ff3c332f xmlns="635b3177-b61c-404f-b326-16cfed8d247f">
      <Terms xmlns="http://schemas.microsoft.com/office/infopath/2007/PartnerControls"/>
    </lcf76f155ced4ddcb4097134ff3c332f>
    <MediaLengthInSeconds xmlns="635b3177-b61c-404f-b326-16cfed8d247f" xsi:nil="true"/>
    <SharedWithUsers xmlns="047bb72d-e234-4d44-93a0-25620591dbf7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88F704-2789-4AD4-960A-43B35638D7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5b3177-b61c-404f-b326-16cfed8d247f"/>
    <ds:schemaRef ds:uri="047bb72d-e234-4d44-93a0-25620591db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060EB4-5F82-4B48-AD06-B865A200C2DB}">
  <ds:schemaRefs>
    <ds:schemaRef ds:uri="http://schemas.microsoft.com/office/2006/metadata/properties"/>
    <ds:schemaRef ds:uri="http://schemas.microsoft.com/office/infopath/2007/PartnerControls"/>
    <ds:schemaRef ds:uri="047bb72d-e234-4d44-93a0-25620591dbf7"/>
    <ds:schemaRef ds:uri="635b3177-b61c-404f-b326-16cfed8d247f"/>
  </ds:schemaRefs>
</ds:datastoreItem>
</file>

<file path=customXml/itemProps3.xml><?xml version="1.0" encoding="utf-8"?>
<ds:datastoreItem xmlns:ds="http://schemas.openxmlformats.org/officeDocument/2006/customXml" ds:itemID="{D3ADFD32-EBCC-4FC9-9215-D4E86F3559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386</TotalTime>
  <Words>1528</Words>
  <Application>Microsoft Macintosh PowerPoint</Application>
  <PresentationFormat>Widescreen</PresentationFormat>
  <Paragraphs>254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Aptos</vt:lpstr>
      <vt:lpstr>Arial</vt:lpstr>
      <vt:lpstr>Calibri</vt:lpstr>
      <vt:lpstr>Helvetica</vt:lpstr>
      <vt:lpstr>Tw Cen MT</vt:lpstr>
      <vt:lpstr>Office Theme</vt:lpstr>
      <vt:lpstr>Learning About Saving and Investing</vt:lpstr>
      <vt:lpstr>Learning Objectives</vt:lpstr>
      <vt:lpstr>Saving Money</vt:lpstr>
      <vt:lpstr>What Is a Savings Plan?</vt:lpstr>
      <vt:lpstr>Why Save Money?</vt:lpstr>
      <vt:lpstr>Why Save Money?  Part two</vt:lpstr>
      <vt:lpstr>Why Save Money? Part three</vt:lpstr>
      <vt:lpstr>Getting Started</vt:lpstr>
      <vt:lpstr> Start by keeping track of how much money you have coming in and going out.  </vt:lpstr>
      <vt:lpstr>Ways to Save Money</vt:lpstr>
      <vt:lpstr>Ways to Save Money part two</vt:lpstr>
      <vt:lpstr>Ways to Save Money part three</vt:lpstr>
      <vt:lpstr>Ways to Save Money part four</vt:lpstr>
      <vt:lpstr>How Can I Save Money? </vt:lpstr>
      <vt:lpstr>Bank</vt:lpstr>
      <vt:lpstr>Bank  part two</vt:lpstr>
      <vt:lpstr>Bank part three</vt:lpstr>
      <vt:lpstr>How Does My Savings Account Grow? </vt:lpstr>
      <vt:lpstr>What Is Interest?</vt:lpstr>
      <vt:lpstr>What Is Interest? continued</vt:lpstr>
      <vt:lpstr>Savings vs. Investing</vt:lpstr>
      <vt:lpstr>Savings</vt:lpstr>
      <vt:lpstr>Investing</vt:lpstr>
      <vt:lpstr>Investing continued</vt:lpstr>
      <vt:lpstr>You can decide how much risk you want to take with your money.  </vt:lpstr>
      <vt:lpstr>Saving and Investing: A Video</vt:lpstr>
      <vt:lpstr>Charting the LifeCourse is a framework and set of tools that can help you organize your ideas, vision and goals.</vt:lpstr>
      <vt:lpstr>Vision &amp; Trajectory for a Good Life</vt:lpstr>
      <vt:lpstr>Charting the LifeCourse Trajectory</vt:lpstr>
      <vt:lpstr> Resources</vt:lpstr>
      <vt:lpstr>Acknowledgements: Community Life Guide: A Project of Ohio Department of Developmental Disabilities. Developed by Altarum and Life Course Nexus Training and Technical Assistance Center, UMKC institutes for Human Development, UCEDD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Kaifes, Melynda</dc:creator>
  <cp:lastModifiedBy>John Deever</cp:lastModifiedBy>
  <cp:revision>12</cp:revision>
  <dcterms:created xsi:type="dcterms:W3CDTF">2024-01-19T17:06:07Z</dcterms:created>
  <dcterms:modified xsi:type="dcterms:W3CDTF">2024-03-22T15:25:12Z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0x010100F3E1831465204F4DB895A29006AFE8C7</vt:lpwstr>
  </property>
  <property fmtid="{D5CDD505-2E9C-101B-9397-08002B2CF9AE}" pid="3" name="Order">
    <vt:lpwstr>48100.0000000000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