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60" r:id="rId5"/>
    <p:sldId id="276" r:id="rId6"/>
    <p:sldId id="277" r:id="rId7"/>
    <p:sldId id="258" r:id="rId8"/>
    <p:sldId id="278" r:id="rId9"/>
    <p:sldId id="279" r:id="rId10"/>
    <p:sldId id="261" r:id="rId11"/>
    <p:sldId id="262" r:id="rId12"/>
    <p:sldId id="263" r:id="rId13"/>
    <p:sldId id="280" r:id="rId14"/>
    <p:sldId id="264" r:id="rId15"/>
    <p:sldId id="281" r:id="rId16"/>
    <p:sldId id="265" r:id="rId17"/>
    <p:sldId id="282" r:id="rId18"/>
    <p:sldId id="1835" r:id="rId19"/>
    <p:sldId id="274" r:id="rId20"/>
    <p:sldId id="275" r:id="rId21"/>
    <p:sldId id="18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6E9A0-AC25-2241-8A6D-80A2CE320D77}" v="11" dt="2024-03-05T17:27:16.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4"/>
    <p:restoredTop sz="95694"/>
  </p:normalViewPr>
  <p:slideViewPr>
    <p:cSldViewPr snapToGrid="0">
      <p:cViewPr varScale="1">
        <p:scale>
          <a:sx n="92" d="100"/>
          <a:sy n="92" d="100"/>
        </p:scale>
        <p:origin x="200" y="424"/>
      </p:cViewPr>
      <p:guideLst/>
    </p:cSldViewPr>
  </p:slideViewPr>
  <p:outlineViewPr>
    <p:cViewPr>
      <p:scale>
        <a:sx n="33" d="100"/>
        <a:sy n="33" d="100"/>
      </p:scale>
      <p:origin x="0" y="-80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CF8C4-2041-504E-B670-440FB88042FF}"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C5BFF-953D-7344-8941-75970B2F89D9}" type="slidenum">
              <a:rPr lang="en-US" smtClean="0"/>
              <a:t>‹#›</a:t>
            </a:fld>
            <a:endParaRPr lang="en-US"/>
          </a:p>
        </p:txBody>
      </p:sp>
    </p:spTree>
    <p:extLst>
      <p:ext uri="{BB962C8B-B14F-4D97-AF65-F5344CB8AC3E}">
        <p14:creationId xmlns:p14="http://schemas.microsoft.com/office/powerpoint/2010/main" val="428557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training will discuss Transitioning to Adult HealthCare.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will refer to the EZ-Reader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Understanding Health Care Transition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throughout the training.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learning activity will be completed in the training.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Please ask questions as we go through. </a:t>
            </a:r>
            <a:endParaRPr lang="en-US" dirty="0"/>
          </a:p>
          <a:p>
            <a:endParaRPr lang="en-US" dirty="0"/>
          </a:p>
        </p:txBody>
      </p:sp>
      <p:sp>
        <p:nvSpPr>
          <p:cNvPr id="4" name="Slide Number Placeholder 3"/>
          <p:cNvSpPr>
            <a:spLocks noGrp="1"/>
          </p:cNvSpPr>
          <p:nvPr>
            <p:ph type="sldNum" sz="quarter" idx="5"/>
          </p:nvPr>
        </p:nvSpPr>
        <p:spPr/>
        <p:txBody>
          <a:bodyPr/>
          <a:lstStyle/>
          <a:p>
            <a:fld id="{63C33F8B-763A-014A-B6C0-1EBBD70788B1}" type="slidenum">
              <a:rPr lang="en-US" smtClean="0"/>
              <a:t>1</a:t>
            </a:fld>
            <a:endParaRPr lang="en-US"/>
          </a:p>
        </p:txBody>
      </p:sp>
    </p:spTree>
    <p:extLst>
      <p:ext uri="{BB962C8B-B14F-4D97-AF65-F5344CB8AC3E}">
        <p14:creationId xmlns:p14="http://schemas.microsoft.com/office/powerpoint/2010/main" val="4172988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That means you will leave your pediatrician and go to a different doctor.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Or, If you see a family doctor, you will just need to talk to the doctor about how you can change your health care to adult health care.  </a:t>
            </a:r>
          </a:p>
        </p:txBody>
      </p:sp>
      <p:sp>
        <p:nvSpPr>
          <p:cNvPr id="4" name="Slide Number Placeholder 3"/>
          <p:cNvSpPr>
            <a:spLocks noGrp="1"/>
          </p:cNvSpPr>
          <p:nvPr>
            <p:ph type="sldNum" sz="quarter" idx="5"/>
          </p:nvPr>
        </p:nvSpPr>
        <p:spPr/>
        <p:txBody>
          <a:bodyPr/>
          <a:lstStyle/>
          <a:p>
            <a:fld id="{8D1C4905-5268-AB40-9264-176026CC1473}" type="slidenum">
              <a:rPr lang="en-US" smtClean="0"/>
              <a:t>10</a:t>
            </a:fld>
            <a:endParaRPr lang="en-US"/>
          </a:p>
        </p:txBody>
      </p:sp>
    </p:spTree>
    <p:extLst>
      <p:ext uri="{BB962C8B-B14F-4D97-AF65-F5344CB8AC3E}">
        <p14:creationId xmlns:p14="http://schemas.microsoft.com/office/powerpoint/2010/main" val="137399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an adult, you can decide things about your health care.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 can talk to and ask other people for help with your health care.  </a:t>
            </a:r>
          </a:p>
        </p:txBody>
      </p:sp>
      <p:sp>
        <p:nvSpPr>
          <p:cNvPr id="4" name="Slide Number Placeholder 3"/>
          <p:cNvSpPr>
            <a:spLocks noGrp="1"/>
          </p:cNvSpPr>
          <p:nvPr>
            <p:ph type="sldNum" sz="quarter" idx="5"/>
          </p:nvPr>
        </p:nvSpPr>
        <p:spPr/>
        <p:txBody>
          <a:bodyPr/>
          <a:lstStyle/>
          <a:p>
            <a:fld id="{8D1C4905-5268-AB40-9264-176026CC1473}" type="slidenum">
              <a:rPr lang="en-US" smtClean="0"/>
              <a:t>11</a:t>
            </a:fld>
            <a:endParaRPr lang="en-US"/>
          </a:p>
        </p:txBody>
      </p:sp>
    </p:spTree>
    <p:extLst>
      <p:ext uri="{BB962C8B-B14F-4D97-AF65-F5344CB8AC3E}">
        <p14:creationId xmlns:p14="http://schemas.microsoft.com/office/powerpoint/2010/main" val="11702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This is a video to help you make the transition from childhood to adult health care.  (2:30)</a:t>
            </a:r>
          </a:p>
        </p:txBody>
      </p:sp>
      <p:sp>
        <p:nvSpPr>
          <p:cNvPr id="4" name="Slide Number Placeholder 3"/>
          <p:cNvSpPr>
            <a:spLocks noGrp="1"/>
          </p:cNvSpPr>
          <p:nvPr>
            <p:ph type="sldNum" sz="quarter" idx="5"/>
          </p:nvPr>
        </p:nvSpPr>
        <p:spPr/>
        <p:txBody>
          <a:bodyPr/>
          <a:lstStyle/>
          <a:p>
            <a:fld id="{8D1C4905-5268-AB40-9264-176026CC1473}" type="slidenum">
              <a:rPr lang="en-US" smtClean="0"/>
              <a:t>12</a:t>
            </a:fld>
            <a:endParaRPr lang="en-US"/>
          </a:p>
        </p:txBody>
      </p:sp>
    </p:spTree>
    <p:extLst>
      <p:ext uri="{BB962C8B-B14F-4D97-AF65-F5344CB8AC3E}">
        <p14:creationId xmlns:p14="http://schemas.microsoft.com/office/powerpoint/2010/main" val="111724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There are many resources you can review that will help you talk with your parents about what you should be doing now.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out the resources at the end of this training.  </a:t>
            </a:r>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13</a:t>
            </a:fld>
            <a:endParaRPr lang="en-US"/>
          </a:p>
        </p:txBody>
      </p:sp>
    </p:spTree>
    <p:extLst>
      <p:ext uri="{BB962C8B-B14F-4D97-AF65-F5344CB8AC3E}">
        <p14:creationId xmlns:p14="http://schemas.microsoft.com/office/powerpoint/2010/main" val="1565328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Calibri" panose="020F0502020204030204" pitchFamily="34" charset="0"/>
                <a:cs typeface="Calibri" panose="020F0502020204030204" pitchFamily="34" charset="0"/>
              </a:rPr>
              <a:t>Charting the LifeCourse is a framework and set of tools that can help you organize your ideas, vision and goals.  Living a healthy life and keeping your body in good working order can take some planning and effort.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63C33F8B-763A-014A-B6C0-1EBBD70788B1}" type="slidenum">
              <a:rPr lang="en-US" smtClean="0"/>
              <a:t>14</a:t>
            </a:fld>
            <a:endParaRPr lang="en-US"/>
          </a:p>
        </p:txBody>
      </p:sp>
    </p:spTree>
    <p:extLst>
      <p:ext uri="{BB962C8B-B14F-4D97-AF65-F5344CB8AC3E}">
        <p14:creationId xmlns:p14="http://schemas.microsoft.com/office/powerpoint/2010/main" val="163473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libri" panose="020F0502020204030204" pitchFamily="34" charset="0"/>
                <a:cs typeface="Calibri" panose="020F0502020204030204" pitchFamily="34" charset="0"/>
              </a:rPr>
              <a:t>What kinds of things do you</a:t>
            </a:r>
            <a:r>
              <a:rPr lang="en-US" baseline="0" dirty="0">
                <a:latin typeface="Calibri" panose="020F0502020204030204" pitchFamily="34" charset="0"/>
                <a:cs typeface="Calibri" panose="020F0502020204030204" pitchFamily="34" charset="0"/>
              </a:rPr>
              <a:t> want for </a:t>
            </a:r>
            <a:r>
              <a:rPr lang="en-US" dirty="0">
                <a:latin typeface="Calibri" panose="020F0502020204030204" pitchFamily="34" charset="0"/>
                <a:cs typeface="Calibri" panose="020F0502020204030204" pitchFamily="34" charset="0"/>
              </a:rPr>
              <a:t>YOUR good life?  </a:t>
            </a:r>
          </a:p>
          <a:p>
            <a:pPr>
              <a:defRPr/>
            </a:pPr>
            <a:endParaRPr lang="en-US" dirty="0">
              <a:latin typeface="Calibri" panose="020F0502020204030204" pitchFamily="34" charset="0"/>
              <a:cs typeface="Calibri" panose="020F0502020204030204" pitchFamily="34" charset="0"/>
            </a:endParaRPr>
          </a:p>
          <a:p>
            <a:pPr>
              <a:defRPr/>
            </a:pPr>
            <a:r>
              <a:rPr lang="en-US" dirty="0">
                <a:latin typeface="Calibri" panose="020F0502020204030204" pitchFamily="34" charset="0"/>
                <a:cs typeface="Calibri" panose="020F0502020204030204" pitchFamily="34" charset="0"/>
              </a:rPr>
              <a:t>TRAJECTORY is the path that will either lead you toward the good life or toward things you don’t want.  Trajectory isn’t always straight </a:t>
            </a:r>
          </a:p>
          <a:p>
            <a:pPr>
              <a:defRPr/>
            </a:pPr>
            <a:endParaRPr lang="en-US" dirty="0">
              <a:latin typeface="Calibri" panose="020F0502020204030204" pitchFamily="34" charset="0"/>
              <a:cs typeface="Calibri" panose="020F0502020204030204" pitchFamily="34" charset="0"/>
            </a:endParaRPr>
          </a:p>
          <a:p>
            <a:pPr>
              <a:defRPr/>
            </a:pPr>
            <a:r>
              <a:rPr lang="en-US" dirty="0">
                <a:latin typeface="Calibri" panose="020F0502020204030204" pitchFamily="34" charset="0"/>
                <a:cs typeface="Calibri" panose="020F0502020204030204" pitchFamily="34" charset="0"/>
              </a:rPr>
              <a:t>VISION and TRAJECTORY can be very broad or very specific and time limited.  </a:t>
            </a:r>
          </a:p>
        </p:txBody>
      </p:sp>
      <p:sp>
        <p:nvSpPr>
          <p:cNvPr id="4" name="Slide Number Placeholder 3"/>
          <p:cNvSpPr>
            <a:spLocks noGrp="1"/>
          </p:cNvSpPr>
          <p:nvPr>
            <p:ph type="sldNum" sz="quarter" idx="5"/>
          </p:nvPr>
        </p:nvSpPr>
        <p:spPr/>
        <p:txBody>
          <a:bodyPr/>
          <a:lstStyle/>
          <a:p>
            <a:fld id="{3E441D41-FB1B-0A40-9FCB-26D1C6271030}" type="slidenum">
              <a:rPr lang="en-US" smtClean="0"/>
              <a:t>15</a:t>
            </a:fld>
            <a:endParaRPr lang="en-US"/>
          </a:p>
        </p:txBody>
      </p:sp>
    </p:spTree>
    <p:extLst>
      <p:ext uri="{BB962C8B-B14F-4D97-AF65-F5344CB8AC3E}">
        <p14:creationId xmlns:p14="http://schemas.microsoft.com/office/powerpoint/2010/main" val="424922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CtLC trajectory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participants can talk about the trajectory in a small group or whole group to practice.  Ideas can be shared, or you can discuss a scenario to have participants create a HealthCare trajectory.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through each section and give ideas. </a:t>
            </a:r>
          </a:p>
          <a:p>
            <a:endParaRPr lang="en-US" dirty="0">
              <a:latin typeface="Calibri" panose="020F0502020204030204" pitchFamily="34" charset="0"/>
              <a:cs typeface="Calibri" panose="020F0502020204030204" pitchFamily="34" charset="0"/>
            </a:endParaRPr>
          </a:p>
          <a:p>
            <a:pPr marL="228600" indent="-228600">
              <a:buAutoNum type="arabicPeriod"/>
            </a:pPr>
            <a:r>
              <a:rPr lang="en-US" dirty="0">
                <a:effectLst/>
                <a:latin typeface="Calibri" panose="020F0502020204030204" pitchFamily="34" charset="0"/>
                <a:cs typeface="Calibri" panose="020F0502020204030204" pitchFamily="34" charset="0"/>
              </a:rPr>
              <a:t> </a:t>
            </a:r>
            <a:r>
              <a:rPr lang="en-US" b="1" dirty="0">
                <a:effectLst/>
                <a:latin typeface="Calibri" panose="020F0502020204030204" pitchFamily="34" charset="0"/>
                <a:cs typeface="Calibri" panose="020F0502020204030204" pitchFamily="34" charset="0"/>
              </a:rPr>
              <a:t>What are things that you think are going well with your health care now? </a:t>
            </a:r>
          </a:p>
          <a:p>
            <a:pPr marL="228600" indent="-228600">
              <a:buAutoNum type="arabicPeriod"/>
            </a:pPr>
            <a:endParaRPr lang="en-US" dirty="0">
              <a:effectLst/>
              <a:latin typeface="Calibri" panose="020F0502020204030204" pitchFamily="34" charset="0"/>
              <a:cs typeface="Calibri" panose="020F0502020204030204" pitchFamily="34" charset="0"/>
            </a:endParaRPr>
          </a:p>
          <a:p>
            <a:pPr marL="228600" indent="-228600">
              <a:buAutoNum type="arabicPeriod"/>
            </a:pPr>
            <a:r>
              <a:rPr lang="en-US" dirty="0">
                <a:effectLst/>
                <a:latin typeface="Calibri" panose="020F0502020204030204" pitchFamily="34" charset="0"/>
                <a:cs typeface="Calibri" panose="020F0502020204030204" pitchFamily="34" charset="0"/>
              </a:rPr>
              <a:t> </a:t>
            </a:r>
            <a:r>
              <a:rPr lang="en-US" b="1" dirty="0">
                <a:effectLst/>
                <a:latin typeface="Calibri" panose="020F0502020204030204" pitchFamily="34" charset="0"/>
                <a:cs typeface="Calibri" panose="020F0502020204030204" pitchFamily="34" charset="0"/>
              </a:rPr>
              <a:t>What are things that could be better, or you would change? </a:t>
            </a:r>
          </a:p>
          <a:p>
            <a:pPr marL="228600" indent="-228600">
              <a:buAutoNum type="arabicPeriod"/>
            </a:pPr>
            <a:endParaRPr lang="en-US" b="1" dirty="0">
              <a:effectLst/>
              <a:latin typeface="Calibri" panose="020F0502020204030204" pitchFamily="34" charset="0"/>
              <a:cs typeface="Calibri" panose="020F0502020204030204" pitchFamily="34" charset="0"/>
            </a:endParaRPr>
          </a:p>
          <a:p>
            <a:pPr marL="228600" indent="-228600">
              <a:buAutoNum type="arabicPeriod"/>
            </a:pPr>
            <a:r>
              <a:rPr lang="en-US" b="1" dirty="0">
                <a:effectLst/>
                <a:latin typeface="Calibri" panose="020F0502020204030204" pitchFamily="34" charset="0"/>
                <a:cs typeface="Calibri" panose="020F0502020204030204" pitchFamily="34" charset="0"/>
              </a:rPr>
              <a:t>What are things that you like about your doctors and other health care people that you have now? What are the things you want to make sure you will still have in your adult health care workers?</a:t>
            </a:r>
          </a:p>
          <a:p>
            <a:pPr marL="228600" indent="-228600">
              <a:buAutoNum type="arabicPeriod"/>
            </a:pPr>
            <a:endParaRPr lang="en-US" b="1" dirty="0">
              <a:effectLst/>
              <a:latin typeface="Calibri" panose="020F0502020204030204" pitchFamily="34" charset="0"/>
              <a:cs typeface="Calibri" panose="020F0502020204030204" pitchFamily="34" charset="0"/>
            </a:endParaRPr>
          </a:p>
          <a:p>
            <a:pPr marL="228600" indent="-228600">
              <a:buAutoNum type="arabicPeriod"/>
            </a:pPr>
            <a:r>
              <a:rPr lang="en-US" b="1" dirty="0">
                <a:effectLst/>
                <a:latin typeface="Calibri" panose="020F0502020204030204" pitchFamily="34" charset="0"/>
                <a:cs typeface="Calibri" panose="020F0502020204030204" pitchFamily="34" charset="0"/>
              </a:rPr>
              <a:t>What are things that you don’t like about your doctors and the health care workers that you have now?  What are the things you want to make sure are different in your adult health care?</a:t>
            </a:r>
          </a:p>
          <a:p>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16</a:t>
            </a:fld>
            <a:endParaRPr lang="en-US"/>
          </a:p>
        </p:txBody>
      </p:sp>
    </p:spTree>
    <p:extLst>
      <p:ext uri="{BB962C8B-B14F-4D97-AF65-F5344CB8AC3E}">
        <p14:creationId xmlns:p14="http://schemas.microsoft.com/office/powerpoint/2010/main" val="2043058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These resources were used to create this training.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important to understand how to transition to adult health care.  Understanding what you need to do when talking with doctors about your health care.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training goes along with the EZ Reader </a:t>
            </a:r>
            <a:r>
              <a:rPr lang="en-US" i="1" dirty="0">
                <a:latin typeface="Calibri" panose="020F0502020204030204" pitchFamily="34" charset="0"/>
                <a:cs typeface="Calibri" panose="020F0502020204030204" pitchFamily="34" charset="0"/>
              </a:rPr>
              <a:t>Understand Health Care Transition.</a:t>
            </a:r>
          </a:p>
          <a:p>
            <a:endParaRPr lang="en-US" dirty="0">
              <a:latin typeface="Calibri" panose="020F0502020204030204" pitchFamily="34" charset="0"/>
              <a:cs typeface="Calibri" panose="020F0502020204030204" pitchFamily="34" charset="0"/>
            </a:endParaRPr>
          </a:p>
          <a:p>
            <a:r>
              <a:rPr lang="en-US" i="0" dirty="0">
                <a:latin typeface="Calibri" panose="020F0502020204030204" pitchFamily="34" charset="0"/>
                <a:cs typeface="Calibri" panose="020F0502020204030204" pitchFamily="34" charset="0"/>
              </a:rPr>
              <a:t>Thank you for joining us.</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D1C4905-5268-AB40-9264-176026CC1473}" type="slidenum">
              <a:rPr lang="en-US" smtClean="0"/>
              <a:t>17</a:t>
            </a:fld>
            <a:endParaRPr lang="en-US"/>
          </a:p>
        </p:txBody>
      </p:sp>
    </p:spTree>
    <p:extLst>
      <p:ext uri="{BB962C8B-B14F-4D97-AF65-F5344CB8AC3E}">
        <p14:creationId xmlns:p14="http://schemas.microsoft.com/office/powerpoint/2010/main" val="11280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latin typeface="Calibri" panose="020F0502020204030204" pitchFamily="34" charset="0"/>
              <a:cs typeface="Calibri" panose="020F0502020204030204" pitchFamily="34" charset="0"/>
            </a:endParaRPr>
          </a:p>
          <a:p>
            <a:pPr marL="0" lvl="0" indent="0">
              <a:buNone/>
            </a:pPr>
            <a:r>
              <a:rPr lang="en-US" dirty="0">
                <a:latin typeface="Calibri" panose="020F0502020204030204" pitchFamily="34" charset="0"/>
                <a:cs typeface="Calibri" panose="020F0502020204030204" pitchFamily="34" charset="0"/>
              </a:rPr>
              <a:t>In the training today, we will talk about:</a:t>
            </a:r>
          </a:p>
          <a:p>
            <a:pPr marL="0" lvl="0" indent="0">
              <a:buNone/>
            </a:pPr>
            <a:endParaRPr lang="en-US" dirty="0">
              <a:latin typeface="Calibri" panose="020F0502020204030204" pitchFamily="34" charset="0"/>
              <a:cs typeface="Calibri" panose="020F0502020204030204" pitchFamily="34" charset="0"/>
            </a:endParaRPr>
          </a:p>
          <a:p>
            <a:pPr marL="0" lvl="0" indent="0">
              <a:buNone/>
            </a:pPr>
            <a:r>
              <a:rPr lang="en-US" dirty="0">
                <a:latin typeface="Calibri" panose="020F0502020204030204" pitchFamily="34" charset="0"/>
                <a:cs typeface="Calibri" panose="020F0502020204030204" pitchFamily="34" charset="0"/>
              </a:rPr>
              <a:t>The difference between childhood and adult health care.</a:t>
            </a:r>
          </a:p>
          <a:p>
            <a:pPr marL="0" lvl="0" indent="0">
              <a:buNone/>
            </a:pPr>
            <a:r>
              <a:rPr lang="en-US" dirty="0">
                <a:latin typeface="Calibri" panose="020F0502020204030204" pitchFamily="34" charset="0"/>
                <a:cs typeface="Calibri" panose="020F0502020204030204" pitchFamily="34" charset="0"/>
              </a:rPr>
              <a:t>Ways to transition from childhood to adult health care.</a:t>
            </a:r>
          </a:p>
          <a:p>
            <a:pPr marL="0" lvl="0" indent="0">
              <a:buNone/>
            </a:pPr>
            <a:r>
              <a:rPr lang="en-US" dirty="0">
                <a:latin typeface="Calibri" panose="020F0502020204030204" pitchFamily="34" charset="0"/>
                <a:cs typeface="Calibri" panose="020F0502020204030204" pitchFamily="34" charset="0"/>
              </a:rPr>
              <a:t>How to set goals for your health care as an adult.</a:t>
            </a:r>
          </a:p>
          <a:p>
            <a:pPr marL="0" lvl="0" indent="0">
              <a:buNone/>
            </a:pPr>
            <a:endParaRPr lang="en-US" dirty="0">
              <a:latin typeface="Calibri" panose="020F0502020204030204" pitchFamily="34" charset="0"/>
              <a:cs typeface="Calibri" panose="020F0502020204030204" pitchFamily="34" charset="0"/>
            </a:endParaRPr>
          </a:p>
          <a:p>
            <a:pPr marL="0" lvl="0" indent="0">
              <a:buNone/>
            </a:pPr>
            <a:r>
              <a:rPr lang="en-US" dirty="0">
                <a:latin typeface="Calibri" panose="020F0502020204030204" pitchFamily="34" charset="0"/>
                <a:cs typeface="Calibri" panose="020F0502020204030204" pitchFamily="34" charset="0"/>
              </a:rPr>
              <a:t>This looks differently for many people.  </a:t>
            </a:r>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2</a:t>
            </a:fld>
            <a:endParaRPr lang="en-US"/>
          </a:p>
        </p:txBody>
      </p:sp>
    </p:spTree>
    <p:extLst>
      <p:ext uri="{BB962C8B-B14F-4D97-AF65-F5344CB8AC3E}">
        <p14:creationId xmlns:p14="http://schemas.microsoft.com/office/powerpoint/2010/main" val="50199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Parents help and decide things for you.</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What are ways your parents take care of you?</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Make dinner</a:t>
            </a:r>
          </a:p>
          <a:p>
            <a:r>
              <a:rPr lang="en-US" dirty="0">
                <a:latin typeface="Calibri" panose="020F0502020204030204" pitchFamily="34" charset="0"/>
                <a:cs typeface="Calibri" panose="020F0502020204030204" pitchFamily="34" charset="0"/>
              </a:rPr>
              <a:t>Teach me how to build . . . </a:t>
            </a:r>
          </a:p>
          <a:p>
            <a:r>
              <a:rPr lang="en-US" dirty="0">
                <a:latin typeface="Calibri" panose="020F0502020204030204" pitchFamily="34" charset="0"/>
                <a:cs typeface="Calibri" panose="020F0502020204030204" pitchFamily="34" charset="0"/>
              </a:rPr>
              <a:t>Take you to doctor appointments</a:t>
            </a:r>
          </a:p>
        </p:txBody>
      </p:sp>
      <p:sp>
        <p:nvSpPr>
          <p:cNvPr id="4" name="Slide Number Placeholder 3"/>
          <p:cNvSpPr>
            <a:spLocks noGrp="1"/>
          </p:cNvSpPr>
          <p:nvPr>
            <p:ph type="sldNum" sz="quarter" idx="5"/>
          </p:nvPr>
        </p:nvSpPr>
        <p:spPr/>
        <p:txBody>
          <a:bodyPr/>
          <a:lstStyle/>
          <a:p>
            <a:fld id="{8D1C4905-5268-AB40-9264-176026CC1473}" type="slidenum">
              <a:rPr lang="en-US" smtClean="0"/>
              <a:t>3</a:t>
            </a:fld>
            <a:endParaRPr lang="en-US"/>
          </a:p>
        </p:txBody>
      </p:sp>
    </p:spTree>
    <p:extLst>
      <p:ext uri="{BB962C8B-B14F-4D97-AF65-F5344CB8AC3E}">
        <p14:creationId xmlns:p14="http://schemas.microsoft.com/office/powerpoint/2010/main" val="281629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8D1C4905-5268-AB40-9264-176026CC1473}" type="slidenum">
              <a:rPr lang="en-US" smtClean="0"/>
              <a:t>4</a:t>
            </a:fld>
            <a:endParaRPr lang="en-US"/>
          </a:p>
        </p:txBody>
      </p:sp>
    </p:spTree>
    <p:extLst>
      <p:ext uri="{BB962C8B-B14F-4D97-AF65-F5344CB8AC3E}">
        <p14:creationId xmlns:p14="http://schemas.microsoft.com/office/powerpoint/2010/main" val="95124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What are other decisions your parents make about your health care?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Do I need braces?</a:t>
            </a:r>
          </a:p>
          <a:p>
            <a:r>
              <a:rPr lang="en-US" dirty="0">
                <a:latin typeface="Calibri" panose="020F0502020204030204" pitchFamily="34" charset="0"/>
                <a:cs typeface="Calibri" panose="020F0502020204030204" pitchFamily="34" charset="0"/>
              </a:rPr>
              <a:t>Do I need glasses?</a:t>
            </a:r>
          </a:p>
          <a:p>
            <a:r>
              <a:rPr lang="en-US" dirty="0">
                <a:latin typeface="Calibri" panose="020F0502020204030204" pitchFamily="34" charset="0"/>
                <a:cs typeface="Calibri" panose="020F0502020204030204" pitchFamily="34" charset="0"/>
              </a:rPr>
              <a:t>Do I need to take vitamins?</a:t>
            </a:r>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5</a:t>
            </a:fld>
            <a:endParaRPr lang="en-US"/>
          </a:p>
        </p:txBody>
      </p:sp>
    </p:spTree>
    <p:extLst>
      <p:ext uri="{BB962C8B-B14F-4D97-AF65-F5344CB8AC3E}">
        <p14:creationId xmlns:p14="http://schemas.microsoft.com/office/powerpoint/2010/main" val="143594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you get older, you can start to take charge of your own health care.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is called Health Care Transition</a:t>
            </a:r>
          </a:p>
        </p:txBody>
      </p:sp>
      <p:sp>
        <p:nvSpPr>
          <p:cNvPr id="4" name="Slide Number Placeholder 3"/>
          <p:cNvSpPr>
            <a:spLocks noGrp="1"/>
          </p:cNvSpPr>
          <p:nvPr>
            <p:ph type="sldNum" sz="quarter" idx="5"/>
          </p:nvPr>
        </p:nvSpPr>
        <p:spPr/>
        <p:txBody>
          <a:bodyPr/>
          <a:lstStyle/>
          <a:p>
            <a:fld id="{8D1C4905-5268-AB40-9264-176026CC1473}" type="slidenum">
              <a:rPr lang="en-US" smtClean="0"/>
              <a:t>6</a:t>
            </a:fld>
            <a:endParaRPr lang="en-US"/>
          </a:p>
        </p:txBody>
      </p:sp>
    </p:spTree>
    <p:extLst>
      <p:ext uri="{BB962C8B-B14F-4D97-AF65-F5344CB8AC3E}">
        <p14:creationId xmlns:p14="http://schemas.microsoft.com/office/powerpoint/2010/main" val="22777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Transition is a word that means changing from one thing to another.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you grow, you transition from childhood to adulthood.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**Point out different images</a:t>
            </a:r>
          </a:p>
        </p:txBody>
      </p:sp>
      <p:sp>
        <p:nvSpPr>
          <p:cNvPr id="4" name="Slide Number Placeholder 3"/>
          <p:cNvSpPr>
            <a:spLocks noGrp="1"/>
          </p:cNvSpPr>
          <p:nvPr>
            <p:ph type="sldNum" sz="quarter" idx="5"/>
          </p:nvPr>
        </p:nvSpPr>
        <p:spPr/>
        <p:txBody>
          <a:bodyPr/>
          <a:lstStyle/>
          <a:p>
            <a:fld id="{8D1C4905-5268-AB40-9264-176026CC1473}" type="slidenum">
              <a:rPr lang="en-US" smtClean="0"/>
              <a:t>7</a:t>
            </a:fld>
            <a:endParaRPr lang="en-US"/>
          </a:p>
        </p:txBody>
      </p:sp>
    </p:spTree>
    <p:extLst>
      <p:ext uri="{BB962C8B-B14F-4D97-AF65-F5344CB8AC3E}">
        <p14:creationId xmlns:p14="http://schemas.microsoft.com/office/powerpoint/2010/main" val="427400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Managing your health and wellness can be a big step in living the life that you want.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8</a:t>
            </a:fld>
            <a:endParaRPr lang="en-US"/>
          </a:p>
        </p:txBody>
      </p:sp>
    </p:spTree>
    <p:extLst>
      <p:ext uri="{BB962C8B-B14F-4D97-AF65-F5344CB8AC3E}">
        <p14:creationId xmlns:p14="http://schemas.microsoft.com/office/powerpoint/2010/main" val="660416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panose="020F0502020204030204" pitchFamily="34" charset="0"/>
                <a:cs typeface="Calibri" panose="020F0502020204030204" pitchFamily="34" charset="0"/>
              </a:rPr>
              <a:t>Read Slide</a:t>
            </a:r>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9</a:t>
            </a:fld>
            <a:endParaRPr lang="en-US"/>
          </a:p>
        </p:txBody>
      </p:sp>
    </p:spTree>
    <p:extLst>
      <p:ext uri="{BB962C8B-B14F-4D97-AF65-F5344CB8AC3E}">
        <p14:creationId xmlns:p14="http://schemas.microsoft.com/office/powerpoint/2010/main" val="507826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5754C31-BF9C-5F4A-25F6-CC64E12CBCF9}"/>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noAutofit/>
          </a:bodyPr>
          <a:lstStyle>
            <a:lvl1pPr algn="ctr">
              <a:defRPr sz="36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6667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noAutofit/>
          </a:bodyPr>
          <a:lstStyle>
            <a:lvl1pPr algn="ctr">
              <a:defRPr sz="36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5183188" y="987424"/>
            <a:ext cx="6172200" cy="1069975"/>
          </a:xfrm>
        </p:spPr>
        <p:txBody>
          <a:bodyPr anchor="ctr">
            <a:normAutofit/>
          </a:bodyPr>
          <a:lstStyle>
            <a:lvl1pPr algn="ctr">
              <a:defRPr sz="36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2057399"/>
            <a:ext cx="6172200" cy="38036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839789" y="790832"/>
            <a:ext cx="6172199" cy="1291753"/>
          </a:xfrm>
        </p:spPr>
        <p:txBody>
          <a:bodyPr anchor="ctr">
            <a:normAutofit/>
          </a:bodyPr>
          <a:lstStyle>
            <a:lvl1pPr algn="ctr">
              <a:defRPr sz="36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2082584"/>
            <a:ext cx="6172200" cy="3762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655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839789" y="986779"/>
            <a:ext cx="6172200"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2056754"/>
            <a:ext cx="6172200" cy="3813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dirty="0"/>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a:xfrm>
            <a:off x="838200" y="1825625"/>
            <a:ext cx="10515600" cy="4071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4/15/24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838200" y="1013253"/>
            <a:ext cx="10515600" cy="812371"/>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838200" y="1915297"/>
            <a:ext cx="5025887"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27912" y="1915297"/>
            <a:ext cx="5025888" cy="392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751703" y="1000897"/>
            <a:ext cx="10602097" cy="824728"/>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751703" y="1915297"/>
            <a:ext cx="5032871"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20928" y="1915297"/>
            <a:ext cx="5032872" cy="3705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4/15/24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noAutofit/>
          </a:bodyPr>
          <a:lstStyle>
            <a:lvl1pPr algn="ctr">
              <a:defRPr sz="36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6667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4/15/24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56" r:id="rId8"/>
    <p:sldLayoutId id="2147483661" r:id="rId9"/>
    <p:sldLayoutId id="2147483657" r:id="rId10"/>
    <p:sldLayoutId id="2147483667" r:id="rId11"/>
    <p:sldLayoutId id="2147483664" r:id="rId12"/>
    <p:sldLayoutId id="2147483665" r:id="rId13"/>
    <p:sldLayoutId id="2147483666" r:id="rId14"/>
    <p:sldLayoutId id="2147483662" r:id="rId15"/>
    <p:sldLayoutId id="2147483663" r:id="rId16"/>
  </p:sldLayoutIdLst>
  <p:txStyles>
    <p:titleStyle>
      <a:lvl1pPr algn="l" defTabSz="914400" rtl="0" eaLnBrk="1" latinLnBrk="0" hangingPunct="1">
        <a:lnSpc>
          <a:spcPct val="90000"/>
        </a:lnSpc>
        <a:spcBef>
          <a:spcPct val="0"/>
        </a:spcBef>
        <a:buNone/>
        <a:defRPr sz="40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7c_J8x_R-zM?feature=oembed"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ttransition.org/resources-and-research/youth-and-families.cf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lifecoursetools.com/lifecourse-library/exploring-the-life-domains/healthy-livin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F8470-C065-CB75-004C-F7FBDF15D455}"/>
              </a:ext>
            </a:extLst>
          </p:cNvPr>
          <p:cNvSpPr>
            <a:spLocks noGrp="1"/>
          </p:cNvSpPr>
          <p:nvPr>
            <p:ph type="ctrTitle"/>
          </p:nvPr>
        </p:nvSpPr>
        <p:spPr>
          <a:xfrm>
            <a:off x="1523999" y="3891612"/>
            <a:ext cx="9144000" cy="1608480"/>
          </a:xfrm>
        </p:spPr>
        <p:txBody>
          <a:bodyPr>
            <a:normAutofit/>
          </a:bodyPr>
          <a:lstStyle/>
          <a:p>
            <a:r>
              <a:rPr lang="en-US" sz="4400" dirty="0"/>
              <a:t>Understanding Health Care Transition</a:t>
            </a:r>
          </a:p>
        </p:txBody>
      </p:sp>
      <p:pic>
        <p:nvPicPr>
          <p:cNvPr id="7" name="Picture 6">
            <a:extLst>
              <a:ext uri="{FF2B5EF4-FFF2-40B4-BE49-F238E27FC236}">
                <a16:creationId xmlns:a16="http://schemas.microsoft.com/office/drawing/2014/main" id="{683C3431-A8DA-F49F-1F61-10375154D8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86029" y="2366390"/>
            <a:ext cx="3619942" cy="2413295"/>
          </a:xfrm>
          <a:prstGeom prst="rect">
            <a:avLst/>
          </a:prstGeom>
        </p:spPr>
      </p:pic>
    </p:spTree>
    <p:extLst>
      <p:ext uri="{BB962C8B-B14F-4D97-AF65-F5344CB8AC3E}">
        <p14:creationId xmlns:p14="http://schemas.microsoft.com/office/powerpoint/2010/main" val="3872314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AA40-266D-1B8B-7584-866F3252B65F}"/>
              </a:ext>
            </a:extLst>
          </p:cNvPr>
          <p:cNvSpPr>
            <a:spLocks noGrp="1"/>
          </p:cNvSpPr>
          <p:nvPr>
            <p:ph type="title"/>
          </p:nvPr>
        </p:nvSpPr>
        <p:spPr>
          <a:xfrm>
            <a:off x="5183188" y="987424"/>
            <a:ext cx="6172200" cy="1069975"/>
          </a:xfrm>
        </p:spPr>
        <p:txBody>
          <a:bodyPr>
            <a:noAutofit/>
          </a:bodyPr>
          <a:lstStyle/>
          <a:p>
            <a:r>
              <a:rPr lang="en-US" dirty="0"/>
              <a:t>How Will It Be Different? 2</a:t>
            </a:r>
          </a:p>
        </p:txBody>
      </p:sp>
      <p:sp>
        <p:nvSpPr>
          <p:cNvPr id="3" name="Content Placeholder 2">
            <a:extLst>
              <a:ext uri="{FF2B5EF4-FFF2-40B4-BE49-F238E27FC236}">
                <a16:creationId xmlns:a16="http://schemas.microsoft.com/office/drawing/2014/main" id="{48087A19-7B31-3BA3-0600-0A986F85E00F}"/>
              </a:ext>
            </a:extLst>
          </p:cNvPr>
          <p:cNvSpPr>
            <a:spLocks noGrp="1"/>
          </p:cNvSpPr>
          <p:nvPr>
            <p:ph idx="1"/>
          </p:nvPr>
        </p:nvSpPr>
        <p:spPr>
          <a:xfrm>
            <a:off x="5183188" y="2057399"/>
            <a:ext cx="6172200" cy="3803651"/>
          </a:xfrm>
        </p:spPr>
        <p:txBody>
          <a:bodyPr>
            <a:normAutofit/>
          </a:bodyPr>
          <a:lstStyle/>
          <a:p>
            <a:pPr marL="0" indent="0">
              <a:buNone/>
            </a:pPr>
            <a:r>
              <a:rPr lang="en-US" dirty="0"/>
              <a:t>As an adult, you will need to see a new doctor who takes care of adults.</a:t>
            </a:r>
          </a:p>
        </p:txBody>
      </p:sp>
      <p:pic>
        <p:nvPicPr>
          <p:cNvPr id="4" name="Picture 3">
            <a:extLst>
              <a:ext uri="{FF2B5EF4-FFF2-40B4-BE49-F238E27FC236}">
                <a16:creationId xmlns:a16="http://schemas.microsoft.com/office/drawing/2014/main" id="{8F9C5425-1B07-F381-05A3-3406BA51D1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2284" y="2057400"/>
            <a:ext cx="4117686" cy="3163330"/>
          </a:xfrm>
          <a:prstGeom prst="rect">
            <a:avLst/>
          </a:prstGeom>
        </p:spPr>
      </p:pic>
    </p:spTree>
    <p:extLst>
      <p:ext uri="{BB962C8B-B14F-4D97-AF65-F5344CB8AC3E}">
        <p14:creationId xmlns:p14="http://schemas.microsoft.com/office/powerpoint/2010/main" val="261036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4176-7CA1-C9A9-075A-B04B002E47C9}"/>
              </a:ext>
            </a:extLst>
          </p:cNvPr>
          <p:cNvSpPr>
            <a:spLocks noGrp="1"/>
          </p:cNvSpPr>
          <p:nvPr>
            <p:ph type="title"/>
          </p:nvPr>
        </p:nvSpPr>
        <p:spPr>
          <a:xfrm>
            <a:off x="5183188" y="987424"/>
            <a:ext cx="6172200" cy="1069975"/>
          </a:xfrm>
        </p:spPr>
        <p:txBody>
          <a:bodyPr>
            <a:noAutofit/>
          </a:bodyPr>
          <a:lstStyle/>
          <a:p>
            <a:r>
              <a:rPr lang="en-US" dirty="0"/>
              <a:t>How Will It Be Different?</a:t>
            </a:r>
          </a:p>
        </p:txBody>
      </p:sp>
      <p:sp>
        <p:nvSpPr>
          <p:cNvPr id="3" name="Content Placeholder 2">
            <a:extLst>
              <a:ext uri="{FF2B5EF4-FFF2-40B4-BE49-F238E27FC236}">
                <a16:creationId xmlns:a16="http://schemas.microsoft.com/office/drawing/2014/main" id="{02338A68-8D4F-099F-6C52-76E88491F53F}"/>
              </a:ext>
            </a:extLst>
          </p:cNvPr>
          <p:cNvSpPr>
            <a:spLocks noGrp="1"/>
          </p:cNvSpPr>
          <p:nvPr>
            <p:ph idx="1"/>
          </p:nvPr>
        </p:nvSpPr>
        <p:spPr>
          <a:xfrm>
            <a:off x="5183188" y="2057399"/>
            <a:ext cx="6172200" cy="3803651"/>
          </a:xfrm>
        </p:spPr>
        <p:txBody>
          <a:bodyPr>
            <a:normAutofit/>
          </a:bodyPr>
          <a:lstStyle/>
          <a:p>
            <a:pPr marL="0" indent="0">
              <a:buNone/>
            </a:pPr>
            <a:r>
              <a:rPr lang="en-US" sz="2800" dirty="0"/>
              <a:t>As a child, your parents come with you to see the doctor.</a:t>
            </a:r>
          </a:p>
          <a:p>
            <a:pPr marL="0" indent="0">
              <a:buNone/>
            </a:pPr>
            <a:endParaRPr lang="en-US" sz="2800" dirty="0"/>
          </a:p>
          <a:p>
            <a:pPr marL="0" indent="0">
              <a:buNone/>
            </a:pPr>
            <a:r>
              <a:rPr lang="en-US" sz="2800" dirty="0"/>
              <a:t>As an adult, you can see the doctor by yourself.</a:t>
            </a:r>
          </a:p>
        </p:txBody>
      </p:sp>
      <p:pic>
        <p:nvPicPr>
          <p:cNvPr id="4" name="Picture 3">
            <a:extLst>
              <a:ext uri="{FF2B5EF4-FFF2-40B4-BE49-F238E27FC236}">
                <a16:creationId xmlns:a16="http://schemas.microsoft.com/office/drawing/2014/main" id="{B115A26A-3711-5530-7084-CED9004559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4445" y="2312473"/>
            <a:ext cx="4281900" cy="3050359"/>
          </a:xfrm>
          <a:prstGeom prst="rect">
            <a:avLst/>
          </a:prstGeom>
        </p:spPr>
      </p:pic>
    </p:spTree>
    <p:extLst>
      <p:ext uri="{BB962C8B-B14F-4D97-AF65-F5344CB8AC3E}">
        <p14:creationId xmlns:p14="http://schemas.microsoft.com/office/powerpoint/2010/main" val="16187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EB17-9A64-EFB3-5D90-D7222A0AF859}"/>
              </a:ext>
            </a:extLst>
          </p:cNvPr>
          <p:cNvSpPr>
            <a:spLocks noGrp="1"/>
          </p:cNvSpPr>
          <p:nvPr>
            <p:ph type="title"/>
          </p:nvPr>
        </p:nvSpPr>
        <p:spPr>
          <a:xfrm>
            <a:off x="838200" y="840259"/>
            <a:ext cx="10515600" cy="850429"/>
          </a:xfrm>
        </p:spPr>
        <p:txBody>
          <a:bodyPr/>
          <a:lstStyle/>
          <a:p>
            <a:r>
              <a:rPr lang="en-US" dirty="0"/>
              <a:t>What is Health Care Transition (HCT)</a:t>
            </a:r>
          </a:p>
        </p:txBody>
      </p:sp>
      <p:pic>
        <p:nvPicPr>
          <p:cNvPr id="6" name="Online Media 5" descr="What is Health Care Transition? HCT 101">
            <a:hlinkClick r:id="" action="ppaction://media"/>
            <a:extLst>
              <a:ext uri="{FF2B5EF4-FFF2-40B4-BE49-F238E27FC236}">
                <a16:creationId xmlns:a16="http://schemas.microsoft.com/office/drawing/2014/main" id="{FAA2389F-F591-09EE-3A07-3BB73F267C86}"/>
              </a:ext>
            </a:extLst>
          </p:cNvPr>
          <p:cNvPicPr>
            <a:picLocks noGrp="1" noRot="1" noChangeAspect="1"/>
          </p:cNvPicPr>
          <p:nvPr>
            <p:ph idx="1"/>
            <a:videoFile r:link="rId1"/>
          </p:nvPr>
        </p:nvPicPr>
        <p:blipFill>
          <a:blip r:embed="rId4"/>
          <a:stretch>
            <a:fillRect/>
          </a:stretch>
        </p:blipFill>
        <p:spPr>
          <a:xfrm>
            <a:off x="2508391" y="1690688"/>
            <a:ext cx="7175219" cy="4053999"/>
          </a:xfrm>
        </p:spPr>
      </p:pic>
    </p:spTree>
    <p:extLst>
      <p:ext uri="{BB962C8B-B14F-4D97-AF65-F5344CB8AC3E}">
        <p14:creationId xmlns:p14="http://schemas.microsoft.com/office/powerpoint/2010/main" val="303624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08AD-F780-DF14-1AAC-E34EA76D31E7}"/>
              </a:ext>
            </a:extLst>
          </p:cNvPr>
          <p:cNvSpPr>
            <a:spLocks noGrp="1"/>
          </p:cNvSpPr>
          <p:nvPr>
            <p:ph type="title"/>
          </p:nvPr>
        </p:nvSpPr>
        <p:spPr>
          <a:xfrm>
            <a:off x="605009" y="987424"/>
            <a:ext cx="3932237" cy="1069975"/>
          </a:xfrm>
        </p:spPr>
        <p:txBody>
          <a:bodyPr>
            <a:noAutofit/>
          </a:bodyPr>
          <a:lstStyle/>
          <a:p>
            <a:r>
              <a:rPr lang="en-US" dirty="0"/>
              <a:t>What Can I Do Now?</a:t>
            </a:r>
          </a:p>
        </p:txBody>
      </p:sp>
      <p:sp>
        <p:nvSpPr>
          <p:cNvPr id="3" name="Content Placeholder 2">
            <a:extLst>
              <a:ext uri="{FF2B5EF4-FFF2-40B4-BE49-F238E27FC236}">
                <a16:creationId xmlns:a16="http://schemas.microsoft.com/office/drawing/2014/main" id="{3D7C45BF-324E-F9A7-5FED-CB1A18CF31A5}"/>
              </a:ext>
            </a:extLst>
          </p:cNvPr>
          <p:cNvSpPr>
            <a:spLocks noGrp="1"/>
          </p:cNvSpPr>
          <p:nvPr>
            <p:ph type="body" sz="half" idx="2"/>
          </p:nvPr>
        </p:nvSpPr>
        <p:spPr>
          <a:xfrm>
            <a:off x="605009" y="2057400"/>
            <a:ext cx="3932237" cy="3811588"/>
          </a:xfrm>
        </p:spPr>
        <p:txBody>
          <a:bodyPr>
            <a:normAutofit fontScale="92500" lnSpcReduction="10000"/>
          </a:bodyPr>
          <a:lstStyle/>
          <a:p>
            <a:r>
              <a:rPr lang="en-US" dirty="0"/>
              <a:t>Things you can do to get ready for this change in health care. </a:t>
            </a:r>
          </a:p>
          <a:p>
            <a:endParaRPr lang="en-US" dirty="0"/>
          </a:p>
          <a:p>
            <a:pPr marL="457200" indent="-457200">
              <a:buFont typeface="Arial" panose="020B0604020202020204" pitchFamily="34" charset="0"/>
              <a:buChar char="•"/>
            </a:pPr>
            <a:r>
              <a:rPr lang="en-US" dirty="0"/>
              <a:t>Talk to your parents about how you can do more health care tasks.</a:t>
            </a:r>
          </a:p>
          <a:p>
            <a:pPr marL="457200" indent="-457200">
              <a:buFont typeface="Arial" panose="020B0604020202020204" pitchFamily="34" charset="0"/>
              <a:buChar char="•"/>
            </a:pPr>
            <a:r>
              <a:rPr lang="en-US" dirty="0"/>
              <a:t>Ask questions about your health care at doctor appointments.</a:t>
            </a:r>
          </a:p>
        </p:txBody>
      </p:sp>
      <p:pic>
        <p:nvPicPr>
          <p:cNvPr id="8" name="Content Placeholder 7">
            <a:extLst>
              <a:ext uri="{FF2B5EF4-FFF2-40B4-BE49-F238E27FC236}">
                <a16:creationId xmlns:a16="http://schemas.microsoft.com/office/drawing/2014/main" id="{D71860D4-E305-30AA-9D28-885C3B6CE5B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411788" y="1416050"/>
            <a:ext cx="5715000" cy="3810000"/>
          </a:xfrm>
          <a:prstGeom prst="rect">
            <a:avLst/>
          </a:prstGeom>
        </p:spPr>
      </p:pic>
    </p:spTree>
    <p:extLst>
      <p:ext uri="{BB962C8B-B14F-4D97-AF65-F5344CB8AC3E}">
        <p14:creationId xmlns:p14="http://schemas.microsoft.com/office/powerpoint/2010/main" val="3557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DA26-253B-FA37-2CDD-2700BAA35E9C}"/>
              </a:ext>
            </a:extLst>
          </p:cNvPr>
          <p:cNvSpPr>
            <a:spLocks noGrp="1"/>
          </p:cNvSpPr>
          <p:nvPr>
            <p:ph type="title"/>
          </p:nvPr>
        </p:nvSpPr>
        <p:spPr>
          <a:xfrm>
            <a:off x="839789" y="790832"/>
            <a:ext cx="6172199" cy="1291753"/>
          </a:xfrm>
        </p:spPr>
        <p:txBody>
          <a:bodyPr anchor="b">
            <a:normAutofit/>
          </a:bodyPr>
          <a:lstStyle/>
          <a:p>
            <a:r>
              <a:rPr lang="en-US" dirty="0"/>
              <a:t>Healthy Living LifeCourse Tools</a:t>
            </a:r>
          </a:p>
        </p:txBody>
      </p:sp>
      <p:sp>
        <p:nvSpPr>
          <p:cNvPr id="6" name="Content Placeholder 5">
            <a:extLst>
              <a:ext uri="{FF2B5EF4-FFF2-40B4-BE49-F238E27FC236}">
                <a16:creationId xmlns:a16="http://schemas.microsoft.com/office/drawing/2014/main" id="{8CFB65DF-E2B4-366C-FCDF-20744584700F}"/>
              </a:ext>
            </a:extLst>
          </p:cNvPr>
          <p:cNvSpPr>
            <a:spLocks noGrp="1"/>
          </p:cNvSpPr>
          <p:nvPr>
            <p:ph idx="1"/>
          </p:nvPr>
        </p:nvSpPr>
        <p:spPr/>
        <p:txBody>
          <a:bodyPr>
            <a:normAutofit/>
          </a:bodyPr>
          <a:lstStyle/>
          <a:p>
            <a:pPr marL="0" indent="0">
              <a:buNone/>
            </a:pPr>
            <a:r>
              <a:rPr lang="en-US" sz="2800" dirty="0"/>
              <a:t>The Healthy Living LifeCourse tools will help you have the conversations, explore your vision and plan experiences and supports to achieve your healthy life.  </a:t>
            </a:r>
          </a:p>
        </p:txBody>
      </p:sp>
      <p:pic>
        <p:nvPicPr>
          <p:cNvPr id="7" name="Picture 6" descr="Charting the LifeCourse framework and tools">
            <a:extLst>
              <a:ext uri="{FF2B5EF4-FFF2-40B4-BE49-F238E27FC236}">
                <a16:creationId xmlns:a16="http://schemas.microsoft.com/office/drawing/2014/main" id="{ECA40F85-70E0-E16B-2E01-7B99C7623DA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774917" y="2412549"/>
            <a:ext cx="3747287" cy="2032902"/>
          </a:xfrm>
          <a:prstGeom prst="rect">
            <a:avLst/>
          </a:prstGeom>
          <a:noFill/>
        </p:spPr>
      </p:pic>
    </p:spTree>
    <p:extLst>
      <p:ext uri="{BB962C8B-B14F-4D97-AF65-F5344CB8AC3E}">
        <p14:creationId xmlns:p14="http://schemas.microsoft.com/office/powerpoint/2010/main" val="302766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A24-B2BA-7A45-9BEF-8B65C949D518}"/>
              </a:ext>
            </a:extLst>
          </p:cNvPr>
          <p:cNvSpPr>
            <a:spLocks noGrp="1"/>
          </p:cNvSpPr>
          <p:nvPr>
            <p:ph type="title" idx="4294967295"/>
          </p:nvPr>
        </p:nvSpPr>
        <p:spPr>
          <a:xfrm>
            <a:off x="7658111" y="1431471"/>
            <a:ext cx="4071281" cy="2543101"/>
          </a:xfrm>
        </p:spPr>
        <p:txBody>
          <a:bodyPr>
            <a:normAutofit/>
          </a:bodyPr>
          <a:lstStyle/>
          <a:p>
            <a:pPr algn="ctr"/>
            <a:r>
              <a:rPr lang="en-US" sz="5300" dirty="0"/>
              <a:t>Vision &amp; Trajectory for a Good Life</a:t>
            </a:r>
          </a:p>
        </p:txBody>
      </p:sp>
      <p:sp>
        <p:nvSpPr>
          <p:cNvPr id="13" name="TextBox 9">
            <a:extLst>
              <a:ext uri="{FF2B5EF4-FFF2-40B4-BE49-F238E27FC236}">
                <a16:creationId xmlns:a16="http://schemas.microsoft.com/office/drawing/2014/main" id="{35510F6B-8BDF-0247-83B1-B55062FDC686}"/>
              </a:ext>
            </a:extLst>
          </p:cNvPr>
          <p:cNvSpPr txBox="1">
            <a:spLocks noChangeArrowheads="1"/>
          </p:cNvSpPr>
          <p:nvPr/>
        </p:nvSpPr>
        <p:spPr bwMode="auto">
          <a:xfrm rot="20338090">
            <a:off x="1263683" y="3147252"/>
            <a:ext cx="2802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1200" dirty="0">
                <a:solidFill>
                  <a:srgbClr val="000000"/>
                </a:solidFill>
              </a:rPr>
              <a:t>Trajectory towards Life Outcomes</a:t>
            </a:r>
          </a:p>
        </p:txBody>
      </p:sp>
      <p:sp>
        <p:nvSpPr>
          <p:cNvPr id="5" name="Cloud 4" descr="Purple cloud with words describing a good life: friends, family, job I like, home, health, choice and freedom">
            <a:extLst>
              <a:ext uri="{FF2B5EF4-FFF2-40B4-BE49-F238E27FC236}">
                <a16:creationId xmlns:a16="http://schemas.microsoft.com/office/drawing/2014/main" id="{7F131A71-C024-7140-AFEE-7006238219B0}"/>
              </a:ext>
            </a:extLst>
          </p:cNvPr>
          <p:cNvSpPr/>
          <p:nvPr/>
        </p:nvSpPr>
        <p:spPr>
          <a:xfrm>
            <a:off x="4162695" y="944758"/>
            <a:ext cx="2588161" cy="2225525"/>
          </a:xfrm>
          <a:prstGeom prst="cloud">
            <a:avLst/>
          </a:prstGeom>
          <a:solidFill>
            <a:srgbClr val="AF4AFD">
              <a:alpha val="48000"/>
            </a:srgbClr>
          </a:solidFill>
          <a:ln>
            <a:solidFill>
              <a:srgbClr val="7030A0"/>
            </a:solidFill>
          </a:ln>
        </p:spPr>
        <p:style>
          <a:lnRef idx="1">
            <a:schemeClr val="accent5"/>
          </a:lnRef>
          <a:fillRef idx="2">
            <a:schemeClr val="accent5"/>
          </a:fillRef>
          <a:effectRef idx="1">
            <a:schemeClr val="accent5"/>
          </a:effectRef>
          <a:fontRef idx="minor">
            <a:schemeClr val="dk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altLang="en-US" sz="2200" b="1" i="1" dirty="0">
              <a:solidFill>
                <a:srgbClr val="000000"/>
              </a:solidFill>
              <a:latin typeface="Tw Cen MT" charset="0"/>
            </a:endParaRPr>
          </a:p>
          <a:p>
            <a:pPr algn="ctr"/>
            <a:r>
              <a:rPr lang="en-US" altLang="en-US" sz="2000" i="1" dirty="0">
                <a:solidFill>
                  <a:srgbClr val="000000"/>
                </a:solidFill>
                <a:latin typeface="Tw Cen MT" charset="0"/>
              </a:rPr>
              <a:t>Friends, family, </a:t>
            </a:r>
          </a:p>
          <a:p>
            <a:pPr algn="ctr"/>
            <a:r>
              <a:rPr lang="en-US" altLang="en-US" sz="2000" i="1" dirty="0">
                <a:solidFill>
                  <a:srgbClr val="000000"/>
                </a:solidFill>
                <a:latin typeface="Tw Cen MT" charset="0"/>
              </a:rPr>
              <a:t>job I like, home, health, choice, freedom</a:t>
            </a:r>
            <a:endParaRPr lang="en-US" altLang="en-US" sz="2000" dirty="0">
              <a:solidFill>
                <a:srgbClr val="000000"/>
              </a:solidFill>
              <a:latin typeface="Tw Cen MT" charset="0"/>
            </a:endParaRPr>
          </a:p>
          <a:p>
            <a:pPr algn="ctr"/>
            <a:endParaRPr lang="en-US" altLang="en-US" sz="2200" b="1" dirty="0">
              <a:solidFill>
                <a:srgbClr val="000000"/>
              </a:solidFill>
              <a:latin typeface="Tw Cen MT" charset="0"/>
            </a:endParaRPr>
          </a:p>
        </p:txBody>
      </p:sp>
      <p:sp>
        <p:nvSpPr>
          <p:cNvPr id="14" name="TextBox 11">
            <a:extLst>
              <a:ext uri="{FF2B5EF4-FFF2-40B4-BE49-F238E27FC236}">
                <a16:creationId xmlns:a16="http://schemas.microsoft.com/office/drawing/2014/main" id="{5FBBA522-8FDF-C241-BD8F-FAED0738BAC6}"/>
              </a:ext>
            </a:extLst>
          </p:cNvPr>
          <p:cNvSpPr txBox="1">
            <a:spLocks noChangeArrowheads="1"/>
          </p:cNvSpPr>
          <p:nvPr/>
        </p:nvSpPr>
        <p:spPr bwMode="auto">
          <a:xfrm rot="982819">
            <a:off x="819505" y="4366825"/>
            <a:ext cx="2821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1200" dirty="0">
                <a:solidFill>
                  <a:srgbClr val="000000"/>
                </a:solidFill>
              </a:rPr>
              <a:t>Trajectory towards things unwanted</a:t>
            </a:r>
          </a:p>
        </p:txBody>
      </p:sp>
      <p:sp>
        <p:nvSpPr>
          <p:cNvPr id="6" name="Cloud 5" descr="Gray cloud with words: Vision of what I don't want">
            <a:extLst>
              <a:ext uri="{FF2B5EF4-FFF2-40B4-BE49-F238E27FC236}">
                <a16:creationId xmlns:a16="http://schemas.microsoft.com/office/drawing/2014/main" id="{ADE61B23-F4DF-0B4C-B096-D2D5B59B204E}"/>
              </a:ext>
            </a:extLst>
          </p:cNvPr>
          <p:cNvSpPr/>
          <p:nvPr/>
        </p:nvSpPr>
        <p:spPr bwMode="auto">
          <a:xfrm>
            <a:off x="4162695" y="4218384"/>
            <a:ext cx="3495416" cy="2071427"/>
          </a:xfrm>
          <a:prstGeom prst="cloud">
            <a:avLst/>
          </a:prstGeom>
          <a:solidFill>
            <a:schemeClr val="accent3">
              <a:lumMod val="20000"/>
              <a:lumOff val="80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sz="1600">
              <a:solidFill>
                <a:prstClr val="black"/>
              </a:solidFill>
            </a:endParaRPr>
          </a:p>
        </p:txBody>
      </p:sp>
      <p:sp>
        <p:nvSpPr>
          <p:cNvPr id="7" name="Rectangle 14">
            <a:extLst>
              <a:ext uri="{FF2B5EF4-FFF2-40B4-BE49-F238E27FC236}">
                <a16:creationId xmlns:a16="http://schemas.microsoft.com/office/drawing/2014/main" id="{D07D8E49-C0C6-6E4D-8F91-4C92C548741D}"/>
              </a:ext>
            </a:extLst>
          </p:cNvPr>
          <p:cNvSpPr>
            <a:spLocks noChangeArrowheads="1"/>
          </p:cNvSpPr>
          <p:nvPr/>
        </p:nvSpPr>
        <p:spPr bwMode="auto">
          <a:xfrm>
            <a:off x="4308745" y="4898936"/>
            <a:ext cx="33493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1600" b="1" dirty="0">
                <a:solidFill>
                  <a:srgbClr val="000000"/>
                </a:solidFill>
              </a:rPr>
              <a:t>Vision of What I Don’t Want</a:t>
            </a:r>
          </a:p>
        </p:txBody>
      </p:sp>
      <p:pic>
        <p:nvPicPr>
          <p:cNvPr id="8" name="Picture 15">
            <a:extLst>
              <a:ext uri="{FF2B5EF4-FFF2-40B4-BE49-F238E27FC236}">
                <a16:creationId xmlns:a16="http://schemas.microsoft.com/office/drawing/2014/main" id="{7493812D-92B6-434D-8E09-4738A464B6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9319" y="5334634"/>
            <a:ext cx="848218" cy="85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29">
            <a:extLst>
              <a:ext uri="{FF2B5EF4-FFF2-40B4-BE49-F238E27FC236}">
                <a16:creationId xmlns:a16="http://schemas.microsoft.com/office/drawing/2014/main" id="{DD94D0E4-E145-944F-8BE2-BF8E4A307954}"/>
              </a:ext>
              <a:ext uri="{C183D7F6-B498-43B3-948B-1728B52AA6E4}">
                <adec:decorative xmlns:adec="http://schemas.microsoft.com/office/drawing/2017/decorative" val="1"/>
              </a:ext>
            </a:extLst>
          </p:cNvPr>
          <p:cNvCxnSpPr>
            <a:cxnSpLocks noChangeShapeType="1"/>
          </p:cNvCxnSpPr>
          <p:nvPr/>
        </p:nvCxnSpPr>
        <p:spPr bwMode="auto">
          <a:xfrm flipV="1">
            <a:off x="647638" y="2393851"/>
            <a:ext cx="3560840" cy="1411154"/>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29">
            <a:extLst>
              <a:ext uri="{FF2B5EF4-FFF2-40B4-BE49-F238E27FC236}">
                <a16:creationId xmlns:a16="http://schemas.microsoft.com/office/drawing/2014/main" id="{6EC5E0DB-0FB6-0F42-816D-5B9328A12CDB}"/>
              </a:ext>
              <a:ext uri="{C183D7F6-B498-43B3-948B-1728B52AA6E4}">
                <adec:decorative xmlns:adec="http://schemas.microsoft.com/office/drawing/2017/decorative" val="1"/>
              </a:ext>
            </a:extLst>
          </p:cNvPr>
          <p:cNvCxnSpPr>
            <a:cxnSpLocks noChangeShapeType="1"/>
          </p:cNvCxnSpPr>
          <p:nvPr/>
        </p:nvCxnSpPr>
        <p:spPr bwMode="auto">
          <a:xfrm>
            <a:off x="647638" y="3835490"/>
            <a:ext cx="3560840" cy="1008359"/>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2542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08DA-0954-75C1-2F80-0E5744908279}"/>
              </a:ext>
            </a:extLst>
          </p:cNvPr>
          <p:cNvSpPr>
            <a:spLocks noGrp="1"/>
          </p:cNvSpPr>
          <p:nvPr>
            <p:ph type="title"/>
          </p:nvPr>
        </p:nvSpPr>
        <p:spPr>
          <a:xfrm>
            <a:off x="838200" y="840259"/>
            <a:ext cx="10515600" cy="850429"/>
          </a:xfrm>
        </p:spPr>
        <p:txBody>
          <a:bodyPr>
            <a:normAutofit/>
          </a:bodyPr>
          <a:lstStyle/>
          <a:p>
            <a:r>
              <a:rPr lang="en-US" dirty="0"/>
              <a:t>Charting the LifeCourse Trajectory</a:t>
            </a:r>
          </a:p>
        </p:txBody>
      </p:sp>
      <p:pic>
        <p:nvPicPr>
          <p:cNvPr id="6" name="Content Placeholder 5" descr="Form for Moving to adult healthcare with fields for what are things you think are going well with your healthcare now? What are things you like about your doctors? What don't you like? What could be better.">
            <a:extLst>
              <a:ext uri="{FF2B5EF4-FFF2-40B4-BE49-F238E27FC236}">
                <a16:creationId xmlns:a16="http://schemas.microsoft.com/office/drawing/2014/main" id="{32E6DDE1-1DCA-3967-351B-82E160E01D5E}"/>
              </a:ext>
            </a:extLst>
          </p:cNvPr>
          <p:cNvPicPr>
            <a:picLocks noGrp="1" noChangeAspect="1"/>
          </p:cNvPicPr>
          <p:nvPr>
            <p:ph idx="1"/>
          </p:nvPr>
        </p:nvPicPr>
        <p:blipFill>
          <a:blip r:embed="rId3"/>
          <a:stretch>
            <a:fillRect/>
          </a:stretch>
        </p:blipFill>
        <p:spPr>
          <a:xfrm>
            <a:off x="2893073" y="1825625"/>
            <a:ext cx="6405853" cy="4071938"/>
          </a:xfrm>
        </p:spPr>
      </p:pic>
    </p:spTree>
    <p:extLst>
      <p:ext uri="{BB962C8B-B14F-4D97-AF65-F5344CB8AC3E}">
        <p14:creationId xmlns:p14="http://schemas.microsoft.com/office/powerpoint/2010/main" val="3049623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F83B-BDC1-2551-D0EC-1DE018041C3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7C060F4-CC5F-77E9-DC1F-795773E8F50D}"/>
              </a:ext>
            </a:extLst>
          </p:cNvPr>
          <p:cNvSpPr>
            <a:spLocks noGrp="1"/>
          </p:cNvSpPr>
          <p:nvPr>
            <p:ph idx="1"/>
          </p:nvPr>
        </p:nvSpPr>
        <p:spPr>
          <a:xfrm>
            <a:off x="838200" y="1832099"/>
            <a:ext cx="10832353" cy="4045527"/>
          </a:xfrm>
        </p:spPr>
        <p:txBody>
          <a:bodyPr>
            <a:normAutofit fontScale="25000" lnSpcReduction="20000"/>
          </a:bodyPr>
          <a:lstStyle/>
          <a:p>
            <a:pPr marL="0" indent="0">
              <a:buNone/>
            </a:pPr>
            <a:r>
              <a:rPr lang="en-US" sz="9600" dirty="0"/>
              <a:t>Got Transition Website </a:t>
            </a:r>
          </a:p>
          <a:p>
            <a:pPr marL="0" indent="0">
              <a:buNone/>
            </a:pPr>
            <a:r>
              <a:rPr lang="en-US" sz="9600" dirty="0">
                <a:hlinkClick r:id="rId3"/>
              </a:rPr>
              <a:t>https://www.gottransition.org/resources-and-research/youth-and-families.cfm</a:t>
            </a:r>
            <a:r>
              <a:rPr lang="en-US" sz="9600" dirty="0"/>
              <a:t> </a:t>
            </a:r>
          </a:p>
          <a:p>
            <a:pPr marL="0" indent="0">
              <a:buNone/>
            </a:pPr>
            <a:r>
              <a:rPr lang="en-US" sz="9600" dirty="0"/>
              <a:t>	Health Care Transition Timeline</a:t>
            </a:r>
          </a:p>
          <a:p>
            <a:pPr marL="0" indent="0">
              <a:buNone/>
            </a:pPr>
            <a:r>
              <a:rPr lang="en-US" sz="9600" dirty="0"/>
              <a:t>	Questions to ask your child’s doctor about transitioning to adult health care</a:t>
            </a:r>
          </a:p>
          <a:p>
            <a:pPr marL="0" indent="0">
              <a:buNone/>
            </a:pPr>
            <a:r>
              <a:rPr lang="en-US" sz="9600" dirty="0"/>
              <a:t>	What is Health Care Transition and what does it mean for you? Video</a:t>
            </a:r>
          </a:p>
          <a:p>
            <a:pPr marL="0" indent="0">
              <a:buNone/>
            </a:pPr>
            <a:endParaRPr lang="en-US" sz="9600" dirty="0"/>
          </a:p>
          <a:p>
            <a:pPr marL="0" indent="0">
              <a:buNone/>
            </a:pPr>
            <a:r>
              <a:rPr lang="en-US" sz="9600" dirty="0"/>
              <a:t>Charting the LifeCourse Healthy Living Tools</a:t>
            </a:r>
          </a:p>
          <a:p>
            <a:pPr marL="0" indent="0">
              <a:buNone/>
            </a:pPr>
            <a:r>
              <a:rPr lang="en-US" sz="9600" dirty="0">
                <a:hlinkClick r:id="rId4"/>
              </a:rPr>
              <a:t>https://www.lifecoursetools.com/lifecourse-library/exploring-the-life-domains/healthy-living/</a:t>
            </a:r>
            <a:r>
              <a:rPr lang="en-US" sz="9600" dirty="0"/>
              <a:t> </a:t>
            </a:r>
          </a:p>
          <a:p>
            <a:pPr marL="0" indent="0">
              <a:buNone/>
            </a:pPr>
            <a:endParaRPr lang="en-US" sz="9600" dirty="0"/>
          </a:p>
          <a:p>
            <a:pPr marL="0" indent="0">
              <a:buNone/>
            </a:pPr>
            <a:endParaRPr lang="en-US" sz="9600" dirty="0"/>
          </a:p>
          <a:p>
            <a:pPr marL="0" indent="0">
              <a:buNone/>
            </a:pPr>
            <a:r>
              <a:rPr lang="en-US" sz="2600" dirty="0"/>
              <a:t>	</a:t>
            </a:r>
          </a:p>
          <a:p>
            <a:pPr marL="0" indent="0">
              <a:buNone/>
            </a:pPr>
            <a:r>
              <a:rPr lang="en-US" dirty="0"/>
              <a:t>	</a:t>
            </a:r>
          </a:p>
        </p:txBody>
      </p:sp>
    </p:spTree>
    <p:extLst>
      <p:ext uri="{BB962C8B-B14F-4D97-AF65-F5344CB8AC3E}">
        <p14:creationId xmlns:p14="http://schemas.microsoft.com/office/powerpoint/2010/main" val="2469281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88134E-F63D-6489-CB2C-0C0D90C98C3C}"/>
              </a:ext>
            </a:extLst>
          </p:cNvPr>
          <p:cNvSpPr>
            <a:spLocks noGrp="1"/>
          </p:cNvSpPr>
          <p:nvPr>
            <p:ph type="title"/>
          </p:nvPr>
        </p:nvSpPr>
        <p:spPr>
          <a:xfrm>
            <a:off x="3818965" y="5263359"/>
            <a:ext cx="4823012" cy="1042329"/>
          </a:xfrm>
        </p:spPr>
        <p:txBody>
          <a:bodyPr/>
          <a:lstStyle/>
          <a:p>
            <a:pPr algn="ctr"/>
            <a:r>
              <a:rPr lang="en-US" dirty="0"/>
              <a:t>Acknowledgments</a:t>
            </a:r>
          </a:p>
        </p:txBody>
      </p:sp>
      <p:pic>
        <p:nvPicPr>
          <p:cNvPr id="10" name="Content Placeholder 9" descr="Community Life Guide a Project of Ohio Department of Developmental Disabilities developed by UCCEDD Ohio family to family and LifeCourse Nexus">
            <a:extLst>
              <a:ext uri="{FF2B5EF4-FFF2-40B4-BE49-F238E27FC236}">
                <a16:creationId xmlns:a16="http://schemas.microsoft.com/office/drawing/2014/main" id="{033C87F4-D371-6AF2-EB88-B9C9FDCDEC1F}"/>
              </a:ext>
            </a:extLst>
          </p:cNvPr>
          <p:cNvPicPr>
            <a:picLocks noGrp="1" noChangeAspect="1"/>
          </p:cNvPicPr>
          <p:nvPr>
            <p:ph idx="1"/>
          </p:nvPr>
        </p:nvPicPr>
        <p:blipFill>
          <a:blip r:embed="rId2"/>
          <a:stretch>
            <a:fillRect/>
          </a:stretch>
        </p:blipFill>
        <p:spPr>
          <a:xfrm>
            <a:off x="2412354" y="1073476"/>
            <a:ext cx="7636234" cy="4065588"/>
          </a:xfrm>
        </p:spPr>
      </p:pic>
    </p:spTree>
    <p:extLst>
      <p:ext uri="{BB962C8B-B14F-4D97-AF65-F5344CB8AC3E}">
        <p14:creationId xmlns:p14="http://schemas.microsoft.com/office/powerpoint/2010/main" val="3548614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49D-E748-7286-8113-DD1F36D1873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C6A5CE2-21C3-D8E6-8A16-10DB2EED4E2C}"/>
              </a:ext>
            </a:extLst>
          </p:cNvPr>
          <p:cNvSpPr>
            <a:spLocks noGrp="1"/>
          </p:cNvSpPr>
          <p:nvPr>
            <p:ph idx="1"/>
          </p:nvPr>
        </p:nvSpPr>
        <p:spPr/>
        <p:txBody>
          <a:bodyPr/>
          <a:lstStyle/>
          <a:p>
            <a:pPr marL="0" indent="0">
              <a:buNone/>
            </a:pPr>
            <a:r>
              <a:rPr lang="en-US" dirty="0"/>
              <a:t>The participants will:</a:t>
            </a:r>
          </a:p>
          <a:p>
            <a:pPr marL="0" indent="0">
              <a:buNone/>
            </a:pPr>
            <a:endParaRPr lang="en-US" dirty="0"/>
          </a:p>
          <a:p>
            <a:pPr marL="514350" indent="-514350">
              <a:buFont typeface="+mj-lt"/>
              <a:buAutoNum type="arabicPeriod"/>
            </a:pPr>
            <a:r>
              <a:rPr lang="en-US" dirty="0"/>
              <a:t>Define the difference between childhood and adult health care</a:t>
            </a:r>
          </a:p>
          <a:p>
            <a:pPr marL="514350" indent="-514350">
              <a:buFont typeface="+mj-lt"/>
              <a:buAutoNum type="arabicPeriod"/>
            </a:pPr>
            <a:r>
              <a:rPr lang="en-US" dirty="0"/>
              <a:t>Identify ways to transition to adult health care</a:t>
            </a:r>
          </a:p>
          <a:p>
            <a:pPr marL="514350" indent="-514350">
              <a:buFont typeface="+mj-lt"/>
              <a:buAutoNum type="arabicPeriod"/>
            </a:pPr>
            <a:r>
              <a:rPr lang="en-US" dirty="0"/>
              <a:t>Create a transition plan for adult health care</a:t>
            </a:r>
          </a:p>
        </p:txBody>
      </p:sp>
    </p:spTree>
    <p:extLst>
      <p:ext uri="{BB962C8B-B14F-4D97-AF65-F5344CB8AC3E}">
        <p14:creationId xmlns:p14="http://schemas.microsoft.com/office/powerpoint/2010/main" val="3169629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B332-9479-A056-39F3-8E5148F009C9}"/>
              </a:ext>
            </a:extLst>
          </p:cNvPr>
          <p:cNvSpPr>
            <a:spLocks noGrp="1"/>
          </p:cNvSpPr>
          <p:nvPr>
            <p:ph type="title"/>
          </p:nvPr>
        </p:nvSpPr>
        <p:spPr/>
        <p:txBody>
          <a:bodyPr/>
          <a:lstStyle/>
          <a:p>
            <a:r>
              <a:rPr lang="en-US" dirty="0"/>
              <a:t>When You Are Young</a:t>
            </a:r>
          </a:p>
        </p:txBody>
      </p:sp>
      <p:sp>
        <p:nvSpPr>
          <p:cNvPr id="3" name="Content Placeholder 2">
            <a:extLst>
              <a:ext uri="{FF2B5EF4-FFF2-40B4-BE49-F238E27FC236}">
                <a16:creationId xmlns:a16="http://schemas.microsoft.com/office/drawing/2014/main" id="{8348D241-E1A0-9ACC-4CF7-C0F4A49BE7C8}"/>
              </a:ext>
            </a:extLst>
          </p:cNvPr>
          <p:cNvSpPr>
            <a:spLocks noGrp="1"/>
          </p:cNvSpPr>
          <p:nvPr>
            <p:ph idx="1"/>
          </p:nvPr>
        </p:nvSpPr>
        <p:spPr/>
        <p:txBody>
          <a:bodyPr/>
          <a:lstStyle/>
          <a:p>
            <a:pPr marL="0" indent="0">
              <a:buNone/>
            </a:pPr>
            <a:r>
              <a:rPr lang="en-US" dirty="0"/>
              <a:t>Parents take care of many things.</a:t>
            </a:r>
          </a:p>
          <a:p>
            <a:pPr marL="457200" lvl="1" indent="0">
              <a:buNone/>
            </a:pPr>
            <a:endParaRPr lang="en-US" dirty="0"/>
          </a:p>
          <a:p>
            <a:pPr marL="0" indent="0">
              <a:buNone/>
            </a:pPr>
            <a:r>
              <a:rPr lang="en-US" dirty="0"/>
              <a:t>What are some things parents do?</a:t>
            </a:r>
          </a:p>
        </p:txBody>
      </p:sp>
      <p:sp>
        <p:nvSpPr>
          <p:cNvPr id="8" name="Text Placeholder 7">
            <a:extLst>
              <a:ext uri="{FF2B5EF4-FFF2-40B4-BE49-F238E27FC236}">
                <a16:creationId xmlns:a16="http://schemas.microsoft.com/office/drawing/2014/main" id="{69024FD7-0366-0CA6-8122-A1C83A0F770C}"/>
              </a:ext>
            </a:extLst>
          </p:cNvPr>
          <p:cNvSpPr>
            <a:spLocks noGrp="1"/>
          </p:cNvSpPr>
          <p:nvPr>
            <p:ph type="body" sz="half" idx="2"/>
          </p:nvPr>
        </p:nvSpPr>
        <p:spPr/>
        <p:txBody>
          <a:bodyPr/>
          <a:lstStyle/>
          <a:p>
            <a:endParaRPr lang="en-US"/>
          </a:p>
        </p:txBody>
      </p:sp>
      <p:pic>
        <p:nvPicPr>
          <p:cNvPr id="5" name="Picture 4" descr="Two adults and two children all smiling gathered at a table with food ">
            <a:extLst>
              <a:ext uri="{FF2B5EF4-FFF2-40B4-BE49-F238E27FC236}">
                <a16:creationId xmlns:a16="http://schemas.microsoft.com/office/drawing/2014/main" id="{BEC8CBB3-30DD-7A03-00CD-73ED6BABF577}"/>
              </a:ext>
            </a:extLst>
          </p:cNvPr>
          <p:cNvPicPr>
            <a:picLocks noChangeAspect="1"/>
          </p:cNvPicPr>
          <p:nvPr/>
        </p:nvPicPr>
        <p:blipFill>
          <a:blip r:embed="rId3"/>
          <a:stretch>
            <a:fillRect/>
          </a:stretch>
        </p:blipFill>
        <p:spPr>
          <a:xfrm>
            <a:off x="7640592" y="1804172"/>
            <a:ext cx="3940005" cy="3249655"/>
          </a:xfrm>
          <a:prstGeom prst="rect">
            <a:avLst/>
          </a:prstGeom>
        </p:spPr>
      </p:pic>
    </p:spTree>
    <p:extLst>
      <p:ext uri="{BB962C8B-B14F-4D97-AF65-F5344CB8AC3E}">
        <p14:creationId xmlns:p14="http://schemas.microsoft.com/office/powerpoint/2010/main" val="1972314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A496-FC23-69D4-362F-ECAD8577B3A5}"/>
              </a:ext>
            </a:extLst>
          </p:cNvPr>
          <p:cNvSpPr>
            <a:spLocks noGrp="1"/>
          </p:cNvSpPr>
          <p:nvPr>
            <p:ph type="title"/>
          </p:nvPr>
        </p:nvSpPr>
        <p:spPr/>
        <p:txBody>
          <a:bodyPr/>
          <a:lstStyle/>
          <a:p>
            <a:r>
              <a:rPr lang="en-US" dirty="0"/>
              <a:t>Health Care When You Are Young 1</a:t>
            </a:r>
          </a:p>
        </p:txBody>
      </p:sp>
      <p:sp>
        <p:nvSpPr>
          <p:cNvPr id="3" name="Content Placeholder 2">
            <a:extLst>
              <a:ext uri="{FF2B5EF4-FFF2-40B4-BE49-F238E27FC236}">
                <a16:creationId xmlns:a16="http://schemas.microsoft.com/office/drawing/2014/main" id="{935796C5-4882-CD73-2C5F-5EB02CA898E4}"/>
              </a:ext>
            </a:extLst>
          </p:cNvPr>
          <p:cNvSpPr>
            <a:spLocks noGrp="1"/>
          </p:cNvSpPr>
          <p:nvPr>
            <p:ph idx="1"/>
          </p:nvPr>
        </p:nvSpPr>
        <p:spPr/>
        <p:txBody>
          <a:bodyPr/>
          <a:lstStyle/>
          <a:p>
            <a:pPr marL="0" indent="0">
              <a:buNone/>
            </a:pPr>
            <a:r>
              <a:rPr lang="en-US" dirty="0"/>
              <a:t>Your parents take care of your health care.  </a:t>
            </a:r>
          </a:p>
          <a:p>
            <a:pPr marL="0" indent="0">
              <a:buNone/>
            </a:pPr>
            <a:endParaRPr lang="en-US" dirty="0"/>
          </a:p>
          <a:p>
            <a:pPr marL="0" indent="0">
              <a:buNone/>
            </a:pPr>
            <a:r>
              <a:rPr lang="en-US" dirty="0"/>
              <a:t>They. . .</a:t>
            </a:r>
          </a:p>
          <a:p>
            <a:pPr lvl="1"/>
            <a:r>
              <a:rPr lang="en-US" dirty="0"/>
              <a:t>schedule appointments with doctors and other specialists.</a:t>
            </a:r>
          </a:p>
          <a:p>
            <a:pPr lvl="1"/>
            <a:r>
              <a:rPr lang="en-US" dirty="0"/>
              <a:t>pay for your health care.</a:t>
            </a:r>
          </a:p>
        </p:txBody>
      </p:sp>
      <p:sp>
        <p:nvSpPr>
          <p:cNvPr id="7" name="Text Placeholder 6">
            <a:extLst>
              <a:ext uri="{FF2B5EF4-FFF2-40B4-BE49-F238E27FC236}">
                <a16:creationId xmlns:a16="http://schemas.microsoft.com/office/drawing/2014/main" id="{E19DD3CD-D3BE-865A-4B25-BB23BCE098E6}"/>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D2505564-83D5-3D1F-8410-2FF29A476B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33888" y="2082584"/>
            <a:ext cx="3361179" cy="2479443"/>
          </a:xfrm>
          <a:prstGeom prst="rect">
            <a:avLst/>
          </a:prstGeom>
        </p:spPr>
      </p:pic>
    </p:spTree>
    <p:extLst>
      <p:ext uri="{BB962C8B-B14F-4D97-AF65-F5344CB8AC3E}">
        <p14:creationId xmlns:p14="http://schemas.microsoft.com/office/powerpoint/2010/main" val="1593991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B4C2-6BFE-4704-293D-C93A0ADD1729}"/>
              </a:ext>
            </a:extLst>
          </p:cNvPr>
          <p:cNvSpPr>
            <a:spLocks noGrp="1"/>
          </p:cNvSpPr>
          <p:nvPr>
            <p:ph type="title"/>
          </p:nvPr>
        </p:nvSpPr>
        <p:spPr/>
        <p:txBody>
          <a:bodyPr/>
          <a:lstStyle/>
          <a:p>
            <a:r>
              <a:rPr lang="en-US" dirty="0"/>
              <a:t>Health Care When You Are Young 2</a:t>
            </a:r>
          </a:p>
        </p:txBody>
      </p:sp>
      <p:sp>
        <p:nvSpPr>
          <p:cNvPr id="3" name="Content Placeholder 2">
            <a:extLst>
              <a:ext uri="{FF2B5EF4-FFF2-40B4-BE49-F238E27FC236}">
                <a16:creationId xmlns:a16="http://schemas.microsoft.com/office/drawing/2014/main" id="{05992FDF-3DCA-AD1C-48FD-77CE59393331}"/>
              </a:ext>
            </a:extLst>
          </p:cNvPr>
          <p:cNvSpPr>
            <a:spLocks noGrp="1"/>
          </p:cNvSpPr>
          <p:nvPr>
            <p:ph idx="1"/>
          </p:nvPr>
        </p:nvSpPr>
        <p:spPr/>
        <p:txBody>
          <a:bodyPr>
            <a:normAutofit lnSpcReduction="10000"/>
          </a:bodyPr>
          <a:lstStyle/>
          <a:p>
            <a:pPr marL="0" indent="0">
              <a:buNone/>
            </a:pPr>
            <a:r>
              <a:rPr lang="en-US" dirty="0"/>
              <a:t>Parents make decisions about your health care.</a:t>
            </a:r>
          </a:p>
          <a:p>
            <a:pPr marL="0" indent="0">
              <a:buNone/>
            </a:pPr>
            <a:endParaRPr lang="en-US" dirty="0"/>
          </a:p>
          <a:p>
            <a:pPr marL="0" indent="0">
              <a:buNone/>
            </a:pPr>
            <a:r>
              <a:rPr lang="en-US" dirty="0"/>
              <a:t>They. . .</a:t>
            </a:r>
          </a:p>
          <a:p>
            <a:pPr lvl="1"/>
            <a:r>
              <a:rPr lang="en-US" dirty="0"/>
              <a:t>may decide if you have surgery. </a:t>
            </a:r>
          </a:p>
          <a:p>
            <a:pPr lvl="1"/>
            <a:r>
              <a:rPr lang="en-US" dirty="0"/>
              <a:t>may decide if you take certain medicine.</a:t>
            </a:r>
          </a:p>
          <a:p>
            <a:pPr lvl="1"/>
            <a:r>
              <a:rPr lang="en-US" dirty="0"/>
              <a:t>may talk to your doctor for you.</a:t>
            </a:r>
          </a:p>
        </p:txBody>
      </p:sp>
      <p:sp>
        <p:nvSpPr>
          <p:cNvPr id="8" name="Text Placeholder 7">
            <a:extLst>
              <a:ext uri="{FF2B5EF4-FFF2-40B4-BE49-F238E27FC236}">
                <a16:creationId xmlns:a16="http://schemas.microsoft.com/office/drawing/2014/main" id="{23F1824D-D61C-C0DF-6292-96DC4E19F462}"/>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D04465D4-6DB7-AA98-DFE8-43D6C26519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36087" y="2128910"/>
            <a:ext cx="3756781" cy="2600179"/>
          </a:xfrm>
          <a:prstGeom prst="rect">
            <a:avLst/>
          </a:prstGeom>
        </p:spPr>
      </p:pic>
    </p:spTree>
    <p:extLst>
      <p:ext uri="{BB962C8B-B14F-4D97-AF65-F5344CB8AC3E}">
        <p14:creationId xmlns:p14="http://schemas.microsoft.com/office/powerpoint/2010/main" val="1328022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A455-C992-28D4-CF6E-67C000EA6A93}"/>
              </a:ext>
            </a:extLst>
          </p:cNvPr>
          <p:cNvSpPr>
            <a:spLocks noGrp="1"/>
          </p:cNvSpPr>
          <p:nvPr>
            <p:ph type="title"/>
          </p:nvPr>
        </p:nvSpPr>
        <p:spPr>
          <a:xfrm>
            <a:off x="752475" y="1000125"/>
            <a:ext cx="5032375" cy="825500"/>
          </a:xfrm>
        </p:spPr>
        <p:txBody>
          <a:bodyPr>
            <a:normAutofit fontScale="90000"/>
          </a:bodyPr>
          <a:lstStyle/>
          <a:p>
            <a:pPr algn="ctr"/>
            <a:r>
              <a:rPr lang="en-US" dirty="0"/>
              <a:t>What Is Health Care Transition?</a:t>
            </a:r>
          </a:p>
        </p:txBody>
      </p:sp>
      <p:sp>
        <p:nvSpPr>
          <p:cNvPr id="3" name="Content Placeholder 2">
            <a:extLst>
              <a:ext uri="{FF2B5EF4-FFF2-40B4-BE49-F238E27FC236}">
                <a16:creationId xmlns:a16="http://schemas.microsoft.com/office/drawing/2014/main" id="{8A5B0694-A621-B721-04AD-2CD578DCC117}"/>
              </a:ext>
            </a:extLst>
          </p:cNvPr>
          <p:cNvSpPr>
            <a:spLocks noGrp="1"/>
          </p:cNvSpPr>
          <p:nvPr>
            <p:ph sz="half" idx="1"/>
          </p:nvPr>
        </p:nvSpPr>
        <p:spPr>
          <a:xfrm>
            <a:off x="751703" y="1915297"/>
            <a:ext cx="5032871" cy="4261666"/>
          </a:xfrm>
        </p:spPr>
        <p:txBody>
          <a:bodyPr>
            <a:normAutofit/>
          </a:bodyPr>
          <a:lstStyle/>
          <a:p>
            <a:pPr marL="0" indent="0">
              <a:buNone/>
            </a:pPr>
            <a:r>
              <a:rPr lang="en-US" dirty="0"/>
              <a:t>As you get older, you can start to take charge of your own health care.</a:t>
            </a:r>
          </a:p>
          <a:p>
            <a:pPr marL="0" indent="0">
              <a:buNone/>
            </a:pPr>
            <a:endParaRPr lang="en-US" dirty="0"/>
          </a:p>
          <a:p>
            <a:pPr marL="0" indent="0">
              <a:buNone/>
            </a:pPr>
            <a:r>
              <a:rPr lang="en-US" dirty="0"/>
              <a:t>Taking charge of your own health care is called </a:t>
            </a:r>
            <a:r>
              <a:rPr lang="en-US" b="1" dirty="0"/>
              <a:t>Health Care Transition.</a:t>
            </a:r>
          </a:p>
        </p:txBody>
      </p:sp>
      <p:pic>
        <p:nvPicPr>
          <p:cNvPr id="12" name="Content Placeholder 11">
            <a:extLst>
              <a:ext uri="{FF2B5EF4-FFF2-40B4-BE49-F238E27FC236}">
                <a16:creationId xmlns:a16="http://schemas.microsoft.com/office/drawing/2014/main" id="{C5182777-A57B-25CC-ACD4-AEAA075AC22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321425" y="2083083"/>
            <a:ext cx="5032375" cy="3369696"/>
          </a:xfrm>
        </p:spPr>
      </p:pic>
    </p:spTree>
    <p:extLst>
      <p:ext uri="{BB962C8B-B14F-4D97-AF65-F5344CB8AC3E}">
        <p14:creationId xmlns:p14="http://schemas.microsoft.com/office/powerpoint/2010/main" val="1700072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CF6B-4466-84DF-4A6E-0291EB5139E5}"/>
              </a:ext>
            </a:extLst>
          </p:cNvPr>
          <p:cNvSpPr>
            <a:spLocks noGrp="1"/>
          </p:cNvSpPr>
          <p:nvPr>
            <p:ph type="title"/>
          </p:nvPr>
        </p:nvSpPr>
        <p:spPr>
          <a:xfrm>
            <a:off x="752475" y="1000125"/>
            <a:ext cx="5032375" cy="825500"/>
          </a:xfrm>
        </p:spPr>
        <p:txBody>
          <a:bodyPr>
            <a:normAutofit/>
          </a:bodyPr>
          <a:lstStyle/>
          <a:p>
            <a:r>
              <a:rPr lang="en-US" dirty="0"/>
              <a:t>Health Care Transition </a:t>
            </a:r>
          </a:p>
        </p:txBody>
      </p:sp>
      <p:sp>
        <p:nvSpPr>
          <p:cNvPr id="3" name="Content Placeholder 2">
            <a:extLst>
              <a:ext uri="{FF2B5EF4-FFF2-40B4-BE49-F238E27FC236}">
                <a16:creationId xmlns:a16="http://schemas.microsoft.com/office/drawing/2014/main" id="{9AFD7342-191E-F6BE-F57F-78AD0E81C6D3}"/>
              </a:ext>
            </a:extLst>
          </p:cNvPr>
          <p:cNvSpPr>
            <a:spLocks noGrp="1"/>
          </p:cNvSpPr>
          <p:nvPr>
            <p:ph sz="half" idx="1"/>
          </p:nvPr>
        </p:nvSpPr>
        <p:spPr>
          <a:xfrm>
            <a:off x="751703" y="1915297"/>
            <a:ext cx="5032871" cy="4261666"/>
          </a:xfrm>
        </p:spPr>
        <p:txBody>
          <a:bodyPr/>
          <a:lstStyle/>
          <a:p>
            <a:pPr marL="0" indent="0">
              <a:buNone/>
            </a:pPr>
            <a:r>
              <a:rPr lang="en-US" dirty="0"/>
              <a:t>Health Care Transition means moving from childhood health care to adult health care.  </a:t>
            </a:r>
          </a:p>
          <a:p>
            <a:pPr marL="0" indent="0">
              <a:buNone/>
            </a:pPr>
            <a:endParaRPr lang="en-US" dirty="0"/>
          </a:p>
          <a:p>
            <a:pPr marL="0" indent="0">
              <a:buNone/>
            </a:pPr>
            <a:r>
              <a:rPr lang="en-US" dirty="0"/>
              <a:t>This can look different based on your abilities.</a:t>
            </a:r>
          </a:p>
        </p:txBody>
      </p:sp>
      <p:pic>
        <p:nvPicPr>
          <p:cNvPr id="8" name="Content Placeholder 7">
            <a:extLst>
              <a:ext uri="{FF2B5EF4-FFF2-40B4-BE49-F238E27FC236}">
                <a16:creationId xmlns:a16="http://schemas.microsoft.com/office/drawing/2014/main" id="{28252D01-8405-3FCC-AE35-B46E9B532570}"/>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321425" y="2036610"/>
            <a:ext cx="5032375" cy="3462643"/>
          </a:xfrm>
          <a:prstGeom prst="rect">
            <a:avLst/>
          </a:prstGeom>
        </p:spPr>
      </p:pic>
    </p:spTree>
    <p:extLst>
      <p:ext uri="{BB962C8B-B14F-4D97-AF65-F5344CB8AC3E}">
        <p14:creationId xmlns:p14="http://schemas.microsoft.com/office/powerpoint/2010/main" val="378150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52C9-CC40-6CA5-B436-ECF6DBEF2C08}"/>
              </a:ext>
            </a:extLst>
          </p:cNvPr>
          <p:cNvSpPr>
            <a:spLocks noGrp="1"/>
          </p:cNvSpPr>
          <p:nvPr>
            <p:ph type="title"/>
          </p:nvPr>
        </p:nvSpPr>
        <p:spPr>
          <a:xfrm>
            <a:off x="7636004" y="986779"/>
            <a:ext cx="3932237" cy="1069975"/>
          </a:xfrm>
        </p:spPr>
        <p:txBody>
          <a:bodyPr>
            <a:noAutofit/>
          </a:bodyPr>
          <a:lstStyle/>
          <a:p>
            <a:r>
              <a:rPr lang="en-US" dirty="0"/>
              <a:t>What Do I Need to Know?</a:t>
            </a:r>
          </a:p>
        </p:txBody>
      </p:sp>
      <p:pic>
        <p:nvPicPr>
          <p:cNvPr id="8" name="Picture Placeholder 7" descr="A young adult walks with a guide dog. The dog's harness has text: do not pet.">
            <a:extLst>
              <a:ext uri="{FF2B5EF4-FFF2-40B4-BE49-F238E27FC236}">
                <a16:creationId xmlns:a16="http://schemas.microsoft.com/office/drawing/2014/main" id="{EACFA300-DC5E-8A26-3951-E5DD31FFB986}"/>
              </a:ext>
            </a:extLst>
          </p:cNvPr>
          <p:cNvPicPr>
            <a:picLocks noGrp="1" noChangeAspect="1"/>
          </p:cNvPicPr>
          <p:nvPr>
            <p:ph type="pic" idx="1"/>
          </p:nvPr>
        </p:nvPicPr>
        <p:blipFill>
          <a:blip r:embed="rId3"/>
          <a:srcRect l="2726" r="2726"/>
          <a:stretch/>
        </p:blipFill>
        <p:spPr>
          <a:xfrm>
            <a:off x="839788" y="1149178"/>
            <a:ext cx="6172200" cy="4399004"/>
          </a:xfrm>
        </p:spPr>
      </p:pic>
      <p:sp>
        <p:nvSpPr>
          <p:cNvPr id="3" name="Content Placeholder 2">
            <a:extLst>
              <a:ext uri="{FF2B5EF4-FFF2-40B4-BE49-F238E27FC236}">
                <a16:creationId xmlns:a16="http://schemas.microsoft.com/office/drawing/2014/main" id="{B53CA3EA-53F0-B072-4D92-DE8E73EED998}"/>
              </a:ext>
            </a:extLst>
          </p:cNvPr>
          <p:cNvSpPr>
            <a:spLocks noGrp="1"/>
          </p:cNvSpPr>
          <p:nvPr>
            <p:ph type="body" sz="half" idx="2"/>
          </p:nvPr>
        </p:nvSpPr>
        <p:spPr>
          <a:xfrm>
            <a:off x="7636005" y="2058516"/>
            <a:ext cx="3932237" cy="3811588"/>
          </a:xfrm>
        </p:spPr>
        <p:txBody>
          <a:bodyPr>
            <a:normAutofit/>
          </a:bodyPr>
          <a:lstStyle/>
          <a:p>
            <a:r>
              <a:rPr lang="en-US"/>
              <a:t>Managing your health and wellness is an important part of becoming an adult.</a:t>
            </a:r>
          </a:p>
          <a:p>
            <a:endParaRPr lang="en-US"/>
          </a:p>
          <a:p>
            <a:r>
              <a:rPr lang="en-US"/>
              <a:t>As an adult, you might do everything for your health or just some things.  </a:t>
            </a:r>
            <a:endParaRPr lang="en-US" dirty="0"/>
          </a:p>
        </p:txBody>
      </p:sp>
    </p:spTree>
    <p:extLst>
      <p:ext uri="{BB962C8B-B14F-4D97-AF65-F5344CB8AC3E}">
        <p14:creationId xmlns:p14="http://schemas.microsoft.com/office/powerpoint/2010/main" val="292662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73F8-7E37-4114-8C7A-7E975C42EB6E}"/>
              </a:ext>
            </a:extLst>
          </p:cNvPr>
          <p:cNvSpPr>
            <a:spLocks noGrp="1"/>
          </p:cNvSpPr>
          <p:nvPr>
            <p:ph type="title"/>
          </p:nvPr>
        </p:nvSpPr>
        <p:spPr/>
        <p:txBody>
          <a:bodyPr>
            <a:normAutofit/>
          </a:bodyPr>
          <a:lstStyle/>
          <a:p>
            <a:r>
              <a:rPr lang="en-US" dirty="0"/>
              <a:t>How Will It Be Different? 1</a:t>
            </a:r>
          </a:p>
        </p:txBody>
      </p:sp>
      <p:sp>
        <p:nvSpPr>
          <p:cNvPr id="3" name="Content Placeholder 2">
            <a:extLst>
              <a:ext uri="{FF2B5EF4-FFF2-40B4-BE49-F238E27FC236}">
                <a16:creationId xmlns:a16="http://schemas.microsoft.com/office/drawing/2014/main" id="{A6EEAB34-57CA-9BB3-2A62-9C7ACFACFDAF}"/>
              </a:ext>
            </a:extLst>
          </p:cNvPr>
          <p:cNvSpPr>
            <a:spLocks noGrp="1"/>
          </p:cNvSpPr>
          <p:nvPr>
            <p:ph idx="1"/>
          </p:nvPr>
        </p:nvSpPr>
        <p:spPr/>
        <p:txBody>
          <a:bodyPr>
            <a:normAutofit lnSpcReduction="10000"/>
          </a:bodyPr>
          <a:lstStyle/>
          <a:p>
            <a:pPr marL="0" indent="0">
              <a:buNone/>
            </a:pPr>
            <a:endParaRPr lang="en-US" sz="2800" dirty="0"/>
          </a:p>
          <a:p>
            <a:pPr marL="0" indent="0">
              <a:buNone/>
            </a:pPr>
            <a:r>
              <a:rPr lang="en-US" sz="2800" dirty="0"/>
              <a:t>As a child, you see a doctor who takes care of children.</a:t>
            </a:r>
          </a:p>
          <a:p>
            <a:pPr lvl="1"/>
            <a:r>
              <a:rPr lang="en-US" sz="2800" dirty="0"/>
              <a:t>This doctor is called a </a:t>
            </a:r>
            <a:r>
              <a:rPr lang="en-US" sz="2800" b="1" dirty="0"/>
              <a:t>Pediatrician</a:t>
            </a:r>
            <a:r>
              <a:rPr lang="en-US" sz="2800" dirty="0"/>
              <a:t>.</a:t>
            </a:r>
          </a:p>
          <a:p>
            <a:endParaRPr lang="en-US" sz="2800" dirty="0"/>
          </a:p>
          <a:p>
            <a:pPr marL="0" indent="0">
              <a:buNone/>
            </a:pPr>
            <a:r>
              <a:rPr lang="en-US" sz="2800" dirty="0"/>
              <a:t>As a child, you could also see a Family Physician or General Practitioner.</a:t>
            </a:r>
          </a:p>
          <a:p>
            <a:pPr lvl="1"/>
            <a:r>
              <a:rPr lang="en-US" sz="2800" dirty="0"/>
              <a:t>A </a:t>
            </a:r>
            <a:r>
              <a:rPr lang="en-US" sz="2800" b="1" dirty="0"/>
              <a:t>Family Physician </a:t>
            </a:r>
            <a:r>
              <a:rPr lang="en-US" sz="2800" dirty="0"/>
              <a:t>is a doctor that can take care of the whole family.  </a:t>
            </a:r>
          </a:p>
          <a:p>
            <a:pPr marL="0" indent="0">
              <a:buNone/>
            </a:pPr>
            <a:endParaRPr lang="en-US" dirty="0"/>
          </a:p>
        </p:txBody>
      </p:sp>
      <p:pic>
        <p:nvPicPr>
          <p:cNvPr id="5" name="Picture 4">
            <a:extLst>
              <a:ext uri="{FF2B5EF4-FFF2-40B4-BE49-F238E27FC236}">
                <a16:creationId xmlns:a16="http://schemas.microsoft.com/office/drawing/2014/main" id="{637A1F26-92B8-0E74-8EBD-BBAE063D94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5009" y="2086940"/>
            <a:ext cx="3932237" cy="2684120"/>
          </a:xfrm>
          <a:prstGeom prst="rect">
            <a:avLst/>
          </a:prstGeom>
        </p:spPr>
      </p:pic>
    </p:spTree>
    <p:extLst>
      <p:ext uri="{BB962C8B-B14F-4D97-AF65-F5344CB8AC3E}">
        <p14:creationId xmlns:p14="http://schemas.microsoft.com/office/powerpoint/2010/main" val="1089117772"/>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DFDB15-6BDF-3C43-94F5-C0221C7465B6}" vid="{1AC572FC-F5BA-134A-A90A-E42ABCAAEA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47bb72d-e234-4d44-93a0-25620591dbf7" xsi:nil="true"/>
    <lcf76f155ced4ddcb4097134ff3c332f xmlns="635b3177-b61c-404f-b326-16cfed8d247f">
      <Terms xmlns="http://schemas.microsoft.com/office/infopath/2007/PartnerControls"/>
    </lcf76f155ced4ddcb4097134ff3c332f>
    <MediaLengthInSeconds xmlns="635b3177-b61c-404f-b326-16cfed8d247f" xsi:nil="true"/>
    <SharedWithUsers xmlns="047bb72d-e234-4d44-93a0-25620591dbf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EF1349-4F40-476B-B7A6-2079EC632C8E}">
  <ds:schemaRefs>
    <ds:schemaRef ds:uri="http://schemas.microsoft.com/office/2006/metadata/properties"/>
    <ds:schemaRef ds:uri="http://schemas.microsoft.com/office/infopath/2007/PartnerControls"/>
    <ds:schemaRef ds:uri="047bb72d-e234-4d44-93a0-25620591dbf7"/>
    <ds:schemaRef ds:uri="635b3177-b61c-404f-b326-16cfed8d247f"/>
  </ds:schemaRefs>
</ds:datastoreItem>
</file>

<file path=customXml/itemProps2.xml><?xml version="1.0" encoding="utf-8"?>
<ds:datastoreItem xmlns:ds="http://schemas.openxmlformats.org/officeDocument/2006/customXml" ds:itemID="{0E841577-36A9-4E8F-BD46-2B54CB4F3630}">
  <ds:schemaRefs>
    <ds:schemaRef ds:uri="http://schemas.microsoft.com/sharepoint/v3/contenttype/forms"/>
  </ds:schemaRefs>
</ds:datastoreItem>
</file>

<file path=customXml/itemProps3.xml><?xml version="1.0" encoding="utf-8"?>
<ds:datastoreItem xmlns:ds="http://schemas.openxmlformats.org/officeDocument/2006/customXml" ds:itemID="{DF767BE1-5B3C-43BF-B96F-C201C4A40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31</TotalTime>
  <Words>1218</Words>
  <Application>Microsoft Macintosh PowerPoint</Application>
  <PresentationFormat>Widescreen</PresentationFormat>
  <Paragraphs>185</Paragraphs>
  <Slides>18</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Tw Cen MT</vt:lpstr>
      <vt:lpstr>Office Theme</vt:lpstr>
      <vt:lpstr>Understanding Health Care Transition</vt:lpstr>
      <vt:lpstr>Learning Objectives</vt:lpstr>
      <vt:lpstr>When You Are Young</vt:lpstr>
      <vt:lpstr>Health Care When You Are Young 1</vt:lpstr>
      <vt:lpstr>Health Care When You Are Young 2</vt:lpstr>
      <vt:lpstr>What Is Health Care Transition?</vt:lpstr>
      <vt:lpstr>Health Care Transition </vt:lpstr>
      <vt:lpstr>What Do I Need to Know?</vt:lpstr>
      <vt:lpstr>How Will It Be Different? 1</vt:lpstr>
      <vt:lpstr>How Will It Be Different? 2</vt:lpstr>
      <vt:lpstr>How Will It Be Different?</vt:lpstr>
      <vt:lpstr>What is Health Care Transition (HCT)</vt:lpstr>
      <vt:lpstr>What Can I Do Now?</vt:lpstr>
      <vt:lpstr>Healthy Living LifeCourse Tools</vt:lpstr>
      <vt:lpstr>Vision &amp; Trajectory for a Good Life</vt:lpstr>
      <vt:lpstr>Charting the LifeCourse Trajectory</vt:lpstr>
      <vt:lpstr>Resources</vt:lpstr>
      <vt:lpstr>Acknowledgments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Health Care Transition</dc:title>
  <dc:subject>healthcare transition</dc:subject>
  <dc:creator>Ohio DODD</dc:creator>
  <cp:keywords>healthcare, transition, adult</cp:keywords>
  <dc:description/>
  <cp:lastModifiedBy>Microsoft Office User</cp:lastModifiedBy>
  <cp:revision>3</cp:revision>
  <dcterms:created xsi:type="dcterms:W3CDTF">2024-03-05T17:10:53Z</dcterms:created>
  <dcterms:modified xsi:type="dcterms:W3CDTF">2024-04-15T17:57:46Z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0x010100F3E1831465204F4DB895A29006AFE8C7</vt:lpwstr>
  </property>
  <property fmtid="{D5CDD505-2E9C-101B-9397-08002B2CF9AE}" pid="3" name="Order">
    <vt:lpwstr>50500.0000000000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