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3"/>
  </p:notesMasterIdLst>
  <p:sldIdLst>
    <p:sldId id="260" r:id="rId5"/>
    <p:sldId id="281" r:id="rId6"/>
    <p:sldId id="282" r:id="rId7"/>
    <p:sldId id="283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84" r:id="rId25"/>
    <p:sldId id="277" r:id="rId26"/>
    <p:sldId id="278" r:id="rId27"/>
    <p:sldId id="285" r:id="rId28"/>
    <p:sldId id="286" r:id="rId29"/>
    <p:sldId id="280" r:id="rId30"/>
    <p:sldId id="279" r:id="rId31"/>
    <p:sldId id="183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95"/>
    <p:restoredTop sz="95897"/>
  </p:normalViewPr>
  <p:slideViewPr>
    <p:cSldViewPr snapToGrid="0">
      <p:cViewPr varScale="1">
        <p:scale>
          <a:sx n="87" d="100"/>
          <a:sy n="87" d="100"/>
        </p:scale>
        <p:origin x="200" y="776"/>
      </p:cViewPr>
      <p:guideLst/>
    </p:cSldViewPr>
  </p:slideViewPr>
  <p:outlineViewPr>
    <p:cViewPr>
      <p:scale>
        <a:sx n="33" d="100"/>
        <a:sy n="33" d="100"/>
      </p:scale>
      <p:origin x="0" y="-1321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58E46A-80B0-8E44-99C2-7B0C1CF2C9BE}" type="datetimeFigureOut">
              <a:rPr lang="en-US" smtClean="0"/>
              <a:t>4/15/24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AE033-12C2-394D-B0BF-4F7F033B0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21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training will discuss your legal rights as you transition to adult health care.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will refer to the EZ-Reader </a:t>
            </a:r>
            <a:r>
              <a:rPr lang="en-US" sz="12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Understanding Your Rights </a:t>
            </a: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throughout the training. 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learning activity will be completed in this training. 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Please ask questions as we go through.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38E9D-A3B7-1D4C-B077-D6362CEE69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398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You can tell the person exactly how to help at your doctor visit.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38E9D-A3B7-1D4C-B077-D6362CEE695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01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38E9D-A3B7-1D4C-B077-D6362CEE695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1846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38E9D-A3B7-1D4C-B077-D6362CEE695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3740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The doctor must listen to you and ask questions if they do not understand.</a:t>
            </a:r>
          </a:p>
          <a:p>
            <a:pPr lvl="1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The doctor should respect your thoughts and beliefs.  </a:t>
            </a:r>
          </a:p>
          <a:p>
            <a:pPr lvl="1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The doctor and other staff must respect your privacy.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38E9D-A3B7-1D4C-B077-D6362CEE695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2710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The doctor must respect your personal privacy during exams, treatments or personal care.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38E9D-A3B7-1D4C-B077-D6362CEE695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5268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It is your right to say no to health care treatment even if it might save your life.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38E9D-A3B7-1D4C-B077-D6362CEE695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041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Ask as many questions as you need about your health care until you understand. 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It is your job to tell the doctor if you do not understand.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38E9D-A3B7-1D4C-B077-D6362CEE695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3819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Only your care team and those you give permission may look at your health care records.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You can choose others to look at your health care records.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38E9D-A3B7-1D4C-B077-D6362CEE695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0184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You must be given a copy of your health care records if you ask.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You could be charged a fee for making copies.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38E9D-A3B7-1D4C-B077-D6362CEE695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3289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You have the right for your end-of-life choices to be respected.  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You have the right to receive hospice care for comfort at the end of your life.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38E9D-A3B7-1D4C-B077-D6362CEE695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357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 the training today, we will talk about:</a:t>
            </a:r>
          </a:p>
          <a:p>
            <a:pPr marL="0" lv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Your rights as a young person transitioning into adult health care.</a:t>
            </a:r>
          </a:p>
          <a:p>
            <a:pPr marL="0" lv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reasonable accommodations you may need when accessing adult health care.  </a:t>
            </a:r>
          </a:p>
          <a:p>
            <a:pPr marL="0" lv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supports you may need as you make decisions around adult health care.  </a:t>
            </a:r>
          </a:p>
          <a:p>
            <a:pPr marL="0" lv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This looks differently for many people.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38E9D-A3B7-1D4C-B077-D6362CEE695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0755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You have the right to be safe from discipline and mistreatment during health care.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38E9D-A3B7-1D4C-B077-D6362CEE695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87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You have the right to be safe from any form of abuse during health care.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38E9D-A3B7-1D4C-B077-D6362CEE695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4749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You may not be the final decision maker if you have a guardian.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Being safe and asking for reasonable accommodations are your rights even if you have a guardian.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38E9D-A3B7-1D4C-B077-D6362CEE695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621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 guardian should honor and respect your choices or preferences when possible.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38E9D-A3B7-1D4C-B077-D6362CEE695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136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Supported Decision making is about helping people make their own decision by using a variety of supports.  Supported Decision Making tools can help a person understand their choices, ask questions and communicate their decisions to others.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5211E-147F-BE44-9B8C-2163D127976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228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This Supported Decision-Making Tool focuses on the Health Living Life Domain. For each question, decide the level of support you need when making and communicating decision and choices about your Health Care. 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You have 3 choices, ”I can decide with no extra support. I need support with my decision. I need someone to decide for me.”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participants can review this and take it with them to complete on their own.  You can split into groups to have conversations about the tool or talk through as a whole group. 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It may be helpful to read through the questions and have the participants think about where they fall.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5211E-147F-BE44-9B8C-2163D127976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8032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These resources were used to create this training. 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It is important to understand how to transition to adult health care.  Understanding your rights when talking with doctors about your health care.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This training goes along with </a:t>
            </a: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the EZ-Reader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Understanding Your Rights.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Thank you for joining us. 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38E9D-A3B7-1D4C-B077-D6362CEE695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2179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38E9D-A3B7-1D4C-B077-D6362CEE695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533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Slide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Everyone has the right to quality health care. 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Building a trusting relationship with your doctors and other health care workers is your right.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38E9D-A3B7-1D4C-B077-D6362CEE695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965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38E9D-A3B7-1D4C-B077-D6362CEE695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290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ADA says reasonable accommodations must be available when going to the doctor.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38E9D-A3B7-1D4C-B077-D6362CEE695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348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Always let your doctor’s office know if you need additional physical accommodations.  Most business are ADA compliant.  Meaning, they have ramps, doors that automatically open, etc. 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You may need more and communicating the accommodations you need will help you feel supported.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38E9D-A3B7-1D4C-B077-D6362CEE695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582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Slide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 clear about how you best communicate and understand information. 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38E9D-A3B7-1D4C-B077-D6362CEE695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68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38E9D-A3B7-1D4C-B077-D6362CEE695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054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Ask participants what reasonable accommodations they need (if they are willing to share). 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38E9D-A3B7-1D4C-B077-D6362CEE695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42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22CD3-170B-6B16-065C-82FED4B1ED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98357"/>
            <a:ext cx="9144000" cy="1608480"/>
          </a:xfrm>
        </p:spPr>
        <p:txBody>
          <a:bodyPr anchor="b">
            <a:normAutofit/>
          </a:bodyPr>
          <a:lstStyle>
            <a:lvl1pPr algn="ctr">
              <a:defRPr sz="5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754C31-BF9C-5F4A-25F6-CC64E12CBC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40658"/>
            <a:ext cx="9144000" cy="169497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685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A5780-A45D-1A64-C466-460ACEBE6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009" y="987424"/>
            <a:ext cx="3932237" cy="1069975"/>
          </a:xfrm>
        </p:spPr>
        <p:txBody>
          <a:bodyPr anchor="b">
            <a:noAutofit/>
          </a:bodyPr>
          <a:lstStyle>
            <a:lvl1pPr algn="ctr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DD7B06-7C13-7D4B-7657-A0479C9E22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7926A7-F24A-B2D7-8830-BEE8D2CCB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5009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675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A5780-A45D-1A64-C466-460ACEBE6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6004" y="986779"/>
            <a:ext cx="3932237" cy="1069975"/>
          </a:xfrm>
        </p:spPr>
        <p:txBody>
          <a:bodyPr anchor="b">
            <a:noAutofit/>
          </a:bodyPr>
          <a:lstStyle>
            <a:lvl1pPr algn="ctr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DD7B06-7C13-7D4B-7657-A0479C9E22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8" y="1149178"/>
            <a:ext cx="6172200" cy="43990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7926A7-F24A-B2D7-8830-BEE8D2CCB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36005" y="2058516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0555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00587-438D-66E3-429F-A1D5E7878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188" y="987424"/>
            <a:ext cx="6172200" cy="1069975"/>
          </a:xfrm>
        </p:spPr>
        <p:txBody>
          <a:bodyPr anchor="ctr">
            <a:normAutofit/>
          </a:bodyPr>
          <a:lstStyle>
            <a:lvl1pPr algn="ctr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574A3-4D4B-EFCF-A310-D546E3BDC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057399"/>
            <a:ext cx="6172200" cy="38036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1ED255-E460-98DB-7568-60E41C4AE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500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39562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3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00587-438D-66E3-429F-A1D5E7878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790832"/>
            <a:ext cx="6172199" cy="1291753"/>
          </a:xfrm>
        </p:spPr>
        <p:txBody>
          <a:bodyPr anchor="ctr">
            <a:normAutofit/>
          </a:bodyPr>
          <a:lstStyle>
            <a:lvl1pPr algn="ctr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574A3-4D4B-EFCF-A310-D546E3BDC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8" y="2082584"/>
            <a:ext cx="6172200" cy="376280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1ED255-E460-98DB-7568-60E41C4AE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48360" y="2082585"/>
            <a:ext cx="3932237" cy="376280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5236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A5780-A45D-1A64-C466-460ACEBE6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009" y="987424"/>
            <a:ext cx="3932237" cy="1069975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DD7B06-7C13-7D4B-7657-A0479C9E22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7926A7-F24A-B2D7-8830-BEE8D2CCB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5009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95202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A5780-A45D-1A64-C466-460ACEBE6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6004" y="986779"/>
            <a:ext cx="3932237" cy="1069975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DD7B06-7C13-7D4B-7657-A0479C9E22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8" y="1149178"/>
            <a:ext cx="6172200" cy="43990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7926A7-F24A-B2D7-8830-BEE8D2CCB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36005" y="2058516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177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BE7CEC1-DC4A-ECD3-84C1-2006FFDD71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07307"/>
            <a:ext cx="10515600" cy="1325563"/>
          </a:xfrm>
        </p:spPr>
        <p:txBody>
          <a:bodyPr>
            <a:normAutofit/>
          </a:bodyPr>
          <a:lstStyle>
            <a:lvl1pPr algn="ctr">
              <a:defRPr sz="2000">
                <a:latin typeface="+mn-lt"/>
              </a:defRPr>
            </a:lvl1pPr>
          </a:lstStyle>
          <a:p>
            <a:r>
              <a:rPr lang="en-US" dirty="0"/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699882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3A248-E9E3-8571-19A2-3FC5F6AB9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0259"/>
            <a:ext cx="10515600" cy="850429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D0AA1-4FBB-4053-0159-FEC6AC6C3F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35E7B-17EA-D46C-2BE3-58EF1948C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D0DA4-B2F4-7E49-8D3E-8D4C4C3A82E1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E8485-8A11-4215-CD5F-260FAD62E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E6F496-E11A-3E82-62A4-196FABC0F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FFF3A-021B-5543-B805-0999F10E5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281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1A927-DE44-E684-A42C-71699571B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68537"/>
            <a:ext cx="10515600" cy="1945117"/>
          </a:xfrm>
        </p:spPr>
        <p:txBody>
          <a:bodyPr anchor="b"/>
          <a:lstStyle>
            <a:lvl1pPr>
              <a:defRPr sz="6000" b="1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B6823B-77B0-4927-7016-722399143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2433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3952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8182B-E7BF-0C39-AA82-B9D316B6E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3253"/>
            <a:ext cx="10515600" cy="812371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2711-2311-D8E6-5B15-07CEBDC14B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15297"/>
            <a:ext cx="5025887" cy="42616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1C7AFF-6B6E-C801-A32B-DBF1D429B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7912" y="1915297"/>
            <a:ext cx="5025888" cy="42616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807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8182B-E7BF-0C39-AA82-B9D316B6E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703" y="1000897"/>
            <a:ext cx="10602097" cy="824728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2711-2311-D8E6-5B15-07CEBDC14B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1703" y="1915297"/>
            <a:ext cx="5032871" cy="426166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1C7AFF-6B6E-C801-A32B-DBF1D429B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0928" y="1915297"/>
            <a:ext cx="5032872" cy="42616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303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6EF89-9EB2-90B6-108E-E4A3DB5E8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4973"/>
            <a:ext cx="10515600" cy="825715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423C1B-B58A-6C5C-628A-4A8412137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D0DA4-B2F4-7E49-8D3E-8D4C4C3A82E1}" type="datetimeFigureOut">
              <a:rPr lang="en-US" smtClean="0"/>
              <a:t>4/15/24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145F79-AB48-8805-FA91-DE042FEB7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EBDF95-1EEA-B6E5-C87D-74E964927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FFF3A-021B-5543-B805-0999F10E5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46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391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00587-438D-66E3-429F-A1D5E7878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009" y="987424"/>
            <a:ext cx="3932237" cy="1069975"/>
          </a:xfrm>
        </p:spPr>
        <p:txBody>
          <a:bodyPr anchor="b">
            <a:noAutofit/>
          </a:bodyPr>
          <a:lstStyle>
            <a:lvl1pPr algn="ctr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574A3-4D4B-EFCF-A310-D546E3BDC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1ED255-E460-98DB-7568-60E41C4AE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5009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0765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00587-438D-66E3-429F-A1D5E7878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8361" y="790832"/>
            <a:ext cx="3932237" cy="1291753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574A3-4D4B-EFCF-A310-D546E3BDC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8" y="1149178"/>
            <a:ext cx="6172200" cy="469621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1ED255-E460-98DB-7568-60E41C4AE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48360" y="2082585"/>
            <a:ext cx="3932237" cy="3762805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8728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F6AA1D-06E4-72C9-30C1-85F3ED5E4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BB660-3CD4-D107-A150-F6A8CD850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2D9A5-731C-C782-2554-872D2798A9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D0DA4-B2F4-7E49-8D3E-8D4C4C3A82E1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6091D5-FCBF-44D5-F0D8-80873D71FD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FAE4F-146A-3CCC-4016-C02F8B9B5A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FFF3A-021B-5543-B805-0999F10E5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032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7" r:id="rId11"/>
    <p:sldLayoutId id="2147483664" r:id="rId12"/>
    <p:sldLayoutId id="2147483665" r:id="rId13"/>
    <p:sldLayoutId id="2147483666" r:id="rId14"/>
    <p:sldLayoutId id="2147483662" r:id="rId15"/>
    <p:sldLayoutId id="214748366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3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s://www.pngall.com/thinking-man-png/download/34830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fecoursetools.com/lifecourse-library/exploring-the-life-domains/supported-decision-making/" TargetMode="External"/><Relationship Id="rId7" Type="http://schemas.openxmlformats.org/officeDocument/2006/relationships/hyperlink" Target="http://www.caringinfo.org/planning/advance-directives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lawhelp.org/dc/resource/frequently-asked-questions-about-durable-powe" TargetMode="External"/><Relationship Id="rId5" Type="http://schemas.openxmlformats.org/officeDocument/2006/relationships/hyperlink" Target="http://www.hhs.gov/hipaa/for-individuals/guidance-materials-for-consumers/index.html" TargetMode="External"/><Relationship Id="rId4" Type="http://schemas.openxmlformats.org/officeDocument/2006/relationships/hyperlink" Target="http://www.cincinnatichildrens.org/patients/visit/visiting-guidelines/rights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ringinfo.org/planning/advance-directives/power-of-attorney-and-caregiving/" TargetMode="External"/><Relationship Id="rId7" Type="http://schemas.openxmlformats.org/officeDocument/2006/relationships/hyperlink" Target="http://www.cphs.berkeley.edu/hipaa/hipaa18.html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lifecoursetools.com/lifecourse-library/exploring-the-life-domains/abuse-awareness-and-prevention/" TargetMode="External"/><Relationship Id="rId5" Type="http://schemas.openxmlformats.org/officeDocument/2006/relationships/hyperlink" Target="http://www.youtube.com/watch?v=om2IPAcADas" TargetMode="External"/><Relationship Id="rId4" Type="http://schemas.openxmlformats.org/officeDocument/2006/relationships/hyperlink" Target="http://www.youtube.com/watch?v=FKTHncn-5Vs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9F89995-45D5-8878-0D56-EAFF8B9CC5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972900"/>
            <a:ext cx="9144000" cy="1608480"/>
          </a:xfrm>
        </p:spPr>
        <p:txBody>
          <a:bodyPr>
            <a:noAutofit/>
          </a:bodyPr>
          <a:lstStyle/>
          <a:p>
            <a:r>
              <a:rPr lang="en-US" sz="4400" dirty="0"/>
              <a:t>Understanding Your Rights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E428DA-FA4E-33AC-C488-FFF0FBFC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23" r="-305" b="39474"/>
          <a:stretch/>
        </p:blipFill>
        <p:spPr>
          <a:xfrm>
            <a:off x="4115502" y="2299853"/>
            <a:ext cx="3947180" cy="247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638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8CBCD-2509-13E1-D2A0-7D52B4F01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790832"/>
            <a:ext cx="6172199" cy="1291753"/>
          </a:xfrm>
        </p:spPr>
        <p:txBody>
          <a:bodyPr>
            <a:noAutofit/>
          </a:bodyPr>
          <a:lstStyle/>
          <a:p>
            <a:r>
              <a:rPr lang="en-US" dirty="0"/>
              <a:t>Your Right to Bring a Support Person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A7CE9-5CFB-2B45-2B74-A676716AF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8" y="2082584"/>
            <a:ext cx="6172200" cy="3762805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You have the right to bring anyone you need to support you when you visit a doctor.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Ask someone you trust to support you. </a:t>
            </a:r>
          </a:p>
          <a:p>
            <a:pPr lvl="1"/>
            <a:r>
              <a:rPr lang="en-US" dirty="0"/>
              <a:t>Family member</a:t>
            </a:r>
          </a:p>
          <a:p>
            <a:pPr lvl="1"/>
            <a:r>
              <a:rPr lang="en-US" dirty="0"/>
              <a:t>Close friend</a:t>
            </a:r>
          </a:p>
          <a:p>
            <a:pPr lvl="1"/>
            <a:r>
              <a:rPr lang="en-US" dirty="0"/>
              <a:t>Support staff</a:t>
            </a:r>
          </a:p>
          <a:p>
            <a:pPr lvl="1"/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28D94CE-2D54-DF8F-F050-6FE7CA53221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7594D4-22F6-E32B-3CD0-8CF893EE2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182" y="2082585"/>
            <a:ext cx="4446592" cy="308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28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3A031-0929-6DC2-6CFD-6ACC72682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729" y="790832"/>
            <a:ext cx="6820259" cy="1291753"/>
          </a:xfrm>
        </p:spPr>
        <p:txBody>
          <a:bodyPr>
            <a:normAutofit/>
          </a:bodyPr>
          <a:lstStyle/>
          <a:p>
            <a:r>
              <a:rPr lang="en-US" dirty="0"/>
              <a:t>How Can a Support Person Help? 1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43FE46-B3AD-AFD6-D572-EA021D2AD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8" y="2082584"/>
            <a:ext cx="6172200" cy="376280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A support person can. . .  </a:t>
            </a:r>
          </a:p>
          <a:p>
            <a:endParaRPr lang="en-US" dirty="0"/>
          </a:p>
          <a:p>
            <a:r>
              <a:rPr lang="en-US" dirty="0"/>
              <a:t>help with getting into and out of the health care setting.</a:t>
            </a:r>
          </a:p>
          <a:p>
            <a:endParaRPr lang="en-US" dirty="0"/>
          </a:p>
          <a:p>
            <a:r>
              <a:rPr lang="en-US" dirty="0"/>
              <a:t>remind you of things to talk about at the health care appointment.</a:t>
            </a:r>
          </a:p>
          <a:p>
            <a:endParaRPr lang="en-US" dirty="0"/>
          </a:p>
          <a:p>
            <a:r>
              <a:rPr lang="en-US" dirty="0"/>
              <a:t>help by taking notes at the health care appointment.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78AE6B-2901-E37A-7C8F-B6A255B5ACF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B9A995-679D-62BE-7357-87929F9234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41" t="5174" r="12088"/>
          <a:stretch/>
        </p:blipFill>
        <p:spPr>
          <a:xfrm>
            <a:off x="7686287" y="2082584"/>
            <a:ext cx="3856382" cy="330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064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DF8C8-D63B-E269-AB67-EEDBBF17B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36" y="790832"/>
            <a:ext cx="7034980" cy="1291753"/>
          </a:xfrm>
        </p:spPr>
        <p:txBody>
          <a:bodyPr>
            <a:normAutofit/>
          </a:bodyPr>
          <a:lstStyle/>
          <a:p>
            <a:r>
              <a:rPr lang="en-US" dirty="0"/>
              <a:t>How Can a Support Person Help?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BBA49-CF53-55F1-8136-E00B5DB00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8" y="2082584"/>
            <a:ext cx="6172200" cy="37628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A support person can. . . </a:t>
            </a:r>
          </a:p>
          <a:p>
            <a:endParaRPr lang="en-US" sz="2800" dirty="0"/>
          </a:p>
          <a:p>
            <a:r>
              <a:rPr lang="en-US" sz="2800" dirty="0"/>
              <a:t>discuss pros and cons of a medication or treatment.</a:t>
            </a:r>
          </a:p>
          <a:p>
            <a:endParaRPr lang="en-US" sz="2800" dirty="0"/>
          </a:p>
          <a:p>
            <a:r>
              <a:rPr lang="en-US" sz="2800" dirty="0"/>
              <a:t>help you ask the doctor questions.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0E31D43-189B-5020-5CA3-A4C1B6CCA7E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141737-960B-CC03-E2F3-FB395489C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6235" y="2082584"/>
            <a:ext cx="4216485" cy="291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4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4C979-0E9D-AE48-5E92-FEA5A5C3D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6004" y="986779"/>
            <a:ext cx="3932237" cy="1069975"/>
          </a:xfrm>
        </p:spPr>
        <p:txBody>
          <a:bodyPr>
            <a:normAutofit/>
          </a:bodyPr>
          <a:lstStyle/>
          <a:p>
            <a:r>
              <a:rPr lang="en-US" sz="4000" dirty="0"/>
              <a:t>Respect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3B24B-063F-D0B4-3612-068C314490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36005" y="2058516"/>
            <a:ext cx="3932237" cy="3811588"/>
          </a:xfrm>
        </p:spPr>
        <p:txBody>
          <a:bodyPr>
            <a:normAutofit/>
          </a:bodyPr>
          <a:lstStyle/>
          <a:p>
            <a:r>
              <a:rPr lang="en-US" dirty="0"/>
              <a:t>What does it mean to be treated with respect by doctors and health care workers? 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E7FF35DB-B32E-A736-03BE-26E44F6A3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2998" r="2998"/>
          <a:stretch>
            <a:fillRect/>
          </a:stretch>
        </p:blipFill>
        <p:spPr>
          <a:xfrm>
            <a:off x="623887" y="1229498"/>
            <a:ext cx="6172200" cy="439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512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53296-7365-32CD-809C-36DEB38DD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6004" y="986779"/>
            <a:ext cx="3932237" cy="1069975"/>
          </a:xfrm>
        </p:spPr>
        <p:txBody>
          <a:bodyPr>
            <a:noAutofit/>
          </a:bodyPr>
          <a:lstStyle/>
          <a:p>
            <a:r>
              <a:rPr lang="en-US" dirty="0"/>
              <a:t>Your Right to Privacy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C3AAB4F-2FEA-85B9-A2BF-5CB6D7359E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728" r="1728"/>
          <a:stretch/>
        </p:blipFill>
        <p:spPr>
          <a:xfrm>
            <a:off x="623887" y="1522412"/>
            <a:ext cx="6172200" cy="4398963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C616C-A5EE-E662-D3A6-4AC6B1AB6C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36005" y="2058516"/>
            <a:ext cx="3932237" cy="3811588"/>
          </a:xfrm>
        </p:spPr>
        <p:txBody>
          <a:bodyPr>
            <a:noAutofit/>
          </a:bodyPr>
          <a:lstStyle/>
          <a:p>
            <a:r>
              <a:rPr lang="en-US" dirty="0"/>
              <a:t>Right to privacy means you can see the doctor by yourself.</a:t>
            </a:r>
          </a:p>
          <a:p>
            <a:endParaRPr lang="en-US" dirty="0"/>
          </a:p>
          <a:p>
            <a:r>
              <a:rPr lang="en-US" dirty="0"/>
              <a:t>The doctor cannot talk to anyone about your health care unless you say it is okay.  </a:t>
            </a:r>
          </a:p>
        </p:txBody>
      </p:sp>
    </p:spTree>
    <p:extLst>
      <p:ext uri="{BB962C8B-B14F-4D97-AF65-F5344CB8AC3E}">
        <p14:creationId xmlns:p14="http://schemas.microsoft.com/office/powerpoint/2010/main" val="2444183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A1A64-AE72-68DF-CFE9-61A81D841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6004" y="986779"/>
            <a:ext cx="3932237" cy="1069975"/>
          </a:xfrm>
        </p:spPr>
        <p:txBody>
          <a:bodyPr>
            <a:noAutofit/>
          </a:bodyPr>
          <a:lstStyle/>
          <a:p>
            <a:r>
              <a:rPr lang="en-US" dirty="0"/>
              <a:t>Your Right to Choose Health Care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790DFEC-6730-BE91-972A-EFD1B5A813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3230" r="3230"/>
          <a:stretch/>
        </p:blipFill>
        <p:spPr>
          <a:xfrm>
            <a:off x="623887" y="1522412"/>
            <a:ext cx="6172200" cy="4398963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10C073-89B5-DF0B-C832-91F264925D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36005" y="2058516"/>
            <a:ext cx="3932237" cy="3811588"/>
          </a:xfrm>
        </p:spPr>
        <p:txBody>
          <a:bodyPr>
            <a:noAutofit/>
          </a:bodyPr>
          <a:lstStyle/>
          <a:p>
            <a:endParaRPr lang="en-US" dirty="0"/>
          </a:p>
          <a:p>
            <a:r>
              <a:rPr lang="en-US" dirty="0"/>
              <a:t>It is your right to say yes or no to health care.</a:t>
            </a:r>
          </a:p>
          <a:p>
            <a:endParaRPr lang="en-US" dirty="0"/>
          </a:p>
          <a:p>
            <a:r>
              <a:rPr lang="en-US" dirty="0"/>
              <a:t>It is your right to have a health care plan that you agree with.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971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F7AA8-681D-A904-714D-26D2DB5AE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6004" y="986779"/>
            <a:ext cx="3932237" cy="1069975"/>
          </a:xfrm>
        </p:spPr>
        <p:txBody>
          <a:bodyPr>
            <a:noAutofit/>
          </a:bodyPr>
          <a:lstStyle/>
          <a:p>
            <a:r>
              <a:rPr lang="en-US" dirty="0"/>
              <a:t>Your Right to Informed Consent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F86FCB7-9DEF-F447-32B1-201E609A5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2113" r="2113"/>
          <a:stretch/>
        </p:blipFill>
        <p:spPr>
          <a:xfrm>
            <a:off x="623887" y="1471612"/>
            <a:ext cx="6172200" cy="4398963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1A0A2-C1E8-6AAC-0417-AEE228F0D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36005" y="2058516"/>
            <a:ext cx="3932237" cy="3811588"/>
          </a:xfrm>
        </p:spPr>
        <p:txBody>
          <a:bodyPr>
            <a:noAutofit/>
          </a:bodyPr>
          <a:lstStyle/>
          <a:p>
            <a:endParaRPr lang="en-US" dirty="0"/>
          </a:p>
          <a:p>
            <a:r>
              <a:rPr lang="en-US" dirty="0"/>
              <a:t>Informed consent means you have the right to understand before saying yes to treatment.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5072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B9D97-1D7B-A5E5-BEB1-5E7E3D3BC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6004" y="986779"/>
            <a:ext cx="3932237" cy="1069975"/>
          </a:xfrm>
        </p:spPr>
        <p:txBody>
          <a:bodyPr>
            <a:noAutofit/>
          </a:bodyPr>
          <a:lstStyle/>
          <a:p>
            <a:r>
              <a:rPr lang="en-US" dirty="0"/>
              <a:t>Your Right to Private Health Care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56462A0-F6FD-ACA8-4C2B-FDED486C8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3230" r="3230"/>
          <a:stretch/>
        </p:blipFill>
        <p:spPr>
          <a:xfrm>
            <a:off x="623887" y="1471612"/>
            <a:ext cx="6172200" cy="4398963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E4321-732C-E37F-C3F1-80F50A686D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36005" y="2058516"/>
            <a:ext cx="3932237" cy="3811588"/>
          </a:xfrm>
        </p:spPr>
        <p:txBody>
          <a:bodyPr>
            <a:no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You have the right to look at your health care records.</a:t>
            </a:r>
          </a:p>
          <a:p>
            <a:endParaRPr lang="en-US" dirty="0"/>
          </a:p>
          <a:p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433391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CA9C9-626B-B4D3-00E7-35932D46E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6004" y="986779"/>
            <a:ext cx="3932237" cy="1069975"/>
          </a:xfrm>
        </p:spPr>
        <p:txBody>
          <a:bodyPr>
            <a:noAutofit/>
          </a:bodyPr>
          <a:lstStyle/>
          <a:p>
            <a:r>
              <a:rPr lang="en-US" dirty="0"/>
              <a:t>Your Right to Your Health Care Records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6029E27-DFFB-865A-3DE5-6AE9756778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3230" r="3230"/>
          <a:stretch/>
        </p:blipFill>
        <p:spPr>
          <a:xfrm>
            <a:off x="623887" y="1471612"/>
            <a:ext cx="6172200" cy="4398963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AFFAD-DFEC-EFBA-0CCB-3427D065CC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36005" y="2058516"/>
            <a:ext cx="3932237" cy="3811588"/>
          </a:xfrm>
        </p:spPr>
        <p:txBody>
          <a:bodyPr>
            <a:noAutofit/>
          </a:bodyPr>
          <a:lstStyle/>
          <a:p>
            <a:r>
              <a:rPr lang="en-US" dirty="0"/>
              <a:t>Ask for your health care records in writing.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Email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Letter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764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CE0C5-748A-B189-7150-26B4DAED9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6004" y="986779"/>
            <a:ext cx="3932237" cy="1069975"/>
          </a:xfrm>
        </p:spPr>
        <p:txBody>
          <a:bodyPr>
            <a:noAutofit/>
          </a:bodyPr>
          <a:lstStyle/>
          <a:p>
            <a:r>
              <a:rPr lang="en-US" dirty="0"/>
              <a:t>Your Right to </a:t>
            </a:r>
            <a:br>
              <a:rPr lang="en-US" dirty="0"/>
            </a:br>
            <a:r>
              <a:rPr lang="en-US" dirty="0"/>
              <a:t>End-of-Life Care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BC39785-2115-3E24-97D5-7DE76C8089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450" r="1450"/>
          <a:stretch/>
        </p:blipFill>
        <p:spPr>
          <a:xfrm>
            <a:off x="623887" y="1471612"/>
            <a:ext cx="6172200" cy="4398963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EE597-8A17-A4D2-FDD5-93987D72AF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36005" y="2058516"/>
            <a:ext cx="3932237" cy="3811588"/>
          </a:xfrm>
        </p:spPr>
        <p:txBody>
          <a:bodyPr>
            <a:noAutofit/>
          </a:bodyPr>
          <a:lstStyle/>
          <a:p>
            <a:r>
              <a:rPr lang="en-US" dirty="0"/>
              <a:t>You have the right to get information about end-of-life care.</a:t>
            </a:r>
          </a:p>
        </p:txBody>
      </p:sp>
    </p:spTree>
    <p:extLst>
      <p:ext uri="{BB962C8B-B14F-4D97-AF65-F5344CB8AC3E}">
        <p14:creationId xmlns:p14="http://schemas.microsoft.com/office/powerpoint/2010/main" val="2770469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4AAB6-6AD1-9125-8E28-8E76E5A9E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CDBC3-1790-0E12-1786-77FD3132E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participant will: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Define their rights as they transition into adult health care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Identify reasonable accommodations needed for adult health care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Recognize the supports needed to make adult health care decisions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4279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20E82-24BB-4305-036F-05074432B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6004" y="986779"/>
            <a:ext cx="3932237" cy="1069975"/>
          </a:xfrm>
        </p:spPr>
        <p:txBody>
          <a:bodyPr>
            <a:noAutofit/>
          </a:bodyPr>
          <a:lstStyle/>
          <a:p>
            <a:r>
              <a:rPr lang="en-US" dirty="0"/>
              <a:t>Your Right to Be Safe in Health Care Setting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86B48-3E23-6D7E-5B12-724E091F9C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36005" y="2058516"/>
            <a:ext cx="3932237" cy="3811588"/>
          </a:xfrm>
        </p:spPr>
        <p:txBody>
          <a:bodyPr>
            <a:normAutofit/>
          </a:bodyPr>
          <a:lstStyle/>
          <a:p>
            <a:r>
              <a:rPr lang="en-US" dirty="0"/>
              <a:t>You have the right to be safe from any form of abuse during health care.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576877B-A2C0-AD36-BA20-FA7F019DAA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450" r="1450"/>
          <a:stretch>
            <a:fillRect/>
          </a:stretch>
        </p:blipFill>
        <p:spPr>
          <a:xfrm>
            <a:off x="623887" y="1471571"/>
            <a:ext cx="6172200" cy="439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6432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20E82-24BB-4305-036F-05074432B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6004" y="986779"/>
            <a:ext cx="3932237" cy="1069975"/>
          </a:xfrm>
        </p:spPr>
        <p:txBody>
          <a:bodyPr>
            <a:noAutofit/>
          </a:bodyPr>
          <a:lstStyle/>
          <a:p>
            <a:r>
              <a:rPr lang="en-US" dirty="0"/>
              <a:t>Your Right to Be Safe in Health Care Setting 2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433E318-0E2D-9A31-2B37-640B6E34F3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3230" r="3230"/>
          <a:stretch/>
        </p:blipFill>
        <p:spPr>
          <a:xfrm>
            <a:off x="623887" y="1522412"/>
            <a:ext cx="6172200" cy="4398963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86B48-3E23-6D7E-5B12-724E091F9C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36005" y="2058516"/>
            <a:ext cx="3932237" cy="3811588"/>
          </a:xfrm>
        </p:spPr>
        <p:txBody>
          <a:bodyPr>
            <a:normAutofit/>
          </a:bodyPr>
          <a:lstStyle/>
          <a:p>
            <a:r>
              <a:rPr lang="en-US" dirty="0"/>
              <a:t>Discipline and mistreatment during health care can be a form of: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Restraint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Seclusion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Harassment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Physical Punishment</a:t>
            </a:r>
          </a:p>
        </p:txBody>
      </p:sp>
    </p:spTree>
    <p:extLst>
      <p:ext uri="{BB962C8B-B14F-4D97-AF65-F5344CB8AC3E}">
        <p14:creationId xmlns:p14="http://schemas.microsoft.com/office/powerpoint/2010/main" val="2471737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FF40C-EED2-8DA3-4089-C5E422A01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6004" y="986779"/>
            <a:ext cx="3932237" cy="1069975"/>
          </a:xfrm>
        </p:spPr>
        <p:txBody>
          <a:bodyPr>
            <a:normAutofit/>
          </a:bodyPr>
          <a:lstStyle/>
          <a:p>
            <a:r>
              <a:rPr lang="en-US" dirty="0"/>
              <a:t>Guardianship 1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6B51147-78A0-AF97-CD4C-830C45B12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450" r="1450"/>
          <a:stretch/>
        </p:blipFill>
        <p:spPr>
          <a:xfrm>
            <a:off x="623887" y="1471612"/>
            <a:ext cx="6172200" cy="4398963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A6E44-08B1-A717-2D8F-B680E62C05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36005" y="2058516"/>
            <a:ext cx="3932237" cy="3811588"/>
          </a:xfrm>
        </p:spPr>
        <p:txBody>
          <a:bodyPr>
            <a:noAutofit/>
          </a:bodyPr>
          <a:lstStyle/>
          <a:p>
            <a:r>
              <a:rPr lang="en-US" b="1" dirty="0"/>
              <a:t>Guardianship</a:t>
            </a:r>
            <a:r>
              <a:rPr lang="en-US" dirty="0"/>
              <a:t> means someone has the legal right to make decisions for you.  </a:t>
            </a:r>
          </a:p>
        </p:txBody>
      </p:sp>
    </p:spTree>
    <p:extLst>
      <p:ext uri="{BB962C8B-B14F-4D97-AF65-F5344CB8AC3E}">
        <p14:creationId xmlns:p14="http://schemas.microsoft.com/office/powerpoint/2010/main" val="19854428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EF25C-A542-615D-BCF1-E85BF264D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6004" y="986779"/>
            <a:ext cx="3932237" cy="1069975"/>
          </a:xfrm>
        </p:spPr>
        <p:txBody>
          <a:bodyPr>
            <a:normAutofit/>
          </a:bodyPr>
          <a:lstStyle/>
          <a:p>
            <a:r>
              <a:rPr lang="en-US" dirty="0"/>
              <a:t>Guardianship 2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DA63A9F-EB4B-6A4C-5647-355DEE71A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450" r="1450"/>
          <a:stretch/>
        </p:blipFill>
        <p:spPr>
          <a:xfrm>
            <a:off x="623887" y="1471612"/>
            <a:ext cx="6172200" cy="4398963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1629F-3557-BC9D-CD0C-5BFF0ED5CE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36005" y="2058516"/>
            <a:ext cx="3932237" cy="3811588"/>
          </a:xfrm>
        </p:spPr>
        <p:txBody>
          <a:bodyPr>
            <a:noAutofit/>
          </a:bodyPr>
          <a:lstStyle/>
          <a:p>
            <a:r>
              <a:rPr lang="en-US" dirty="0"/>
              <a:t>A guardian can help you learn more about making decisions for health care. </a:t>
            </a:r>
          </a:p>
          <a:p>
            <a:endParaRPr lang="en-US" dirty="0"/>
          </a:p>
          <a:p>
            <a:r>
              <a:rPr lang="en-US" dirty="0"/>
              <a:t>A guardian can help you gain skills so you may not need a guardian in the future.  </a:t>
            </a:r>
          </a:p>
        </p:txBody>
      </p:sp>
    </p:spTree>
    <p:extLst>
      <p:ext uri="{BB962C8B-B14F-4D97-AF65-F5344CB8AC3E}">
        <p14:creationId xmlns:p14="http://schemas.microsoft.com/office/powerpoint/2010/main" val="9619322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1B65D-55C6-FA09-C40A-C22E6DC0A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41BEE-DFA6-173A-74D0-86DDC5FA0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8" y="1436708"/>
            <a:ext cx="6172200" cy="44086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Today, you learned about your health care rights and how to communicate your health care needs. 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When thinking about managing your adult health care, supported decision making tools can help you in the process.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1F54A5-12B2-1AF5-FA93-7128FD506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197941" y="1436708"/>
            <a:ext cx="3005761" cy="342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E69431-1A0C-3C68-1AE6-6A435D80EE67}"/>
              </a:ext>
            </a:extLst>
          </p:cNvPr>
          <p:cNvSpPr txBox="1"/>
          <p:nvPr/>
        </p:nvSpPr>
        <p:spPr>
          <a:xfrm>
            <a:off x="4657696" y="7085957"/>
            <a:ext cx="2876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www.pngall.com/thinking-man-png/download/34830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nc/3.0/"/>
              </a:rPr>
              <a:t>CC BY-NC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5101701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840B7FF6-7A67-4D27-534C-031F8CD17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790832"/>
            <a:ext cx="6172199" cy="1291753"/>
          </a:xfrm>
        </p:spPr>
        <p:txBody>
          <a:bodyPr>
            <a:normAutofit/>
          </a:bodyPr>
          <a:lstStyle/>
          <a:p>
            <a:r>
              <a:rPr lang="en-US" dirty="0"/>
              <a:t>Exploring Decision Making Supports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3E3EB-08BE-9931-3528-B73007607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</a:rPr>
              <a:t>This 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tool can help you make choices and decisions about your health care.  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800" b="0" i="0" dirty="0">
                <a:solidFill>
                  <a:srgbClr val="000000"/>
                </a:solidFill>
                <a:effectLst/>
              </a:rPr>
              <a:t>It can help determine how much support might be needed for making and communicating decisions.</a:t>
            </a:r>
            <a:endParaRPr lang="en-US" sz="2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622A77-4803-A4A7-7B65-CA44F6F302B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form for exploring decision making supports for health with a table with several prompts such as can I make medical choices in an emergency and three response options: I can decide with no extra support, I need support with my decision, and I need someone to decide for me.">
            <a:extLst>
              <a:ext uri="{FF2B5EF4-FFF2-40B4-BE49-F238E27FC236}">
                <a16:creationId xmlns:a16="http://schemas.microsoft.com/office/drawing/2014/main" id="{4E0F9243-2F91-3086-420C-33ED7AB03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9053" y="1012609"/>
            <a:ext cx="3513453" cy="469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053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3E4FC-4378-39C1-A3C3-D54DD56CF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AA00E-E93D-3E51-7598-A40B1E2605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>
                <a:effectLst/>
                <a:latin typeface="Calibri" panose="020F0502020204030204" pitchFamily="34" charset="0"/>
              </a:rPr>
              <a:t>Charting the LifeCourse: Supported Decision Making </a:t>
            </a:r>
            <a:endParaRPr lang="en-US" dirty="0"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effectLst/>
                <a:latin typeface="Calibri" panose="020F0502020204030204" pitchFamily="34" charset="0"/>
                <a:hlinkClick r:id="rId3"/>
              </a:rPr>
              <a:t>www.lifecoursetools.com/lifecourse-library/exploring-the-life-domains/supported-decision-making/</a:t>
            </a:r>
            <a:r>
              <a:rPr lang="en-US" dirty="0">
                <a:effectLst/>
                <a:latin typeface="Calibri" panose="020F0502020204030204" pitchFamily="34" charset="0"/>
              </a:rPr>
              <a:t>  </a:t>
            </a:r>
          </a:p>
          <a:p>
            <a:pPr marL="0" indent="0">
              <a:buNone/>
            </a:pPr>
            <a:r>
              <a:rPr lang="en-US" b="1" dirty="0">
                <a:effectLst/>
                <a:latin typeface="Calibri" panose="020F0502020204030204" pitchFamily="34" charset="0"/>
              </a:rPr>
              <a:t>Cincinnati Children’s Hospital Patient Rights </a:t>
            </a:r>
            <a:endParaRPr lang="en-US" dirty="0"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effectLst/>
                <a:latin typeface="Calibri" panose="020F0502020204030204" pitchFamily="34" charset="0"/>
                <a:hlinkClick r:id="rId4"/>
              </a:rPr>
              <a:t>www.cincinnatichildrens.org/patients/visit/visiting-guidelines/rights</a:t>
            </a:r>
            <a:r>
              <a:rPr lang="en-US" dirty="0">
                <a:effectLst/>
                <a:latin typeface="Calibri" panose="020F0502020204030204" pitchFamily="34" charset="0"/>
              </a:rPr>
              <a:t>  </a:t>
            </a:r>
          </a:p>
          <a:p>
            <a:pPr marL="0" indent="0">
              <a:buNone/>
            </a:pPr>
            <a:r>
              <a:rPr lang="en-US" b="1" dirty="0">
                <a:effectLst/>
                <a:latin typeface="Calibri" panose="020F0502020204030204" pitchFamily="34" charset="0"/>
              </a:rPr>
              <a:t>Your Rights Under HIPAA </a:t>
            </a:r>
            <a:endParaRPr lang="en-US" dirty="0"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effectLst/>
                <a:latin typeface="Calibri" panose="020F0502020204030204" pitchFamily="34" charset="0"/>
                <a:hlinkClick r:id="rId5"/>
              </a:rPr>
              <a:t>www.hhs.gov/hipaa/for-individuals/guidance-materials-for-consumers/index.html</a:t>
            </a:r>
            <a:r>
              <a:rPr lang="en-US" dirty="0">
                <a:effectLst/>
                <a:latin typeface="Calibri" panose="020F0502020204030204" pitchFamily="34" charset="0"/>
              </a:rPr>
              <a:t>  </a:t>
            </a:r>
          </a:p>
          <a:p>
            <a:pPr marL="0" indent="0">
              <a:buNone/>
            </a:pPr>
            <a:r>
              <a:rPr lang="en-US" b="1" dirty="0">
                <a:effectLst/>
                <a:latin typeface="Calibri" panose="020F0502020204030204" pitchFamily="34" charset="0"/>
              </a:rPr>
              <a:t>Frequently Asked Questions About Durable Powers of Attorney for Health Care </a:t>
            </a:r>
            <a:endParaRPr lang="en-US" dirty="0"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effectLst/>
                <a:latin typeface="Calibri" panose="020F0502020204030204" pitchFamily="34" charset="0"/>
                <a:hlinkClick r:id="rId6"/>
              </a:rPr>
              <a:t>www.lawhelp.org/dc/resource/frequently-asked-questions-about-durable-powe</a:t>
            </a:r>
            <a:r>
              <a:rPr lang="en-US" dirty="0">
                <a:effectLst/>
                <a:latin typeface="Calibri" panose="020F0502020204030204" pitchFamily="34" charset="0"/>
              </a:rPr>
              <a:t>  </a:t>
            </a:r>
          </a:p>
          <a:p>
            <a:pPr marL="0" indent="0">
              <a:buNone/>
            </a:pPr>
            <a:r>
              <a:rPr lang="en-US" b="1" dirty="0">
                <a:effectLst/>
                <a:latin typeface="Calibri" panose="020F0502020204030204" pitchFamily="34" charset="0"/>
              </a:rPr>
              <a:t>Advance Directives </a:t>
            </a:r>
            <a:endParaRPr lang="en-US" dirty="0"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effectLst/>
                <a:latin typeface="Calibri" panose="020F0502020204030204" pitchFamily="34" charset="0"/>
                <a:hlinkClick r:id="rId7"/>
              </a:rPr>
              <a:t>www.caringinfo.org/planning/advance-directives/</a:t>
            </a:r>
            <a:r>
              <a:rPr lang="en-US" dirty="0">
                <a:effectLst/>
                <a:latin typeface="Calibri" panose="020F0502020204030204" pitchFamily="34" charset="0"/>
              </a:rPr>
              <a:t> 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248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3E4FC-4378-39C1-A3C3-D54DD56CF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Continued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AA00E-E93D-3E51-7598-A40B1E260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99788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100" b="1" dirty="0">
                <a:effectLst/>
                <a:latin typeface="Calibri" panose="020F0502020204030204" pitchFamily="34" charset="0"/>
              </a:rPr>
              <a:t>Power of Attorney </a:t>
            </a:r>
            <a:endParaRPr lang="en-US" sz="3100" dirty="0"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3100" dirty="0">
                <a:effectLst/>
                <a:latin typeface="Calibri" panose="020F0502020204030204" pitchFamily="34" charset="0"/>
                <a:hlinkClick r:id="rId3"/>
              </a:rPr>
              <a:t>www.caringinfo.org/planning/advance-directives/power-of-attorney-and-caregiving/</a:t>
            </a:r>
            <a:r>
              <a:rPr lang="en-US" sz="3100" dirty="0">
                <a:effectLst/>
                <a:latin typeface="Calibri" panose="020F0502020204030204" pitchFamily="34" charset="0"/>
              </a:rPr>
              <a:t>  </a:t>
            </a:r>
          </a:p>
          <a:p>
            <a:pPr marL="0" indent="0">
              <a:buNone/>
            </a:pPr>
            <a:r>
              <a:rPr lang="en-US" sz="3100" b="1" dirty="0">
                <a:effectLst/>
                <a:latin typeface="Calibri" panose="020F0502020204030204" pitchFamily="34" charset="0"/>
              </a:rPr>
              <a:t>HHS OCR - HIPAA Rights </a:t>
            </a:r>
            <a:endParaRPr lang="en-US" sz="3100" dirty="0"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3100" dirty="0">
                <a:effectLst/>
                <a:latin typeface="Calibri" panose="020F0502020204030204" pitchFamily="34" charset="0"/>
                <a:hlinkClick r:id="rId4"/>
              </a:rPr>
              <a:t>www.youtube.com/watch?v=FKTHncn-5Vs</a:t>
            </a:r>
            <a:r>
              <a:rPr lang="en-US" sz="3100" dirty="0">
                <a:effectLst/>
                <a:latin typeface="Calibri" panose="020F0502020204030204" pitchFamily="34" charset="0"/>
              </a:rPr>
              <a:t>  </a:t>
            </a:r>
          </a:p>
          <a:p>
            <a:pPr marL="0" indent="0">
              <a:buNone/>
            </a:pPr>
            <a:r>
              <a:rPr lang="en-US" sz="3100" b="1" dirty="0">
                <a:effectLst/>
                <a:latin typeface="Calibri" panose="020F0502020204030204" pitchFamily="34" charset="0"/>
              </a:rPr>
              <a:t>HHS OCR - Communicating with Family, Friends, and Others Involved in Your Care </a:t>
            </a:r>
            <a:endParaRPr lang="en-US" sz="3100" dirty="0"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3100" dirty="0">
                <a:effectLst/>
                <a:latin typeface="Calibri" panose="020F0502020204030204" pitchFamily="34" charset="0"/>
                <a:hlinkClick r:id="rId5"/>
              </a:rPr>
              <a:t>www.youtube.com/watch?v=om2IPAcADas</a:t>
            </a:r>
            <a:r>
              <a:rPr lang="en-US" sz="3100" dirty="0">
                <a:effectLst/>
                <a:latin typeface="Calibri" panose="020F0502020204030204" pitchFamily="34" charset="0"/>
              </a:rPr>
              <a:t>  </a:t>
            </a:r>
          </a:p>
          <a:p>
            <a:pPr marL="0" indent="0">
              <a:buNone/>
            </a:pPr>
            <a:r>
              <a:rPr lang="en-US" sz="3100" b="1" dirty="0">
                <a:effectLst/>
                <a:latin typeface="Calibri" panose="020F0502020204030204" pitchFamily="34" charset="0"/>
              </a:rPr>
              <a:t>Abuse Awareness and Prevention </a:t>
            </a:r>
            <a:endParaRPr lang="en-US" sz="3100" dirty="0"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3100" dirty="0">
                <a:effectLst/>
                <a:latin typeface="Calibri" panose="020F0502020204030204" pitchFamily="34" charset="0"/>
                <a:hlinkClick r:id="rId6"/>
              </a:rPr>
              <a:t>www.lifecoursetools.com/lifecourse-library/exploring-the-life-domains/abuse-awareness-and-prevention/</a:t>
            </a:r>
            <a:r>
              <a:rPr lang="en-US" sz="3100" dirty="0">
                <a:effectLst/>
                <a:latin typeface="Calibri" panose="020F0502020204030204" pitchFamily="34" charset="0"/>
              </a:rPr>
              <a:t>  </a:t>
            </a:r>
          </a:p>
          <a:p>
            <a:pPr marL="0" indent="0">
              <a:buNone/>
            </a:pPr>
            <a:r>
              <a:rPr lang="en-US" sz="3100" b="1" dirty="0">
                <a:effectLst/>
                <a:latin typeface="Calibri" panose="020F0502020204030204" pitchFamily="34" charset="0"/>
              </a:rPr>
              <a:t>HIPAA PHI (Protected Health Information): Definition of PHI and List of 18 Identifiers </a:t>
            </a:r>
            <a:endParaRPr lang="en-US" sz="3100" dirty="0"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3100" dirty="0">
                <a:effectLst/>
                <a:latin typeface="Calibri" panose="020F0502020204030204" pitchFamily="34" charset="0"/>
                <a:hlinkClick r:id="rId7"/>
              </a:rPr>
              <a:t>www.cphs.berkeley.edu/hipaa/hipaa18.html</a:t>
            </a:r>
            <a:r>
              <a:rPr lang="en-US" sz="3100" dirty="0">
                <a:effectLst/>
                <a:latin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endParaRPr lang="en-US" sz="3100" dirty="0"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9153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488134E-F63D-6489-CB2C-0C0D90C9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8965" y="5263359"/>
            <a:ext cx="4823012" cy="1042329"/>
          </a:xfrm>
        </p:spPr>
        <p:txBody>
          <a:bodyPr/>
          <a:lstStyle/>
          <a:p>
            <a:pPr algn="ctr"/>
            <a:r>
              <a:rPr lang="en-US" dirty="0"/>
              <a:t>Acknowledgments</a:t>
            </a:r>
          </a:p>
        </p:txBody>
      </p:sp>
      <p:pic>
        <p:nvPicPr>
          <p:cNvPr id="10" name="Content Placeholder 9" descr="Community Life Guide a Project of Ohio Department of Developmental Disabilities developed by UCCEDD Ohio family to family and LifeCourse Nexus">
            <a:extLst>
              <a:ext uri="{FF2B5EF4-FFF2-40B4-BE49-F238E27FC236}">
                <a16:creationId xmlns:a16="http://schemas.microsoft.com/office/drawing/2014/main" id="{033C87F4-D371-6AF2-EB88-B9C9FDCDEC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2354" y="1073476"/>
            <a:ext cx="7636234" cy="4065588"/>
          </a:xfrm>
        </p:spPr>
      </p:pic>
    </p:spTree>
    <p:extLst>
      <p:ext uri="{BB962C8B-B14F-4D97-AF65-F5344CB8AC3E}">
        <p14:creationId xmlns:p14="http://schemas.microsoft.com/office/powerpoint/2010/main" val="3548614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1EEE8-236C-1AD8-605D-92E487549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1122833"/>
            <a:ext cx="5164031" cy="1291753"/>
          </a:xfrm>
        </p:spPr>
        <p:txBody>
          <a:bodyPr>
            <a:noAutofit/>
          </a:bodyPr>
          <a:lstStyle/>
          <a:p>
            <a:r>
              <a:rPr lang="en-US" sz="4000" dirty="0"/>
              <a:t>Health Care is a Right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35D3AA2-4A3D-5FAA-FD5C-411D26687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8" y="2700338"/>
            <a:ext cx="6172200" cy="3145051"/>
          </a:xfrm>
        </p:spPr>
        <p:txBody>
          <a:bodyPr/>
          <a:lstStyle/>
          <a:p>
            <a:endParaRPr lang="en-US" sz="3200" dirty="0"/>
          </a:p>
          <a:p>
            <a:pPr marL="0" indent="0">
              <a:buNone/>
            </a:pPr>
            <a:r>
              <a:rPr lang="en-US" sz="3200" dirty="0"/>
              <a:t>Having access to and using health care is your </a:t>
            </a:r>
            <a:r>
              <a:rPr lang="en-US" sz="3200" b="1" dirty="0"/>
              <a:t>right</a:t>
            </a:r>
            <a:r>
              <a:rPr lang="en-US" sz="3200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D30883-2717-49B1-C009-C24E18531A1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C45F83-87CA-0A50-8024-8B7DA12F7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7220" y="1768710"/>
            <a:ext cx="3906368" cy="296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35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AE060-8BEC-0FD9-DBF7-736752317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7774" y="1012825"/>
            <a:ext cx="5026026" cy="81280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Americans with Disabilities Act (ADA)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04E6677-8F7F-9978-6DAE-D8FD9282EB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7775" y="1914525"/>
            <a:ext cx="5026025" cy="39306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ADA is a law that protects you from being treated differently because of your disability.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ED3C70B-FB5B-595B-77FE-BACF385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1" y="2204508"/>
            <a:ext cx="5026025" cy="335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397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1F42EC6-15D4-1F44-0EF7-90F89E8FC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7774" y="1012825"/>
            <a:ext cx="5026026" cy="81280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Reasonable Accommodations 1</a:t>
            </a:r>
          </a:p>
        </p:txBody>
      </p:sp>
      <p:pic>
        <p:nvPicPr>
          <p:cNvPr id="8" name="Content Placeholder 7" descr="An adult using a wheelchair waits outside an elevator.">
            <a:extLst>
              <a:ext uri="{FF2B5EF4-FFF2-40B4-BE49-F238E27FC236}">
                <a16:creationId xmlns:a16="http://schemas.microsoft.com/office/drawing/2014/main" id="{DC616F4F-79E5-3CA6-A3A6-57F1AC53AE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1" y="2203690"/>
            <a:ext cx="5026025" cy="3352319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A65EE7-C5A1-C229-8CC0-738B8CB027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7775" y="1914525"/>
            <a:ext cx="5026025" cy="39306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 reasonable accommodation means to make changes to help give access.  </a:t>
            </a:r>
          </a:p>
        </p:txBody>
      </p:sp>
    </p:spTree>
    <p:extLst>
      <p:ext uri="{BB962C8B-B14F-4D97-AF65-F5344CB8AC3E}">
        <p14:creationId xmlns:p14="http://schemas.microsoft.com/office/powerpoint/2010/main" val="3715530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F2345-1112-8778-AAD0-0A0B69C85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7774" y="1012825"/>
            <a:ext cx="5026025" cy="81280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Reasonable Accommodations 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D558CA-FB6C-8792-8634-B2A127A689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7775" y="1914525"/>
            <a:ext cx="5026025" cy="39306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Physical accommodations help you get into or around a health care building.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048C3C1-4152-1BD9-BE87-16C88F674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1" y="2204508"/>
            <a:ext cx="5026025" cy="335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862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F638A-1F69-E3B2-D1AE-64BC32378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7774" y="1012825"/>
            <a:ext cx="5026025" cy="81280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Reasonable Accommodations 3</a:t>
            </a:r>
          </a:p>
        </p:txBody>
      </p:sp>
      <p:pic>
        <p:nvPicPr>
          <p:cNvPr id="4" name="Picture 3" descr="An adult in medical scrubs signs help where the right hand is in a thumbs up position and rests on the open palm of the left hand">
            <a:extLst>
              <a:ext uri="{FF2B5EF4-FFF2-40B4-BE49-F238E27FC236}">
                <a16:creationId xmlns:a16="http://schemas.microsoft.com/office/drawing/2014/main" id="{18A34157-ED0B-274B-195D-1B01CECEB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557" y="1914525"/>
            <a:ext cx="5487668" cy="3658445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F4FA69C-6B2C-DAF3-5E4A-A9EBE2D4E2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7775" y="1914525"/>
            <a:ext cx="5026025" cy="39306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Language accommodations help you communicate or understand things about health care.  </a:t>
            </a:r>
          </a:p>
        </p:txBody>
      </p:sp>
    </p:spTree>
    <p:extLst>
      <p:ext uri="{BB962C8B-B14F-4D97-AF65-F5344CB8AC3E}">
        <p14:creationId xmlns:p14="http://schemas.microsoft.com/office/powerpoint/2010/main" val="888037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08ED4-EE9A-7CD7-9276-97C756F4B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7774" y="1012825"/>
            <a:ext cx="5026026" cy="81280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Reasonable Accommodations 4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C5E6498-C51B-65A1-A9E3-660C1902C4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7912" y="1915297"/>
            <a:ext cx="5025888" cy="392987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Other accommodations can be a longer appointment or getting information in other formats.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1D1C92B-7267-3E0A-EC7A-DB1DB0DBA1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064" y="2204894"/>
            <a:ext cx="5026025" cy="335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343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D7471-CCAD-A781-EAF3-EFC4F000A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7774" y="1012825"/>
            <a:ext cx="5026025" cy="812800"/>
          </a:xfrm>
        </p:spPr>
        <p:txBody>
          <a:bodyPr>
            <a:normAutofit fontScale="90000"/>
          </a:bodyPr>
          <a:lstStyle/>
          <a:p>
            <a:r>
              <a:rPr lang="en-US" dirty="0"/>
              <a:t>Your Right to </a:t>
            </a:r>
            <a:br>
              <a:rPr lang="en-US" dirty="0"/>
            </a:br>
            <a:r>
              <a:rPr lang="en-US" dirty="0"/>
              <a:t>Receive Information </a:t>
            </a:r>
          </a:p>
        </p:txBody>
      </p:sp>
      <p:pic>
        <p:nvPicPr>
          <p:cNvPr id="4" name="Picture 3" descr="A chart shows the ASL signs for each letter of the alphabet">
            <a:extLst>
              <a:ext uri="{FF2B5EF4-FFF2-40B4-BE49-F238E27FC236}">
                <a16:creationId xmlns:a16="http://schemas.microsoft.com/office/drawing/2014/main" id="{74D314B4-A842-7836-C69C-17C0EFB68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394" y="1915297"/>
            <a:ext cx="5479038" cy="3652692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91558E1-2610-1E16-56DB-5F089D9F94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7912" y="1915297"/>
            <a:ext cx="5025888" cy="426166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How do you best receive and understand information? </a:t>
            </a:r>
          </a:p>
          <a:p>
            <a:pPr lvl="1"/>
            <a:r>
              <a:rPr lang="en-US" dirty="0"/>
              <a:t>Large print materials</a:t>
            </a:r>
          </a:p>
          <a:p>
            <a:pPr lvl="1"/>
            <a:r>
              <a:rPr lang="en-US" dirty="0"/>
              <a:t>American Sign Language (ASL)</a:t>
            </a:r>
          </a:p>
          <a:p>
            <a:pPr lvl="1"/>
            <a:r>
              <a:rPr lang="en-US" dirty="0"/>
              <a:t>Braille</a:t>
            </a:r>
          </a:p>
          <a:p>
            <a:pPr lvl="1"/>
            <a:r>
              <a:rPr lang="en-US" dirty="0"/>
              <a:t>Plain language</a:t>
            </a:r>
          </a:p>
          <a:p>
            <a:pPr lvl="1"/>
            <a:r>
              <a:rPr lang="en-US" dirty="0"/>
              <a:t>Photos or picture formats</a:t>
            </a:r>
          </a:p>
          <a:p>
            <a:pPr lvl="1"/>
            <a:r>
              <a:rPr lang="en-US" dirty="0"/>
              <a:t>Video or audio recordings</a:t>
            </a:r>
          </a:p>
        </p:txBody>
      </p:sp>
    </p:spTree>
    <p:extLst>
      <p:ext uri="{BB962C8B-B14F-4D97-AF65-F5344CB8AC3E}">
        <p14:creationId xmlns:p14="http://schemas.microsoft.com/office/powerpoint/2010/main" val="39863255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HDODD + Altarum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AD73C"/>
      </a:accent1>
      <a:accent2>
        <a:srgbClr val="6DA9DC"/>
      </a:accent2>
      <a:accent3>
        <a:srgbClr val="0E3F74"/>
      </a:accent3>
      <a:accent4>
        <a:srgbClr val="C12637"/>
      </a:accent4>
      <a:accent5>
        <a:srgbClr val="5B9BD5"/>
      </a:accent5>
      <a:accent6>
        <a:srgbClr val="A6A6A6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ADFDB15-6BDF-3C43-94F5-C0221C7465B6}" vid="{1AC572FC-F5BA-134A-A90A-E42ABCAAEA8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47bb72d-e234-4d44-93a0-25620591dbf7" xsi:nil="true"/>
    <lcf76f155ced4ddcb4097134ff3c332f xmlns="635b3177-b61c-404f-b326-16cfed8d247f">
      <Terms xmlns="http://schemas.microsoft.com/office/infopath/2007/PartnerControls"/>
    </lcf76f155ced4ddcb4097134ff3c332f>
    <MediaLengthInSeconds xmlns="635b3177-b61c-404f-b326-16cfed8d247f" xsi:nil="true"/>
    <SharedWithUsers xmlns="047bb72d-e234-4d44-93a0-25620591dbf7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E1831465204F4DB895A29006AFE8C7" ma:contentTypeVersion="14" ma:contentTypeDescription="Create a new document." ma:contentTypeScope="" ma:versionID="ebd950df451a6d895557673e21316f70">
  <xsd:schema xmlns:xsd="http://www.w3.org/2001/XMLSchema" xmlns:xs="http://www.w3.org/2001/XMLSchema" xmlns:p="http://schemas.microsoft.com/office/2006/metadata/properties" xmlns:ns2="635b3177-b61c-404f-b326-16cfed8d247f" xmlns:ns3="047bb72d-e234-4d44-93a0-25620591dbf7" targetNamespace="http://schemas.microsoft.com/office/2006/metadata/properties" ma:root="true" ma:fieldsID="4c302414088ae26e400bf896f716f0b3" ns2:_="" ns3:_="">
    <xsd:import namespace="635b3177-b61c-404f-b326-16cfed8d247f"/>
    <xsd:import namespace="047bb72d-e234-4d44-93a0-25620591db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5b3177-b61c-404f-b326-16cfed8d24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ddddcd57-84d1-4efd-b16d-73b006936c4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7bb72d-e234-4d44-93a0-25620591dbf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7128c2b3-882a-4b70-8bc4-624270d8ac9d}" ma:internalName="TaxCatchAll" ma:showField="CatchAllData" ma:web="047bb72d-e234-4d44-93a0-25620591dbf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58D323F-3A12-4191-91D4-372AE5331099}">
  <ds:schemaRefs>
    <ds:schemaRef ds:uri="http://schemas.microsoft.com/office/2006/metadata/properties"/>
    <ds:schemaRef ds:uri="http://schemas.microsoft.com/office/infopath/2007/PartnerControls"/>
    <ds:schemaRef ds:uri="047bb72d-e234-4d44-93a0-25620591dbf7"/>
    <ds:schemaRef ds:uri="635b3177-b61c-404f-b326-16cfed8d247f"/>
  </ds:schemaRefs>
</ds:datastoreItem>
</file>

<file path=customXml/itemProps2.xml><?xml version="1.0" encoding="utf-8"?>
<ds:datastoreItem xmlns:ds="http://schemas.openxmlformats.org/officeDocument/2006/customXml" ds:itemID="{4FD36B6C-8E10-4177-BF61-1106AAFA1FD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F242D5B-221F-4FA4-972D-0322B1B79C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5b3177-b61c-404f-b326-16cfed8d247f"/>
    <ds:schemaRef ds:uri="047bb72d-e234-4d44-93a0-25620591db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</TotalTime>
  <Words>1590</Words>
  <Application>Microsoft Macintosh PowerPoint</Application>
  <PresentationFormat>Widescreen</PresentationFormat>
  <Paragraphs>248</Paragraphs>
  <Slides>28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Calibri</vt:lpstr>
      <vt:lpstr>Office Theme</vt:lpstr>
      <vt:lpstr>Understanding Your Rights</vt:lpstr>
      <vt:lpstr>Learning Objectives</vt:lpstr>
      <vt:lpstr>Health Care is a Right</vt:lpstr>
      <vt:lpstr>Americans with Disabilities Act (ADA)</vt:lpstr>
      <vt:lpstr>Reasonable Accommodations 1</vt:lpstr>
      <vt:lpstr>Reasonable Accommodations 2</vt:lpstr>
      <vt:lpstr>Reasonable Accommodations 3</vt:lpstr>
      <vt:lpstr>Reasonable Accommodations 4</vt:lpstr>
      <vt:lpstr>Your Right to  Receive Information </vt:lpstr>
      <vt:lpstr>Your Right to Bring a Support Person</vt:lpstr>
      <vt:lpstr>How Can a Support Person Help? 1</vt:lpstr>
      <vt:lpstr>How Can a Support Person Help? 2</vt:lpstr>
      <vt:lpstr>Respect</vt:lpstr>
      <vt:lpstr>Your Right to Privacy</vt:lpstr>
      <vt:lpstr>Your Right to Choose Health Care</vt:lpstr>
      <vt:lpstr>Your Right to Informed Consent</vt:lpstr>
      <vt:lpstr>Your Right to Private Health Care</vt:lpstr>
      <vt:lpstr>Your Right to Your Health Care Records</vt:lpstr>
      <vt:lpstr>Your Right to  End-of-Life Care</vt:lpstr>
      <vt:lpstr>Your Right to Be Safe in Health Care Setting 1</vt:lpstr>
      <vt:lpstr>Your Right to Be Safe in Health Care Setting 2</vt:lpstr>
      <vt:lpstr>Guardianship 1</vt:lpstr>
      <vt:lpstr>Guardianship 2</vt:lpstr>
      <vt:lpstr>Summary</vt:lpstr>
      <vt:lpstr>Exploring Decision Making Supports </vt:lpstr>
      <vt:lpstr>Resources </vt:lpstr>
      <vt:lpstr>Resources Continued </vt:lpstr>
      <vt:lpstr>Acknowledgments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Your Rights</dc:title>
  <dc:subject>Understanding Health Care Rights</dc:subject>
  <dc:creator>Ohio DODD</dc:creator>
  <cp:keywords>healthcare, adult, understanding, rights</cp:keywords>
  <dc:description/>
  <cp:lastModifiedBy>Microsoft Office User</cp:lastModifiedBy>
  <cp:revision>6</cp:revision>
  <dcterms:created xsi:type="dcterms:W3CDTF">2024-03-05T15:41:27Z</dcterms:created>
  <dcterms:modified xsi:type="dcterms:W3CDTF">2024-04-15T18:15:18Z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0x010100F3E1831465204F4DB895A29006AFE8C7</vt:lpwstr>
  </property>
  <property fmtid="{D5CDD505-2E9C-101B-9397-08002B2CF9AE}" pid="3" name="Order">
    <vt:lpwstr>51100.0000000000</vt:lpwstr>
  </property>
  <property fmtid="{D5CDD505-2E9C-101B-9397-08002B2CF9AE}" pid="4" name="xd_ProgID">
    <vt:lpwstr/>
  </property>
  <property fmtid="{D5CDD505-2E9C-101B-9397-08002B2CF9AE}" pid="5" name="MediaServiceImageTags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